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25"/>
  </p:notesMasterIdLst>
  <p:handoutMasterIdLst>
    <p:handoutMasterId r:id="rId26"/>
  </p:handoutMasterIdLst>
  <p:sldIdLst>
    <p:sldId id="368" r:id="rId7"/>
    <p:sldId id="348" r:id="rId8"/>
    <p:sldId id="349" r:id="rId9"/>
    <p:sldId id="365" r:id="rId10"/>
    <p:sldId id="364" r:id="rId11"/>
    <p:sldId id="351" r:id="rId12"/>
    <p:sldId id="352" r:id="rId13"/>
    <p:sldId id="358" r:id="rId14"/>
    <p:sldId id="356" r:id="rId15"/>
    <p:sldId id="355" r:id="rId16"/>
    <p:sldId id="357" r:id="rId17"/>
    <p:sldId id="366" r:id="rId18"/>
    <p:sldId id="362" r:id="rId19"/>
    <p:sldId id="359" r:id="rId20"/>
    <p:sldId id="354" r:id="rId21"/>
    <p:sldId id="360" r:id="rId22"/>
    <p:sldId id="363" r:id="rId23"/>
    <p:sldId id="33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A8E"/>
    <a:srgbClr val="FFFFFF"/>
    <a:srgbClr val="EF2D37"/>
    <a:srgbClr val="C89800"/>
    <a:srgbClr val="FFCC00"/>
    <a:srgbClr val="17375E"/>
    <a:srgbClr val="647D33"/>
    <a:srgbClr val="009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92" autoAdjust="0"/>
    <p:restoredTop sz="94849" autoAdjust="0"/>
  </p:normalViewPr>
  <p:slideViewPr>
    <p:cSldViewPr>
      <p:cViewPr>
        <p:scale>
          <a:sx n="70" d="100"/>
          <a:sy n="7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81F193F-0E13-4F53-8A9F-1362D6A43C3E}" type="datetimeFigureOut">
              <a:rPr lang="en-US"/>
              <a:pPr>
                <a:defRPr/>
              </a:pPr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95DC7E6-DCD7-4396-85F6-DCFC1FC5B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99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2BC961B-93BA-46FE-8AB3-1F3BCF6679F6}" type="datetimeFigureOut">
              <a:rPr lang="en-US"/>
              <a:pPr>
                <a:defRPr/>
              </a:pPr>
              <a:t>7/18/2016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901010B-8102-4252-B6CA-A002B5B0F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55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F6DE0-278E-4E79-B703-C89050ED619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29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1010B-8102-4252-B6CA-A002B5B0F0C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66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Spruce</a:t>
            </a:r>
            <a:r>
              <a:rPr lang="en-US" sz="1200" b="1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up this slide:  </a:t>
            </a:r>
            <a:endParaRPr lang="en-US" sz="1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EASi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is a market leader in providing engineering support services and technology solutions for the global market. Established in 1981,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EASi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is headquartered in Hanover, MD with engineering centers in the US and India. We offer comprehensive and innovative solutions covering Virtual Product Development, Systems Engineering and Manufacturing Engineering for our customers.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 a strategic engineering partner to many global Fortune 500 companies,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EASi’s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legacy of global engineering support services and consulting experience spans more than 30 years.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EASi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is a subsidiary of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Aerotek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a leader in the recruiting and staffing industry. Founded in 1983,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Aerotek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provides technical, professional and industrial staffing solutions to variety of industries.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Aerotek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is an operating company of Allegis Group® Inc., the largest staffing company in the US.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1010B-8102-4252-B6CA-A002B5B0F0C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bwebb.CORPORATE\Desktop\new\trans_bg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AutoShape 13"/>
          <p:cNvSpPr>
            <a:spLocks noChangeAspect="1" noChangeArrowheads="1"/>
          </p:cNvSpPr>
          <p:nvPr/>
        </p:nvSpPr>
        <p:spPr bwMode="auto">
          <a:xfrm>
            <a:off x="3452813" y="3346450"/>
            <a:ext cx="4195762" cy="1462088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8575"/>
            <a:ext cx="4876800" cy="1089025"/>
          </a:xfrm>
        </p:spPr>
        <p:txBody>
          <a:bodyPr>
            <a:normAutofit/>
          </a:bodyPr>
          <a:lstStyle>
            <a:lvl1pPr algn="l">
              <a:defRPr sz="3200" b="1" i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4572000" cy="838200"/>
          </a:xfrm>
        </p:spPr>
        <p:txBody>
          <a:bodyPr>
            <a:normAutofit/>
          </a:bodyPr>
          <a:lstStyle>
            <a:lvl1pPr marL="0" indent="0" algn="l">
              <a:buNone/>
              <a:defRPr sz="2400" i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2" descr="C:\Users\bwebb.CORPORATE\Desktop\!EASi_Logo_CMYK_060414-01.png"/>
          <p:cNvPicPr>
            <a:picLocks noChangeAspect="1" noChangeArrowheads="1"/>
          </p:cNvPicPr>
          <p:nvPr userDrawn="1"/>
        </p:nvPicPr>
        <p:blipFill>
          <a:blip r:embed="rId3" cstate="print"/>
          <a:srcRect l="11341" t="20031" r="7650" b="24883"/>
          <a:stretch>
            <a:fillRect/>
          </a:stretch>
        </p:blipFill>
        <p:spPr bwMode="auto">
          <a:xfrm>
            <a:off x="6248400" y="2895600"/>
            <a:ext cx="2722418" cy="119786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2" descr="C:\Users\bwebb.CORPORATE\Desktop\easi-slide-dirt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AutoShape 13"/>
          <p:cNvSpPr>
            <a:spLocks noChangeAspect="1" noChangeArrowheads="1"/>
          </p:cNvSpPr>
          <p:nvPr/>
        </p:nvSpPr>
        <p:spPr bwMode="auto">
          <a:xfrm>
            <a:off x="3452813" y="3346450"/>
            <a:ext cx="4195762" cy="1462088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8575"/>
            <a:ext cx="4953000" cy="1089025"/>
          </a:xfrm>
        </p:spPr>
        <p:txBody>
          <a:bodyPr>
            <a:normAutofit/>
          </a:bodyPr>
          <a:lstStyle>
            <a:lvl1pPr algn="l">
              <a:defRPr sz="3200" b="1" i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4267200" cy="838200"/>
          </a:xfrm>
        </p:spPr>
        <p:txBody>
          <a:bodyPr>
            <a:normAutofit/>
          </a:bodyPr>
          <a:lstStyle>
            <a:lvl1pPr marL="0" indent="0" algn="l">
              <a:buNone/>
              <a:defRPr sz="2400" i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2" descr="C:\Users\bwebb.CORPORATE\Desktop\!EASi_Logo_CMYK_060414-01.png"/>
          <p:cNvPicPr>
            <a:picLocks noChangeAspect="1" noChangeArrowheads="1"/>
          </p:cNvPicPr>
          <p:nvPr userDrawn="1"/>
        </p:nvPicPr>
        <p:blipFill>
          <a:blip r:embed="rId3" cstate="print"/>
          <a:srcRect l="11341" t="20031" r="7650" b="24883"/>
          <a:stretch>
            <a:fillRect/>
          </a:stretch>
        </p:blipFill>
        <p:spPr bwMode="auto">
          <a:xfrm>
            <a:off x="762000" y="609600"/>
            <a:ext cx="2722418" cy="119786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49" name="Picture 1" descr="C:\Users\bwebb.CORPORATE\Desktop\desktop2\Easi_ppt_2015\aviation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AutoShape 13"/>
          <p:cNvSpPr>
            <a:spLocks noChangeAspect="1" noChangeArrowheads="1"/>
          </p:cNvSpPr>
          <p:nvPr/>
        </p:nvSpPr>
        <p:spPr bwMode="auto">
          <a:xfrm>
            <a:off x="3452813" y="3346450"/>
            <a:ext cx="4195762" cy="1462088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8575"/>
            <a:ext cx="4724400" cy="1089025"/>
          </a:xfrm>
        </p:spPr>
        <p:txBody>
          <a:bodyPr>
            <a:normAutofit/>
          </a:bodyPr>
          <a:lstStyle>
            <a:lvl1pPr algn="l">
              <a:defRPr sz="3200" b="1" i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4267200" cy="838200"/>
          </a:xfrm>
        </p:spPr>
        <p:txBody>
          <a:bodyPr>
            <a:normAutofit/>
          </a:bodyPr>
          <a:lstStyle>
            <a:lvl1pPr marL="0" indent="0" algn="l">
              <a:buNone/>
              <a:defRPr sz="2400" i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ter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webb.CORPORATE\Desktop\new\content_slide1.jpg"/>
          <p:cNvPicPr>
            <a:picLocks noChangeAspect="1" noChangeArrowheads="1"/>
          </p:cNvPicPr>
          <p:nvPr userDrawn="1"/>
        </p:nvPicPr>
        <p:blipFill>
          <a:blip r:embed="rId2" cstate="print"/>
          <a:srcRect t="4444"/>
          <a:stretch>
            <a:fillRect/>
          </a:stretch>
        </p:blipFill>
        <p:spPr bwMode="auto">
          <a:xfrm>
            <a:off x="1" y="0"/>
            <a:ext cx="9144000" cy="65532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 userDrawn="1"/>
        </p:nvSpPr>
        <p:spPr>
          <a:xfrm>
            <a:off x="0" y="6391275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AutoShape 13"/>
          <p:cNvSpPr>
            <a:spLocks noChangeAspect="1" noChangeArrowheads="1"/>
          </p:cNvSpPr>
          <p:nvPr/>
        </p:nvSpPr>
        <p:spPr bwMode="auto">
          <a:xfrm>
            <a:off x="3452813" y="3346450"/>
            <a:ext cx="4195762" cy="1462088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76200"/>
            <a:ext cx="5715000" cy="868362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382000" cy="60960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2590800"/>
            <a:ext cx="8382000" cy="335280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sz="24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9" name="Picture 2" descr="C:\Users\bwebb.CORPORATE\Desktop\!EASi_Logo_CMYK_060414-01.png"/>
          <p:cNvPicPr>
            <a:picLocks noChangeAspect="1" noChangeArrowheads="1"/>
          </p:cNvPicPr>
          <p:nvPr userDrawn="1"/>
        </p:nvPicPr>
        <p:blipFill>
          <a:blip r:embed="rId3" cstate="print"/>
          <a:srcRect l="11341" t="20031" r="7650" b="24883"/>
          <a:stretch>
            <a:fillRect/>
          </a:stretch>
        </p:blipFill>
        <p:spPr bwMode="auto">
          <a:xfrm>
            <a:off x="7529946" y="152400"/>
            <a:ext cx="1385454" cy="609600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 userDrawn="1"/>
        </p:nvGrpSpPr>
        <p:grpSpPr>
          <a:xfrm>
            <a:off x="0" y="6619875"/>
            <a:ext cx="9144000" cy="304800"/>
            <a:chOff x="0" y="6553200"/>
            <a:chExt cx="9144000" cy="3048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6553200"/>
              <a:ext cx="9144000" cy="304800"/>
            </a:xfrm>
            <a:prstGeom prst="rect">
              <a:avLst/>
            </a:prstGeom>
            <a:solidFill>
              <a:srgbClr val="014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134600" y="6591300"/>
              <a:ext cx="88569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0" dirty="0" smtClean="0">
                  <a:solidFill>
                    <a:schemeClr val="bg1"/>
                  </a:solidFill>
                </a:rPr>
                <a:t>Confidential			                       Copyright © 2015. All Rights Reserved			</a:t>
              </a: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nter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bwebb.CORPORATE\Desktop\new\content_slide2.jpg"/>
          <p:cNvPicPr>
            <a:picLocks noChangeAspect="1" noChangeArrowheads="1"/>
          </p:cNvPicPr>
          <p:nvPr userDrawn="1"/>
        </p:nvPicPr>
        <p:blipFill>
          <a:blip r:embed="rId2" cstate="print"/>
          <a:srcRect t="4444"/>
          <a:stretch>
            <a:fillRect/>
          </a:stretch>
        </p:blipFill>
        <p:spPr bwMode="auto">
          <a:xfrm>
            <a:off x="0" y="0"/>
            <a:ext cx="9144000" cy="6553200"/>
          </a:xfrm>
          <a:prstGeom prst="rect">
            <a:avLst/>
          </a:prstGeom>
          <a:noFill/>
        </p:spPr>
      </p:pic>
      <p:sp>
        <p:nvSpPr>
          <p:cNvPr id="8" name="AutoShape 13"/>
          <p:cNvSpPr>
            <a:spLocks noChangeAspect="1" noChangeArrowheads="1"/>
          </p:cNvSpPr>
          <p:nvPr/>
        </p:nvSpPr>
        <p:spPr bwMode="auto">
          <a:xfrm>
            <a:off x="3452813" y="3346450"/>
            <a:ext cx="4195762" cy="1462088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76200"/>
            <a:ext cx="5715000" cy="868362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382000" cy="60960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2590800"/>
            <a:ext cx="8382000" cy="335280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sz="24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0" name="Picture 2" descr="C:\Users\bwebb.CORPORATE\Desktop\!EASi_Logo_CMYK_060414-01.png"/>
          <p:cNvPicPr>
            <a:picLocks noChangeAspect="1" noChangeArrowheads="1"/>
          </p:cNvPicPr>
          <p:nvPr userDrawn="1"/>
        </p:nvPicPr>
        <p:blipFill>
          <a:blip r:embed="rId3" cstate="print"/>
          <a:srcRect l="11341" t="20031" r="7650" b="24883"/>
          <a:stretch>
            <a:fillRect/>
          </a:stretch>
        </p:blipFill>
        <p:spPr bwMode="auto">
          <a:xfrm>
            <a:off x="7529946" y="152400"/>
            <a:ext cx="1385454" cy="609600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 userDrawn="1"/>
        </p:nvGrpSpPr>
        <p:grpSpPr>
          <a:xfrm>
            <a:off x="0" y="6553200"/>
            <a:ext cx="9144000" cy="304800"/>
            <a:chOff x="0" y="6553200"/>
            <a:chExt cx="9144000" cy="3048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553200"/>
              <a:ext cx="9144000" cy="304800"/>
            </a:xfrm>
            <a:prstGeom prst="rect">
              <a:avLst/>
            </a:prstGeom>
            <a:solidFill>
              <a:srgbClr val="014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134600" y="6591300"/>
              <a:ext cx="88569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0" dirty="0" smtClean="0">
                  <a:solidFill>
                    <a:schemeClr val="bg1"/>
                  </a:solidFill>
                </a:rPr>
                <a:t>Confidential			                       Copyright © 2015. All Rights Reserved			</a:t>
              </a: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C1A5-BD63-4F92-8568-FA8CDF565529}" type="datetime1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9D4B-A5BE-4B01-85F3-9148434E4C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48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C947-EAB2-4267-90E3-AB6185B49880}" type="datetime1">
              <a:rPr lang="en-US" smtClean="0"/>
              <a:pPr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9D4B-A5BE-4B01-85F3-9148434E4C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92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webb.CORPORATE\Desktop\trans_bg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AutoShape 13"/>
          <p:cNvSpPr>
            <a:spLocks noChangeAspect="1" noChangeArrowheads="1"/>
          </p:cNvSpPr>
          <p:nvPr/>
        </p:nvSpPr>
        <p:spPr bwMode="auto">
          <a:xfrm>
            <a:off x="3452813" y="3346450"/>
            <a:ext cx="4195762" cy="1462088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8575"/>
            <a:ext cx="4724400" cy="1089025"/>
          </a:xfrm>
        </p:spPr>
        <p:txBody>
          <a:bodyPr>
            <a:normAutofit/>
          </a:bodyPr>
          <a:lstStyle>
            <a:lvl1pPr algn="l">
              <a:defRPr sz="3200" b="1" i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5867400" cy="838200"/>
          </a:xfrm>
        </p:spPr>
        <p:txBody>
          <a:bodyPr>
            <a:normAutofit/>
          </a:bodyPr>
          <a:lstStyle>
            <a:lvl1pPr marL="0" indent="0" algn="l">
              <a:buNone/>
              <a:defRPr sz="2400" i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2" descr="C:\Users\bwebb.CORPORATE\Desktop\!EASi_Logo_CMYK_060414-01.png"/>
          <p:cNvPicPr>
            <a:picLocks noChangeAspect="1" noChangeArrowheads="1"/>
          </p:cNvPicPr>
          <p:nvPr userDrawn="1"/>
        </p:nvPicPr>
        <p:blipFill>
          <a:blip r:embed="rId3" cstate="print"/>
          <a:srcRect l="11341" t="20031" r="7650" b="24883"/>
          <a:stretch>
            <a:fillRect/>
          </a:stretch>
        </p:blipFill>
        <p:spPr bwMode="auto">
          <a:xfrm>
            <a:off x="6248400" y="2895600"/>
            <a:ext cx="2722418" cy="119786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webb.CORPORATE\Desktop\trans_bg1 Copy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  <p:sp>
        <p:nvSpPr>
          <p:cNvPr id="6" name="AutoShape 13"/>
          <p:cNvSpPr>
            <a:spLocks noChangeAspect="1" noChangeArrowheads="1"/>
          </p:cNvSpPr>
          <p:nvPr/>
        </p:nvSpPr>
        <p:spPr bwMode="auto">
          <a:xfrm>
            <a:off x="3452813" y="3346450"/>
            <a:ext cx="4195762" cy="1462088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8575"/>
            <a:ext cx="4724400" cy="1089025"/>
          </a:xfrm>
        </p:spPr>
        <p:txBody>
          <a:bodyPr>
            <a:normAutofit/>
          </a:bodyPr>
          <a:lstStyle>
            <a:lvl1pPr algn="l">
              <a:defRPr sz="3200" b="1" i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5867400" cy="838200"/>
          </a:xfrm>
        </p:spPr>
        <p:txBody>
          <a:bodyPr>
            <a:normAutofit/>
          </a:bodyPr>
          <a:lstStyle>
            <a:lvl1pPr marL="0" indent="0" algn="l">
              <a:buNone/>
              <a:defRPr sz="2400" i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 descr="C:\Users\bwebb.CORPORATE\Desktop\!EASi_Logo_CMYK_060414-01.png"/>
          <p:cNvPicPr>
            <a:picLocks noChangeAspect="1" noChangeArrowheads="1"/>
          </p:cNvPicPr>
          <p:nvPr userDrawn="1"/>
        </p:nvPicPr>
        <p:blipFill>
          <a:blip r:embed="rId3" cstate="print"/>
          <a:srcRect l="11341" t="20031" r="7650" b="24883"/>
          <a:stretch>
            <a:fillRect/>
          </a:stretch>
        </p:blipFill>
        <p:spPr bwMode="auto">
          <a:xfrm>
            <a:off x="6248400" y="2895600"/>
            <a:ext cx="2722418" cy="11978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webb.CORPORATE\Desktop\new\trans_bg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AutoShape 13"/>
          <p:cNvSpPr>
            <a:spLocks noChangeAspect="1" noChangeArrowheads="1"/>
          </p:cNvSpPr>
          <p:nvPr/>
        </p:nvSpPr>
        <p:spPr bwMode="auto">
          <a:xfrm>
            <a:off x="3452813" y="3346450"/>
            <a:ext cx="4195762" cy="1462088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8575"/>
            <a:ext cx="4724400" cy="1089025"/>
          </a:xfrm>
        </p:spPr>
        <p:txBody>
          <a:bodyPr>
            <a:normAutofit/>
          </a:bodyPr>
          <a:lstStyle>
            <a:lvl1pPr algn="l">
              <a:defRPr sz="3200" b="1" i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5943600" cy="838200"/>
          </a:xfrm>
        </p:spPr>
        <p:txBody>
          <a:bodyPr>
            <a:normAutofit/>
          </a:bodyPr>
          <a:lstStyle>
            <a:lvl1pPr marL="0" indent="0" algn="l">
              <a:buNone/>
              <a:defRPr sz="2400" i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2" descr="C:\Users\bwebb.CORPORATE\Desktop\!EASi_Logo_CMYK_060414-01.png"/>
          <p:cNvPicPr>
            <a:picLocks noChangeAspect="1" noChangeArrowheads="1"/>
          </p:cNvPicPr>
          <p:nvPr userDrawn="1"/>
        </p:nvPicPr>
        <p:blipFill>
          <a:blip r:embed="rId3" cstate="print"/>
          <a:srcRect l="11341" t="20031" r="7650" b="24883"/>
          <a:stretch>
            <a:fillRect/>
          </a:stretch>
        </p:blipFill>
        <p:spPr bwMode="auto">
          <a:xfrm>
            <a:off x="762000" y="609600"/>
            <a:ext cx="2722418" cy="119786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bwebb.CORPORATE\Desktop\new\trans_bg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AutoShape 13"/>
          <p:cNvSpPr>
            <a:spLocks noChangeAspect="1" noChangeArrowheads="1"/>
          </p:cNvSpPr>
          <p:nvPr/>
        </p:nvSpPr>
        <p:spPr bwMode="auto">
          <a:xfrm>
            <a:off x="3452813" y="3346450"/>
            <a:ext cx="4195762" cy="1462088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8575"/>
            <a:ext cx="4953000" cy="1089025"/>
          </a:xfrm>
        </p:spPr>
        <p:txBody>
          <a:bodyPr>
            <a:normAutofit/>
          </a:bodyPr>
          <a:lstStyle>
            <a:lvl1pPr algn="l">
              <a:defRPr sz="3200" b="1" i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4267200" cy="838200"/>
          </a:xfrm>
        </p:spPr>
        <p:txBody>
          <a:bodyPr>
            <a:normAutofit/>
          </a:bodyPr>
          <a:lstStyle>
            <a:lvl1pPr marL="0" indent="0" algn="l">
              <a:buNone/>
              <a:defRPr sz="2400" i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2" descr="C:\Users\bwebb.CORPORATE\Desktop\!EASi_Logo_CMYK_060414-01.png"/>
          <p:cNvPicPr>
            <a:picLocks noChangeAspect="1" noChangeArrowheads="1"/>
          </p:cNvPicPr>
          <p:nvPr userDrawn="1"/>
        </p:nvPicPr>
        <p:blipFill>
          <a:blip r:embed="rId3" cstate="print"/>
          <a:srcRect l="11341" t="20031" r="7650" b="24883"/>
          <a:stretch>
            <a:fillRect/>
          </a:stretch>
        </p:blipFill>
        <p:spPr bwMode="auto">
          <a:xfrm>
            <a:off x="762000" y="609600"/>
            <a:ext cx="2722418" cy="119786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webb.CORPORATE\Desktop\new\trans_bg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AutoShape 13"/>
          <p:cNvSpPr>
            <a:spLocks noChangeAspect="1" noChangeArrowheads="1"/>
          </p:cNvSpPr>
          <p:nvPr/>
        </p:nvSpPr>
        <p:spPr bwMode="auto">
          <a:xfrm>
            <a:off x="3452813" y="3346450"/>
            <a:ext cx="4195762" cy="1462088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8575"/>
            <a:ext cx="4953000" cy="1089025"/>
          </a:xfrm>
        </p:spPr>
        <p:txBody>
          <a:bodyPr>
            <a:normAutofit/>
          </a:bodyPr>
          <a:lstStyle>
            <a:lvl1pPr algn="l">
              <a:defRPr sz="3200" b="1" i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4267200" cy="838200"/>
          </a:xfrm>
        </p:spPr>
        <p:txBody>
          <a:bodyPr>
            <a:normAutofit/>
          </a:bodyPr>
          <a:lstStyle>
            <a:lvl1pPr marL="0" indent="0" algn="l">
              <a:buNone/>
              <a:defRPr sz="2400" i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2" descr="C:\Users\bwebb.CORPORATE\Desktop\!EASi_Logo_CMYK_060414-01.png"/>
          <p:cNvPicPr>
            <a:picLocks noChangeAspect="1" noChangeArrowheads="1"/>
          </p:cNvPicPr>
          <p:nvPr userDrawn="1"/>
        </p:nvPicPr>
        <p:blipFill>
          <a:blip r:embed="rId3" cstate="print"/>
          <a:srcRect l="11341" t="20031" r="7650" b="24883"/>
          <a:stretch>
            <a:fillRect/>
          </a:stretch>
        </p:blipFill>
        <p:spPr bwMode="auto">
          <a:xfrm>
            <a:off x="762000" y="609600"/>
            <a:ext cx="2722418" cy="119786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2" descr="C:\Users\bwebb.CORPORATE\Desktop\medical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AutoShape 13"/>
          <p:cNvSpPr>
            <a:spLocks noChangeAspect="1" noChangeArrowheads="1"/>
          </p:cNvSpPr>
          <p:nvPr/>
        </p:nvSpPr>
        <p:spPr bwMode="auto">
          <a:xfrm>
            <a:off x="3452813" y="3346450"/>
            <a:ext cx="4195762" cy="1462088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8575"/>
            <a:ext cx="4953000" cy="1089025"/>
          </a:xfrm>
        </p:spPr>
        <p:txBody>
          <a:bodyPr>
            <a:normAutofit/>
          </a:bodyPr>
          <a:lstStyle>
            <a:lvl1pPr algn="l">
              <a:defRPr sz="3200" b="1" i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4267200" cy="838200"/>
          </a:xfrm>
        </p:spPr>
        <p:txBody>
          <a:bodyPr>
            <a:normAutofit/>
          </a:bodyPr>
          <a:lstStyle>
            <a:lvl1pPr marL="0" indent="0" algn="l">
              <a:buNone/>
              <a:defRPr sz="2400" i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2" descr="C:\Users\bwebb.CORPORATE\Desktop\!EASi_Logo_CMYK_060414-01.png"/>
          <p:cNvPicPr>
            <a:picLocks noChangeAspect="1" noChangeArrowheads="1"/>
          </p:cNvPicPr>
          <p:nvPr userDrawn="1"/>
        </p:nvPicPr>
        <p:blipFill>
          <a:blip r:embed="rId3" cstate="print"/>
          <a:srcRect l="11341" t="20031" r="7650" b="24883"/>
          <a:stretch>
            <a:fillRect/>
          </a:stretch>
        </p:blipFill>
        <p:spPr bwMode="auto">
          <a:xfrm>
            <a:off x="762000" y="609600"/>
            <a:ext cx="2722418" cy="119786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 descr="C:\Users\bwebb.CORPORATE\Desktop\manufacturing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AutoShape 13"/>
          <p:cNvSpPr>
            <a:spLocks noChangeAspect="1" noChangeArrowheads="1"/>
          </p:cNvSpPr>
          <p:nvPr/>
        </p:nvSpPr>
        <p:spPr bwMode="auto">
          <a:xfrm>
            <a:off x="3452813" y="3346450"/>
            <a:ext cx="4195762" cy="1462088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8575"/>
            <a:ext cx="4953000" cy="1089025"/>
          </a:xfrm>
        </p:spPr>
        <p:txBody>
          <a:bodyPr>
            <a:normAutofit/>
          </a:bodyPr>
          <a:lstStyle>
            <a:lvl1pPr algn="l">
              <a:defRPr sz="3200" b="1" i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4267200" cy="838200"/>
          </a:xfrm>
        </p:spPr>
        <p:txBody>
          <a:bodyPr>
            <a:normAutofit/>
          </a:bodyPr>
          <a:lstStyle>
            <a:lvl1pPr marL="0" indent="0" algn="l">
              <a:buNone/>
              <a:defRPr sz="2400" i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2" descr="C:\Users\bwebb.CORPORATE\Desktop\!EASi_Logo_CMYK_060414-01.png"/>
          <p:cNvPicPr>
            <a:picLocks noChangeAspect="1" noChangeArrowheads="1"/>
          </p:cNvPicPr>
          <p:nvPr userDrawn="1"/>
        </p:nvPicPr>
        <p:blipFill>
          <a:blip r:embed="rId3" cstate="print"/>
          <a:srcRect l="11341" t="20031" r="7650" b="24883"/>
          <a:stretch>
            <a:fillRect/>
          </a:stretch>
        </p:blipFill>
        <p:spPr bwMode="auto">
          <a:xfrm>
            <a:off x="762000" y="609600"/>
            <a:ext cx="2722418" cy="119786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2" descr="C:\Users\bwebb.CORPORATE\Desktop\circuit_board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-1"/>
            <a:ext cx="9144003" cy="6858001"/>
          </a:xfrm>
          <a:prstGeom prst="rect">
            <a:avLst/>
          </a:prstGeom>
          <a:noFill/>
        </p:spPr>
      </p:pic>
      <p:sp>
        <p:nvSpPr>
          <p:cNvPr id="5" name="AutoShape 13"/>
          <p:cNvSpPr>
            <a:spLocks noChangeAspect="1" noChangeArrowheads="1"/>
          </p:cNvSpPr>
          <p:nvPr/>
        </p:nvSpPr>
        <p:spPr bwMode="auto">
          <a:xfrm>
            <a:off x="3452813" y="3346450"/>
            <a:ext cx="4195762" cy="1462088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8575"/>
            <a:ext cx="4953000" cy="1089025"/>
          </a:xfrm>
        </p:spPr>
        <p:txBody>
          <a:bodyPr>
            <a:normAutofit/>
          </a:bodyPr>
          <a:lstStyle>
            <a:lvl1pPr algn="l">
              <a:defRPr sz="3200" b="1" i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4267200" cy="838200"/>
          </a:xfrm>
        </p:spPr>
        <p:txBody>
          <a:bodyPr>
            <a:normAutofit/>
          </a:bodyPr>
          <a:lstStyle>
            <a:lvl1pPr marL="0" indent="0" algn="l">
              <a:buNone/>
              <a:defRPr sz="2400" i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2" descr="C:\Users\bwebb.CORPORATE\Desktop\!EASi_Logo_CMYK_060414-01.png"/>
          <p:cNvPicPr>
            <a:picLocks noChangeAspect="1" noChangeArrowheads="1"/>
          </p:cNvPicPr>
          <p:nvPr userDrawn="1"/>
        </p:nvPicPr>
        <p:blipFill>
          <a:blip r:embed="rId3" cstate="print"/>
          <a:srcRect l="11341" t="20031" r="7650" b="24883"/>
          <a:stretch>
            <a:fillRect/>
          </a:stretch>
        </p:blipFill>
        <p:spPr bwMode="auto">
          <a:xfrm>
            <a:off x="762000" y="609600"/>
            <a:ext cx="2722418" cy="119786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5562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2E6F13E-A8F5-4375-AB22-21C35A761B50}" type="datetimeFigureOut">
              <a:rPr lang="en-US"/>
              <a:pPr>
                <a:defRPr/>
              </a:pPr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064FFA7-FBC6-4444-B6A4-35604E439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AutoShape 13"/>
          <p:cNvSpPr>
            <a:spLocks noChangeAspect="1" noChangeArrowheads="1"/>
          </p:cNvSpPr>
          <p:nvPr/>
        </p:nvSpPr>
        <p:spPr bwMode="auto">
          <a:xfrm>
            <a:off x="3452813" y="3346450"/>
            <a:ext cx="4195762" cy="1462088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1" r:id="rId2"/>
    <p:sldLayoutId id="2147483702" r:id="rId3"/>
    <p:sldLayoutId id="2147483695" r:id="rId4"/>
    <p:sldLayoutId id="2147483697" r:id="rId5"/>
    <p:sldLayoutId id="2147483700" r:id="rId6"/>
    <p:sldLayoutId id="2147483705" r:id="rId7"/>
    <p:sldLayoutId id="2147483706" r:id="rId8"/>
    <p:sldLayoutId id="2147483707" r:id="rId9"/>
    <p:sldLayoutId id="2147483708" r:id="rId10"/>
    <p:sldLayoutId id="2147483698" r:id="rId11"/>
    <p:sldLayoutId id="2147483696" r:id="rId12"/>
    <p:sldLayoutId id="2147483699" r:id="rId13"/>
    <p:sldLayoutId id="2147483703" r:id="rId14"/>
    <p:sldLayoutId id="2147483704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5943600" cy="1089025"/>
          </a:xfrm>
        </p:spPr>
        <p:txBody>
          <a:bodyPr>
            <a:noAutofit/>
          </a:bodyPr>
          <a:lstStyle/>
          <a:p>
            <a:r>
              <a:rPr lang="en-US" dirty="0">
                <a:latin typeface="Century Gothic" pitchFamily="34" charset="0"/>
              </a:rPr>
              <a:t>Project Kick-off Meeting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969" y="3657600"/>
            <a:ext cx="4267200" cy="83820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itchFamily="34" charset="0"/>
              </a:rPr>
              <a:t>Project Name</a:t>
            </a:r>
            <a:r>
              <a:rPr lang="en-US" dirty="0" smtClean="0">
                <a:latin typeface="Century Gothic" pitchFamily="34" charset="0"/>
              </a:rPr>
              <a:t>: iPlanter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entury Gothic" pitchFamily="34" charset="0"/>
              </a:rPr>
              <a:t>Date</a:t>
            </a:r>
            <a:r>
              <a:rPr lang="en-US">
                <a:latin typeface="Century Gothic" pitchFamily="34" charset="0"/>
              </a:rPr>
              <a:t>: </a:t>
            </a:r>
            <a:r>
              <a:rPr lang="en-US" smtClean="0">
                <a:latin typeface="Century Gothic" pitchFamily="34" charset="0"/>
              </a:rPr>
              <a:t>21-August-2015</a:t>
            </a:r>
            <a:endParaRPr lang="en-US" dirty="0">
              <a:latin typeface="Century Gothic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66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7543800" cy="868362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IN" sz="2400" dirty="0"/>
              <a:t>Resource </a:t>
            </a:r>
            <a:r>
              <a:rPr lang="en-IN" sz="2400" dirty="0" smtClean="0"/>
              <a:t>Plan </a:t>
            </a:r>
            <a:r>
              <a:rPr lang="en-IN" sz="2400" dirty="0"/>
              <a:t>[Software </a:t>
            </a:r>
            <a:r>
              <a:rPr lang="en-IN" sz="2400" dirty="0" smtClean="0"/>
              <a:t>/ Hardware </a:t>
            </a:r>
            <a:r>
              <a:rPr lang="en-IN" sz="2400" dirty="0"/>
              <a:t>/ </a:t>
            </a:r>
            <a:r>
              <a:rPr lang="en-IN" sz="2400" dirty="0" smtClean="0"/>
              <a:t>People]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34094"/>
            <a:ext cx="8534400" cy="4185761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entury Gothic" pitchFamily="34" charset="0"/>
              </a:rPr>
              <a:t>Software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/>
              <a:t>IntelliJ</a:t>
            </a:r>
            <a:r>
              <a:rPr lang="en-US" sz="1400" dirty="0"/>
              <a:t> </a:t>
            </a:r>
            <a:r>
              <a:rPr lang="en-US" sz="1400" dirty="0" smtClean="0"/>
              <a:t>IDEA</a:t>
            </a:r>
            <a:endParaRPr lang="en-US" sz="1400" dirty="0" smtClean="0">
              <a:latin typeface="Century Gothi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>
                <a:latin typeface="Century Gothic" pitchFamily="34" charset="0"/>
              </a:rPr>
              <a:t>Git</a:t>
            </a:r>
            <a:endParaRPr lang="en-US" sz="1400" dirty="0" smtClean="0">
              <a:latin typeface="Century Gothi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Century Gothic" pitchFamily="34" charset="0"/>
              </a:rPr>
              <a:t>Maven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>
              <a:latin typeface="Century Gothic" pitchFamily="34" charset="0"/>
            </a:endParaRPr>
          </a:p>
          <a:p>
            <a:r>
              <a:rPr lang="en-US" sz="1400" b="1" dirty="0" smtClean="0">
                <a:latin typeface="Century Gothic" pitchFamily="34" charset="0"/>
              </a:rPr>
              <a:t>Hardware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Century Gothic" pitchFamily="34" charset="0"/>
              </a:rPr>
              <a:t>Circuit board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Century Gothic" pitchFamily="34" charset="0"/>
              </a:rPr>
              <a:t>LAN Wire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Century Gothic" pitchFamily="34" charset="0"/>
              </a:rPr>
              <a:t>Net gear Router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Century Gothic" pitchFamily="34" charset="0"/>
              </a:rPr>
              <a:t>10 inch Android tablet</a:t>
            </a:r>
          </a:p>
          <a:p>
            <a:endParaRPr lang="en-US" sz="1400" dirty="0">
              <a:latin typeface="Century Gothic" pitchFamily="34" charset="0"/>
            </a:endParaRPr>
          </a:p>
          <a:p>
            <a:r>
              <a:rPr lang="en-US" sz="1400" b="1" dirty="0" smtClean="0">
                <a:latin typeface="Century Gothic" pitchFamily="34" charset="0"/>
              </a:rPr>
              <a:t>People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Century Gothic" pitchFamily="34" charset="0"/>
              </a:rPr>
              <a:t>Delivery Manager –                           </a:t>
            </a:r>
            <a:r>
              <a:rPr lang="en-US" sz="1400" dirty="0" err="1" smtClean="0">
                <a:latin typeface="Century Gothic" pitchFamily="34" charset="0"/>
              </a:rPr>
              <a:t>Pramad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Nallari</a:t>
            </a:r>
            <a:endParaRPr lang="en-US" sz="1400" dirty="0" smtClean="0">
              <a:latin typeface="Century Gothi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Century Gothic" pitchFamily="34" charset="0"/>
              </a:rPr>
              <a:t>Practice Solution Manager –            </a:t>
            </a:r>
            <a:r>
              <a:rPr lang="en-US" sz="1400" dirty="0" err="1">
                <a:latin typeface="Century Gothic" pitchFamily="34" charset="0"/>
              </a:rPr>
              <a:t>Pramad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Nallari</a:t>
            </a:r>
            <a:endParaRPr lang="en-US" sz="1400" dirty="0" smtClean="0">
              <a:latin typeface="Century Gothi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latin typeface="Century Gothic" pitchFamily="34" charset="0"/>
              </a:rPr>
              <a:t>On-site coordinator– </a:t>
            </a:r>
            <a:r>
              <a:rPr lang="en-US" sz="1400" dirty="0" smtClean="0">
                <a:latin typeface="Century Gothic" pitchFamily="34" charset="0"/>
              </a:rPr>
              <a:t>                         Kurt, US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Century Gothic" pitchFamily="34" charset="0"/>
              </a:rPr>
              <a:t>Delivery Manager –                            Deepa Shastry, India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Century Gothic" pitchFamily="34" charset="0"/>
              </a:rPr>
              <a:t>Team Lead –                                       Jayachandran , India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Century Gothic" pitchFamily="34" charset="0"/>
              </a:rPr>
              <a:t>Developer engineer –                        Subhalaxmi, </a:t>
            </a:r>
            <a:r>
              <a:rPr lang="en-US" sz="1400" dirty="0" err="1">
                <a:latin typeface="Century Gothic" pitchFamily="34" charset="0"/>
              </a:rPr>
              <a:t>D</a:t>
            </a:r>
            <a:r>
              <a:rPr lang="en-US" sz="1400" dirty="0" err="1" smtClean="0">
                <a:latin typeface="Century Gothic" pitchFamily="34" charset="0"/>
              </a:rPr>
              <a:t>ilshad</a:t>
            </a:r>
            <a:r>
              <a:rPr lang="en-US" sz="1400" dirty="0" smtClean="0">
                <a:latin typeface="Century Gothic" pitchFamily="34" charset="0"/>
              </a:rPr>
              <a:t>, Nitesh,  India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Century Gothic" pitchFamily="34" charset="0"/>
              </a:rPr>
              <a:t>Buffer resource –                                 Anusha, Sudam, India</a:t>
            </a:r>
            <a:endParaRPr lang="en-IN" sz="14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35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entury Gothic" pitchFamily="34" charset="0"/>
              </a:rPr>
              <a:t>Communication Plan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752600"/>
            <a:ext cx="784860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Deliverables shall be sent via </a:t>
            </a:r>
            <a:r>
              <a:rPr lang="en-US" dirty="0" err="1" smtClean="0">
                <a:latin typeface="Century Gothic" pitchFamily="34" charset="0"/>
              </a:rPr>
              <a:t>Git</a:t>
            </a:r>
            <a:r>
              <a:rPr lang="en-US" dirty="0" smtClean="0">
                <a:latin typeface="Century Gothic" pitchFamily="34" charset="0"/>
              </a:rPr>
              <a:t> version control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Daily status update will be sent by coordinator of team  to Client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Queries and responses will be collated on a query tracker and updated on a daily basis if any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Weekly status meetings including the Delivery Managers and  iPlanter management and technical teams</a:t>
            </a:r>
            <a:endParaRPr lang="en-IN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77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Quality Requirements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1" y="18288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Minimum 95% FTR and 90% OTD we have to  achieve and all work products shall be stored in SVN.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mtClean="0">
                <a:latin typeface="Century Gothic" pitchFamily="34" charset="0"/>
              </a:rPr>
              <a:t>Benchmark target is (+/-) 10% </a:t>
            </a:r>
            <a:endParaRPr lang="en-US" dirty="0" smtClean="0">
              <a:latin typeface="Century Gothic" pitchFamily="34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Century Gothic" pitchFamily="34" charset="0"/>
              </a:rPr>
              <a:t>Internal </a:t>
            </a:r>
            <a:r>
              <a:rPr lang="en-US" dirty="0" smtClean="0">
                <a:latin typeface="Century Gothic" pitchFamily="34" charset="0"/>
              </a:rPr>
              <a:t>review </a:t>
            </a:r>
            <a:r>
              <a:rPr lang="en-US" dirty="0">
                <a:latin typeface="Century Gothic" pitchFamily="34" charset="0"/>
              </a:rPr>
              <a:t>of all work products shall take place and be maintained in </a:t>
            </a:r>
            <a:r>
              <a:rPr lang="en-US" dirty="0" smtClean="0">
                <a:latin typeface="Century Gothic" pitchFamily="34" charset="0"/>
              </a:rPr>
              <a:t>SVN.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Review checklist shall be used for all Internal reviews.</a:t>
            </a:r>
            <a:endParaRPr lang="en-US" dirty="0">
              <a:latin typeface="Century Gothic" pitchFamily="34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Weekly quality metrics shall be maintained and published.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All </a:t>
            </a:r>
            <a:r>
              <a:rPr lang="en-US" dirty="0">
                <a:latin typeface="Century Gothic" pitchFamily="34" charset="0"/>
              </a:rPr>
              <a:t>communication with </a:t>
            </a:r>
            <a:r>
              <a:rPr lang="en-US" dirty="0" err="1" smtClean="0">
                <a:latin typeface="Century Gothic" pitchFamily="34" charset="0"/>
              </a:rPr>
              <a:t>CNHi</a:t>
            </a:r>
            <a:r>
              <a:rPr lang="en-US" dirty="0" smtClean="0">
                <a:latin typeface="Century Gothic" pitchFamily="34" charset="0"/>
              </a:rPr>
              <a:t> will </a:t>
            </a:r>
            <a:r>
              <a:rPr lang="en-US" dirty="0">
                <a:latin typeface="Century Gothic" pitchFamily="34" charset="0"/>
              </a:rPr>
              <a:t>be maintained in </a:t>
            </a:r>
            <a:r>
              <a:rPr lang="en-US" dirty="0" smtClean="0">
                <a:latin typeface="Century Gothic" pitchFamily="34" charset="0"/>
              </a:rPr>
              <a:t>SVN.</a:t>
            </a:r>
            <a:endParaRPr lang="en-US" dirty="0">
              <a:latin typeface="Century Gothic" pitchFamily="34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endParaRPr lang="en-IN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72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Assumptions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95400"/>
            <a:ext cx="8077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>
                <a:latin typeface="Century Gothic" pitchFamily="34" charset="0"/>
              </a:rPr>
              <a:t>W</a:t>
            </a:r>
            <a:r>
              <a:rPr lang="en-US" dirty="0" smtClean="0">
                <a:latin typeface="Century Gothic" pitchFamily="34" charset="0"/>
              </a:rPr>
              <a:t>e don’t have real planter with us, still we have to write code in such a way , so that it will work.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For testing , if required  we need to develop a Simulator for Signal communication.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For database 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smtClean="0">
                <a:latin typeface="Century Gothic" pitchFamily="34" charset="0"/>
              </a:rPr>
              <a:t>we will use Shared preference as temporary data base.</a:t>
            </a:r>
            <a:endParaRPr lang="en-IN" dirty="0">
              <a:latin typeface="Century Gothic" pitchFamily="34" charset="0"/>
            </a:endParaRP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iPlanter resources </a:t>
            </a:r>
            <a:r>
              <a:rPr lang="en-US" dirty="0">
                <a:latin typeface="Century Gothic" pitchFamily="34" charset="0"/>
              </a:rPr>
              <a:t>will be available during the </a:t>
            </a:r>
            <a:r>
              <a:rPr lang="en-US" dirty="0" smtClean="0">
                <a:latin typeface="Century Gothic" pitchFamily="34" charset="0"/>
              </a:rPr>
              <a:t>KT of </a:t>
            </a:r>
            <a:r>
              <a:rPr lang="en-US" dirty="0">
                <a:latin typeface="Century Gothic" pitchFamily="34" charset="0"/>
              </a:rPr>
              <a:t>the </a:t>
            </a:r>
            <a:r>
              <a:rPr lang="en-US" dirty="0" smtClean="0">
                <a:latin typeface="Century Gothic" pitchFamily="34" charset="0"/>
              </a:rPr>
              <a:t>project</a:t>
            </a:r>
            <a:endParaRPr lang="en-IN" dirty="0">
              <a:latin typeface="Century Gothic" pitchFamily="34" charset="0"/>
            </a:endParaRP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Project </a:t>
            </a:r>
            <a:r>
              <a:rPr lang="en-US" dirty="0">
                <a:latin typeface="Century Gothic" pitchFamily="34" charset="0"/>
              </a:rPr>
              <a:t>Start is considered to be after all </a:t>
            </a:r>
            <a:r>
              <a:rPr lang="en-US" dirty="0" smtClean="0">
                <a:latin typeface="Century Gothic" pitchFamily="34" charset="0"/>
              </a:rPr>
              <a:t>parts, documents and code are </a:t>
            </a:r>
            <a:r>
              <a:rPr lang="en-US" dirty="0">
                <a:latin typeface="Century Gothic" pitchFamily="34" charset="0"/>
              </a:rPr>
              <a:t>received at the Design </a:t>
            </a:r>
            <a:r>
              <a:rPr lang="en-US" dirty="0" smtClean="0">
                <a:latin typeface="Century Gothic" pitchFamily="34" charset="0"/>
              </a:rPr>
              <a:t>Center </a:t>
            </a:r>
            <a:endParaRPr lang="en-IN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5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Risk Management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474314"/>
              </p:ext>
            </p:extLst>
          </p:nvPr>
        </p:nvGraphicFramePr>
        <p:xfrm>
          <a:off x="228600" y="1371600"/>
          <a:ext cx="8839200" cy="5059969"/>
        </p:xfrm>
        <a:graphic>
          <a:graphicData uri="http://schemas.openxmlformats.org/drawingml/2006/table">
            <a:tbl>
              <a:tblPr firstRow="1" firstCol="1" bandRow="1"/>
              <a:tblGrid>
                <a:gridCol w="1471397"/>
                <a:gridCol w="1009782"/>
                <a:gridCol w="1059683"/>
                <a:gridCol w="3204843"/>
                <a:gridCol w="2093495"/>
              </a:tblGrid>
              <a:tr h="8372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Risk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Probability of Occurrence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Impact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Mitigation Plan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Contingency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Plan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</a:tr>
              <a:tr h="6867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Skill set mismatch(Project preferred skill set)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Low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High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Skill set mismatch will be raise to</a:t>
                      </a:r>
                      <a:r>
                        <a:rPr lang="en-IN" sz="11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PM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If any Resource is absent due to emergency, it may hamper the deliverables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Medium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Medium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NA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Back up Resource will be used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Delay in response</a:t>
                      </a:r>
                      <a:r>
                        <a:rPr lang="en-US" sz="11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regarding issue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Medium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High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indent="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We</a:t>
                      </a:r>
                      <a:r>
                        <a:rPr lang="en-US" sz="11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will do follow-up and move to next task.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Work out an</a:t>
                      </a:r>
                      <a:r>
                        <a:rPr lang="en-US" sz="11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intermediate plan of what work can still progress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23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Communication gap- Team is not able to explain 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technical issue to onsite coordinator. 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Low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High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indent="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We</a:t>
                      </a:r>
                      <a:r>
                        <a:rPr lang="en-US" sz="11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will try to arrange </a:t>
                      </a:r>
                      <a:r>
                        <a:rPr lang="en-US" sz="11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WebX</a:t>
                      </a:r>
                      <a:r>
                        <a:rPr lang="en-US" sz="11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meeting and will explain through mail.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8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Change Management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5840" y="1180730"/>
            <a:ext cx="2667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Any functionality or activities that are not specifically mentioned in the scope are considered excluded from the scope of this proposal. If </a:t>
            </a:r>
            <a:r>
              <a:rPr lang="en-US" sz="1400" dirty="0" smtClean="0"/>
              <a:t>iPlanter so </a:t>
            </a:r>
            <a:r>
              <a:rPr lang="en-US" sz="1400" dirty="0"/>
              <a:t>requires, such functionalities or activities can be considered as a change of scope and routed through EASi’s Change Management Process as </a:t>
            </a:r>
            <a:r>
              <a:rPr lang="en-US" sz="1400" dirty="0" smtClean="0"/>
              <a:t>illustrated</a:t>
            </a:r>
            <a:r>
              <a:rPr lang="en-US" sz="1400" dirty="0"/>
              <a:t>.</a:t>
            </a:r>
            <a:endParaRPr lang="en-IN" sz="1400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057525" y="998855"/>
            <a:ext cx="5234940" cy="5401310"/>
            <a:chOff x="1474" y="4310"/>
            <a:chExt cx="8244" cy="8770"/>
          </a:xfrm>
        </p:grpSpPr>
        <p:sp>
          <p:nvSpPr>
            <p:cNvPr id="7" name="AutoShape 167"/>
            <p:cNvSpPr>
              <a:spLocks noChangeArrowheads="1"/>
            </p:cNvSpPr>
            <p:nvPr/>
          </p:nvSpPr>
          <p:spPr bwMode="auto">
            <a:xfrm>
              <a:off x="1474" y="4574"/>
              <a:ext cx="1613" cy="623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 b="1" dirty="0">
                  <a:solidFill>
                    <a:srgbClr val="1F497D"/>
                  </a:solidFill>
                  <a:effectLst/>
                  <a:latin typeface="Calibri"/>
                  <a:ea typeface="Times New Roman"/>
                  <a:cs typeface="Calibri"/>
                </a:rPr>
                <a:t>Receive Change Request (CR)</a:t>
              </a:r>
              <a:endParaRPr lang="en-IN" sz="1000" dirty="0">
                <a:solidFill>
                  <a:srgbClr val="262626"/>
                </a:solidFill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8" name="AutoShape 168"/>
            <p:cNvSpPr>
              <a:spLocks noChangeArrowheads="1"/>
            </p:cNvSpPr>
            <p:nvPr/>
          </p:nvSpPr>
          <p:spPr bwMode="auto">
            <a:xfrm>
              <a:off x="3658" y="4466"/>
              <a:ext cx="1896" cy="818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 b="1">
                  <a:solidFill>
                    <a:srgbClr val="1F497D"/>
                  </a:solidFill>
                  <a:effectLst/>
                  <a:latin typeface="Calibri"/>
                  <a:ea typeface="Times New Roman"/>
                  <a:cs typeface="Calibri"/>
                </a:rPr>
                <a:t>Register CR in CR Log with CR Priority and Status: Open</a:t>
              </a:r>
              <a:endParaRPr lang="en-IN" sz="1000">
                <a:solidFill>
                  <a:srgbClr val="262626"/>
                </a:solidFill>
                <a:effectLst/>
                <a:latin typeface="Arial"/>
                <a:ea typeface="Times New Roman"/>
                <a:cs typeface="Times New Roman"/>
              </a:endParaRPr>
            </a:p>
          </p:txBody>
        </p:sp>
        <p:cxnSp>
          <p:nvCxnSpPr>
            <p:cNvPr id="9" name="AutoShape 169"/>
            <p:cNvCxnSpPr>
              <a:cxnSpLocks noChangeShapeType="1"/>
            </p:cNvCxnSpPr>
            <p:nvPr/>
          </p:nvCxnSpPr>
          <p:spPr bwMode="auto">
            <a:xfrm>
              <a:off x="3087" y="4884"/>
              <a:ext cx="576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AutoShape 170"/>
            <p:cNvSpPr>
              <a:spLocks noChangeArrowheads="1"/>
            </p:cNvSpPr>
            <p:nvPr/>
          </p:nvSpPr>
          <p:spPr bwMode="auto">
            <a:xfrm>
              <a:off x="6118" y="4310"/>
              <a:ext cx="3600" cy="116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 b="1" dirty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Calibri"/>
                </a:rPr>
                <a:t>Perform CR Impact Analysis</a:t>
              </a:r>
              <a:endParaRPr lang="en-IN" sz="1000" dirty="0">
                <a:solidFill>
                  <a:srgbClr val="262626"/>
                </a:solidFill>
                <a:effectLst/>
                <a:latin typeface="Arial"/>
                <a:ea typeface="Times New Roman"/>
                <a:cs typeface="Times New Roman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750" b="1" dirty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Calibri"/>
                </a:rPr>
                <a:t>Estimate effort and cost</a:t>
              </a:r>
              <a:endParaRPr lang="en-IN" sz="1000" dirty="0">
                <a:solidFill>
                  <a:srgbClr val="262626"/>
                </a:solidFill>
                <a:effectLst/>
                <a:latin typeface="Arial"/>
                <a:ea typeface="Times New Roman"/>
                <a:cs typeface="Times New Roman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750" b="1" dirty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Calibri"/>
                </a:rPr>
                <a:t>Estimate impact on schedule, if any</a:t>
              </a:r>
              <a:endParaRPr lang="en-IN" sz="1000" dirty="0">
                <a:solidFill>
                  <a:srgbClr val="262626"/>
                </a:solidFill>
                <a:effectLst/>
                <a:latin typeface="Arial"/>
                <a:ea typeface="Times New Roman"/>
                <a:cs typeface="Times New Roman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750" b="1" dirty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Calibri"/>
                </a:rPr>
                <a:t>Check for additional specifications, if required</a:t>
              </a:r>
              <a:endParaRPr lang="en-IN" sz="1000" dirty="0">
                <a:solidFill>
                  <a:srgbClr val="262626"/>
                </a:solidFill>
                <a:effectLst/>
                <a:latin typeface="Arial"/>
                <a:ea typeface="Times New Roman"/>
                <a:cs typeface="Times New Roman"/>
              </a:endParaRPr>
            </a:p>
          </p:txBody>
        </p:sp>
        <p:cxnSp>
          <p:nvCxnSpPr>
            <p:cNvPr id="11" name="AutoShape 171"/>
            <p:cNvCxnSpPr>
              <a:cxnSpLocks noChangeShapeType="1"/>
            </p:cNvCxnSpPr>
            <p:nvPr/>
          </p:nvCxnSpPr>
          <p:spPr bwMode="auto">
            <a:xfrm>
              <a:off x="5547" y="4884"/>
              <a:ext cx="576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AutoShape 172"/>
            <p:cNvSpPr>
              <a:spLocks noChangeArrowheads="1"/>
            </p:cNvSpPr>
            <p:nvPr/>
          </p:nvSpPr>
          <p:spPr bwMode="auto">
            <a:xfrm>
              <a:off x="6118" y="6050"/>
              <a:ext cx="3600" cy="1152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 b="1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Calibri"/>
                </a:rPr>
                <a:t>Communicate CR Impact to Customer</a:t>
              </a:r>
              <a:endParaRPr lang="en-IN" sz="1000">
                <a:solidFill>
                  <a:srgbClr val="262626"/>
                </a:solidFill>
                <a:effectLst/>
                <a:latin typeface="Arial"/>
                <a:ea typeface="Times New Roman"/>
                <a:cs typeface="Times New Roman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750" b="1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Calibri"/>
                </a:rPr>
                <a:t>Estimate effort and cost</a:t>
              </a:r>
              <a:endParaRPr lang="en-IN" sz="1000">
                <a:solidFill>
                  <a:srgbClr val="262626"/>
                </a:solidFill>
                <a:effectLst/>
                <a:latin typeface="Arial"/>
                <a:ea typeface="Times New Roman"/>
                <a:cs typeface="Times New Roman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750" b="1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Calibri"/>
                </a:rPr>
                <a:t>Estimate impact on schedule, if any</a:t>
              </a:r>
              <a:endParaRPr lang="en-IN" sz="1000">
                <a:solidFill>
                  <a:srgbClr val="262626"/>
                </a:solidFill>
                <a:effectLst/>
                <a:latin typeface="Arial"/>
                <a:ea typeface="Times New Roman"/>
                <a:cs typeface="Times New Roman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750" b="1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Calibri"/>
                </a:rPr>
                <a:t>Request additional specifications, if required</a:t>
              </a:r>
              <a:endParaRPr lang="en-IN" sz="1000">
                <a:solidFill>
                  <a:srgbClr val="262626"/>
                </a:solidFill>
                <a:effectLst/>
                <a:latin typeface="Arial"/>
                <a:ea typeface="Times New Roman"/>
                <a:cs typeface="Times New Roman"/>
              </a:endParaRPr>
            </a:p>
          </p:txBody>
        </p:sp>
        <p:cxnSp>
          <p:nvCxnSpPr>
            <p:cNvPr id="13" name="AutoShape 173"/>
            <p:cNvCxnSpPr>
              <a:cxnSpLocks noChangeShapeType="1"/>
            </p:cNvCxnSpPr>
            <p:nvPr/>
          </p:nvCxnSpPr>
          <p:spPr bwMode="auto">
            <a:xfrm>
              <a:off x="7917" y="5477"/>
              <a:ext cx="0" cy="576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74"/>
            <p:cNvCxnSpPr>
              <a:cxnSpLocks noChangeShapeType="1"/>
            </p:cNvCxnSpPr>
            <p:nvPr/>
          </p:nvCxnSpPr>
          <p:spPr bwMode="auto">
            <a:xfrm>
              <a:off x="7917" y="7209"/>
              <a:ext cx="0" cy="576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AutoShape 175"/>
            <p:cNvSpPr>
              <a:spLocks noChangeArrowheads="1"/>
            </p:cNvSpPr>
            <p:nvPr/>
          </p:nvSpPr>
          <p:spPr bwMode="auto">
            <a:xfrm>
              <a:off x="2530" y="7785"/>
              <a:ext cx="3354" cy="105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342900" lvl="0" indent="-342900">
                <a:spcAft>
                  <a:spcPts val="60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800" b="1" dirty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Update Impacted activity and work products (including Specifications, if any)</a:t>
              </a:r>
              <a:endParaRPr lang="en-IN" sz="1000" dirty="0">
                <a:solidFill>
                  <a:srgbClr val="262626"/>
                </a:solidFill>
                <a:effectLst/>
                <a:latin typeface="Arial"/>
                <a:ea typeface="Times New Roman"/>
                <a:cs typeface="Times New Roman"/>
              </a:endParaRPr>
            </a:p>
            <a:p>
              <a:pPr marL="342900" lvl="0" indent="-342900">
                <a:spcAft>
                  <a:spcPts val="60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800" b="1" dirty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Communicate to CR Stakeholders</a:t>
              </a:r>
              <a:endParaRPr lang="en-IN" sz="1000" dirty="0">
                <a:solidFill>
                  <a:srgbClr val="262626"/>
                </a:solidFill>
                <a:effectLst/>
                <a:latin typeface="Arial"/>
                <a:ea typeface="Times New Roman"/>
                <a:cs typeface="Times New Roman"/>
              </a:endParaRPr>
            </a:p>
            <a:p>
              <a:pPr marL="148590">
                <a:spcAft>
                  <a:spcPts val="400"/>
                </a:spcAft>
              </a:pPr>
              <a:r>
                <a:rPr lang="en-US" sz="750" b="1" dirty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en-IN" sz="1000" dirty="0">
                <a:solidFill>
                  <a:srgbClr val="262626"/>
                </a:solidFill>
                <a:effectLst/>
                <a:latin typeface="Arial"/>
                <a:ea typeface="Times New Roman"/>
                <a:cs typeface="Times New Roman"/>
              </a:endParaRPr>
            </a:p>
          </p:txBody>
        </p:sp>
        <p:cxnSp>
          <p:nvCxnSpPr>
            <p:cNvPr id="16" name="AutoShape 176"/>
            <p:cNvCxnSpPr>
              <a:cxnSpLocks noChangeShapeType="1"/>
            </p:cNvCxnSpPr>
            <p:nvPr/>
          </p:nvCxnSpPr>
          <p:spPr bwMode="auto">
            <a:xfrm flipH="1">
              <a:off x="5896" y="8344"/>
              <a:ext cx="570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AutoShape 177"/>
            <p:cNvSpPr>
              <a:spLocks noChangeArrowheads="1"/>
            </p:cNvSpPr>
            <p:nvPr/>
          </p:nvSpPr>
          <p:spPr bwMode="auto">
            <a:xfrm>
              <a:off x="2338" y="9414"/>
              <a:ext cx="3744" cy="1152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 b="1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Execute Change Request</a:t>
              </a:r>
              <a:endParaRPr lang="en-IN" sz="1000">
                <a:solidFill>
                  <a:srgbClr val="262626"/>
                </a:solidFill>
                <a:effectLst/>
                <a:latin typeface="Arial"/>
                <a:ea typeface="Times New Roman"/>
                <a:cs typeface="Times New Roman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750" b="1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Log the CR activity as a New Task</a:t>
              </a:r>
              <a:endParaRPr lang="en-IN" sz="1000">
                <a:solidFill>
                  <a:srgbClr val="262626"/>
                </a:solidFill>
                <a:effectLst/>
                <a:latin typeface="Arial"/>
                <a:ea typeface="Times New Roman"/>
                <a:cs typeface="Times New Roman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750" b="1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Update the necessary revision details / attributes for the impacted  change and functionality</a:t>
              </a:r>
              <a:endParaRPr lang="en-IN" sz="1000">
                <a:solidFill>
                  <a:srgbClr val="262626"/>
                </a:solidFill>
                <a:effectLst/>
                <a:latin typeface="Arial"/>
                <a:ea typeface="Times New Roman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800" b="1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IN" sz="1000">
                <a:solidFill>
                  <a:srgbClr val="262626"/>
                </a:solidFill>
                <a:effectLst/>
                <a:latin typeface="Arial"/>
                <a:ea typeface="Times New Roman"/>
                <a:cs typeface="Times New Roman"/>
              </a:endParaRPr>
            </a:p>
            <a:p>
              <a:pPr marL="148590">
                <a:spcAft>
                  <a:spcPts val="400"/>
                </a:spcAft>
              </a:pPr>
              <a:r>
                <a:rPr lang="en-US" sz="750" b="1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en-IN" sz="1000">
                <a:solidFill>
                  <a:srgbClr val="262626"/>
                </a:solidFill>
                <a:effectLst/>
                <a:latin typeface="Arial"/>
                <a:ea typeface="Times New Roman"/>
                <a:cs typeface="Times New Roman"/>
              </a:endParaRPr>
            </a:p>
          </p:txBody>
        </p:sp>
        <p:cxnSp>
          <p:nvCxnSpPr>
            <p:cNvPr id="18" name="AutoShape 178"/>
            <p:cNvCxnSpPr>
              <a:cxnSpLocks noChangeShapeType="1"/>
            </p:cNvCxnSpPr>
            <p:nvPr/>
          </p:nvCxnSpPr>
          <p:spPr bwMode="auto">
            <a:xfrm>
              <a:off x="4206" y="8841"/>
              <a:ext cx="0" cy="576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AutoShape 179"/>
            <p:cNvSpPr>
              <a:spLocks noChangeArrowheads="1"/>
            </p:cNvSpPr>
            <p:nvPr/>
          </p:nvSpPr>
          <p:spPr bwMode="auto">
            <a:xfrm>
              <a:off x="3253" y="11130"/>
              <a:ext cx="1904" cy="69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 b="1">
                  <a:solidFill>
                    <a:srgbClr val="1F497D"/>
                  </a:solidFill>
                  <a:effectLst/>
                  <a:latin typeface="Calibri"/>
                  <a:ea typeface="Times New Roman"/>
                  <a:cs typeface="Calibri"/>
                </a:rPr>
                <a:t>Update CR Log with CR Status: Closed</a:t>
              </a:r>
              <a:endParaRPr lang="en-IN" sz="1000">
                <a:solidFill>
                  <a:srgbClr val="262626"/>
                </a:solidFill>
                <a:effectLst/>
                <a:latin typeface="Arial"/>
                <a:ea typeface="Times New Roman"/>
                <a:cs typeface="Times New Roman"/>
              </a:endParaRPr>
            </a:p>
          </p:txBody>
        </p:sp>
        <p:cxnSp>
          <p:nvCxnSpPr>
            <p:cNvPr id="20" name="AutoShape 180"/>
            <p:cNvCxnSpPr>
              <a:cxnSpLocks noChangeShapeType="1"/>
            </p:cNvCxnSpPr>
            <p:nvPr/>
          </p:nvCxnSpPr>
          <p:spPr bwMode="auto">
            <a:xfrm>
              <a:off x="4206" y="10557"/>
              <a:ext cx="0" cy="576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AutoShape 181"/>
            <p:cNvSpPr>
              <a:spLocks noChangeArrowheads="1"/>
            </p:cNvSpPr>
            <p:nvPr/>
          </p:nvSpPr>
          <p:spPr bwMode="auto">
            <a:xfrm>
              <a:off x="6961" y="11130"/>
              <a:ext cx="1904" cy="69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 b="1">
                  <a:solidFill>
                    <a:srgbClr val="1F497D"/>
                  </a:solidFill>
                  <a:effectLst/>
                  <a:latin typeface="Calibri"/>
                  <a:ea typeface="Times New Roman"/>
                  <a:cs typeface="Calibri"/>
                </a:rPr>
                <a:t>Update CR Log with CR Status: Dropped</a:t>
              </a:r>
              <a:endParaRPr lang="en-IN" sz="1000">
                <a:solidFill>
                  <a:srgbClr val="262626"/>
                </a:solidFill>
                <a:effectLst/>
                <a:latin typeface="Arial"/>
                <a:ea typeface="Times New Roman"/>
                <a:cs typeface="Times New Roman"/>
              </a:endParaRPr>
            </a:p>
          </p:txBody>
        </p:sp>
        <p:cxnSp>
          <p:nvCxnSpPr>
            <p:cNvPr id="22" name="AutoShape 182"/>
            <p:cNvCxnSpPr>
              <a:cxnSpLocks noChangeShapeType="1"/>
            </p:cNvCxnSpPr>
            <p:nvPr/>
          </p:nvCxnSpPr>
          <p:spPr bwMode="auto">
            <a:xfrm>
              <a:off x="7917" y="8913"/>
              <a:ext cx="0" cy="2217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AutoShape 183"/>
            <p:cNvSpPr>
              <a:spLocks noChangeArrowheads="1"/>
            </p:cNvSpPr>
            <p:nvPr/>
          </p:nvSpPr>
          <p:spPr bwMode="auto">
            <a:xfrm>
              <a:off x="6466" y="7787"/>
              <a:ext cx="2895" cy="1121"/>
            </a:xfrm>
            <a:prstGeom prst="diamond">
              <a:avLst/>
            </a:prstGeom>
            <a:solidFill>
              <a:srgbClr val="FFFFFF"/>
            </a:solidFill>
            <a:ln w="22225">
              <a:solidFill>
                <a:schemeClr val="tx2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 b="1">
                  <a:solidFill>
                    <a:srgbClr val="1F497D"/>
                  </a:solidFill>
                  <a:effectLst/>
                  <a:latin typeface="Calibri"/>
                  <a:ea typeface="Times New Roman"/>
                  <a:cs typeface="Calibri"/>
                </a:rPr>
                <a:t>Seek Approval</a:t>
              </a:r>
              <a:r>
                <a:rPr lang="en-US" sz="1000">
                  <a:solidFill>
                    <a:srgbClr val="1F497D"/>
                  </a:solidFill>
                  <a:effectLst/>
                  <a:latin typeface="Calibri"/>
                  <a:ea typeface="Times New Roman"/>
                  <a:cs typeface="Calibri"/>
                </a:rPr>
                <a:t> </a:t>
              </a:r>
              <a:r>
                <a:rPr lang="en-US" sz="800" b="1">
                  <a:solidFill>
                    <a:srgbClr val="1F497D"/>
                  </a:solidFill>
                  <a:effectLst/>
                  <a:latin typeface="Calibri"/>
                  <a:ea typeface="Times New Roman"/>
                  <a:cs typeface="Calibri"/>
                </a:rPr>
                <a:t>from Customer CRequestor</a:t>
              </a:r>
              <a:endParaRPr lang="en-IN" sz="1000">
                <a:solidFill>
                  <a:srgbClr val="262626"/>
                </a:solidFill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5896" y="8002"/>
              <a:ext cx="679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 b="1">
                  <a:solidFill>
                    <a:srgbClr val="262626"/>
                  </a:solidFill>
                  <a:effectLst/>
                  <a:latin typeface="Calibri"/>
                  <a:ea typeface="Times New Roman"/>
                  <a:cs typeface="Calibri"/>
                </a:rPr>
                <a:t>Yes</a:t>
              </a:r>
              <a:endParaRPr lang="en-IN" sz="1000">
                <a:solidFill>
                  <a:srgbClr val="262626"/>
                </a:solidFill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2"/>
            <p:cNvSpPr txBox="1">
              <a:spLocks noChangeArrowheads="1"/>
            </p:cNvSpPr>
            <p:nvPr/>
          </p:nvSpPr>
          <p:spPr bwMode="auto">
            <a:xfrm>
              <a:off x="7358" y="8989"/>
              <a:ext cx="679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 b="1">
                  <a:solidFill>
                    <a:srgbClr val="262626"/>
                  </a:solidFill>
                  <a:effectLst/>
                  <a:latin typeface="Calibri"/>
                  <a:ea typeface="Times New Roman"/>
                  <a:cs typeface="Calibri"/>
                </a:rPr>
                <a:t>No</a:t>
              </a:r>
              <a:endParaRPr lang="en-IN" sz="1000">
                <a:solidFill>
                  <a:srgbClr val="262626"/>
                </a:solidFill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6" name="AutoShape 186"/>
            <p:cNvSpPr>
              <a:spLocks noChangeArrowheads="1"/>
            </p:cNvSpPr>
            <p:nvPr/>
          </p:nvSpPr>
          <p:spPr bwMode="auto">
            <a:xfrm>
              <a:off x="3253" y="12390"/>
              <a:ext cx="1904" cy="69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 b="1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Calibri"/>
                </a:rPr>
                <a:t>Amend SOW / PO to Incorporate CR</a:t>
              </a:r>
              <a:endParaRPr lang="en-IN" sz="1000">
                <a:solidFill>
                  <a:srgbClr val="262626"/>
                </a:solidFill>
                <a:effectLst/>
                <a:latin typeface="Arial"/>
                <a:ea typeface="Times New Roman"/>
                <a:cs typeface="Times New Roman"/>
              </a:endParaRPr>
            </a:p>
          </p:txBody>
        </p:sp>
        <p:cxnSp>
          <p:nvCxnSpPr>
            <p:cNvPr id="27" name="AutoShape 187"/>
            <p:cNvCxnSpPr>
              <a:cxnSpLocks noChangeShapeType="1"/>
            </p:cNvCxnSpPr>
            <p:nvPr/>
          </p:nvCxnSpPr>
          <p:spPr bwMode="auto">
            <a:xfrm>
              <a:off x="1774" y="12739"/>
              <a:ext cx="1479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88"/>
            <p:cNvCxnSpPr>
              <a:cxnSpLocks noChangeShapeType="1"/>
            </p:cNvCxnSpPr>
            <p:nvPr/>
          </p:nvCxnSpPr>
          <p:spPr bwMode="auto">
            <a:xfrm>
              <a:off x="1777" y="8332"/>
              <a:ext cx="0" cy="4421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89"/>
            <p:cNvCxnSpPr>
              <a:cxnSpLocks noChangeShapeType="1"/>
            </p:cNvCxnSpPr>
            <p:nvPr/>
          </p:nvCxnSpPr>
          <p:spPr bwMode="auto">
            <a:xfrm>
              <a:off x="1777" y="8356"/>
              <a:ext cx="753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321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6858000" cy="868362"/>
          </a:xfrm>
        </p:spPr>
        <p:txBody>
          <a:bodyPr>
            <a:normAutofit/>
          </a:bodyPr>
          <a:lstStyle/>
          <a:p>
            <a:r>
              <a:rPr lang="en-IN" sz="2400" dirty="0"/>
              <a:t>Project Governance &amp; Escalation Mechanism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88652"/>
              </p:ext>
            </p:extLst>
          </p:nvPr>
        </p:nvGraphicFramePr>
        <p:xfrm>
          <a:off x="1600200" y="4191000"/>
          <a:ext cx="714599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997"/>
                <a:gridCol w="2381997"/>
                <a:gridCol w="2381997"/>
              </a:tblGrid>
              <a:tr h="257907">
                <a:tc rowSpan="2"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Deepa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Shastry,India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OPERATIONAL COUNCIL</a:t>
                      </a:r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164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Meeting: Once a Week</a:t>
                      </a:r>
                    </a:p>
                    <a:p>
                      <a:pPr algn="ctr"/>
                      <a:r>
                        <a:rPr lang="en-US" sz="1400" dirty="0" smtClean="0"/>
                        <a:t>Project Status</a:t>
                      </a:r>
                      <a:r>
                        <a:rPr lang="en-US" sz="1400" baseline="0" dirty="0" smtClean="0"/>
                        <a:t> &amp; Tracking,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KPIs / SLAs Tracking,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Operation Issues, Delivery Coordination, Issue Consolidation &amp; Tracking, Project Level Risk Management;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89194"/>
              </p:ext>
            </p:extLst>
          </p:nvPr>
        </p:nvGraphicFramePr>
        <p:xfrm>
          <a:off x="1600200" y="1159118"/>
          <a:ext cx="7145991" cy="150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997"/>
                <a:gridCol w="2381997"/>
                <a:gridCol w="2381997"/>
              </a:tblGrid>
              <a:tr h="335085">
                <a:tc row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            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Kurt, US</a:t>
                      </a:r>
                      <a:endParaRPr lang="en-US" sz="12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STEERING COMMITTEE</a:t>
                      </a:r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7279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u="sng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Meeting: Once a Quarter</a:t>
                      </a:r>
                    </a:p>
                    <a:p>
                      <a:pPr algn="ctr"/>
                      <a:r>
                        <a:rPr lang="en-US" sz="1400" dirty="0" smtClean="0"/>
                        <a:t>Goal Definition, </a:t>
                      </a:r>
                    </a:p>
                    <a:p>
                      <a:pPr algn="ctr"/>
                      <a:r>
                        <a:rPr lang="en-US" sz="1400" dirty="0" smtClean="0"/>
                        <a:t>Strategy</a:t>
                      </a:r>
                      <a:r>
                        <a:rPr lang="en-US" sz="1400" baseline="0" dirty="0" smtClean="0"/>
                        <a:t> Planning</a:t>
                      </a:r>
                      <a:r>
                        <a:rPr lang="en-US" sz="1400" dirty="0" smtClean="0"/>
                        <a:t>,</a:t>
                      </a:r>
                    </a:p>
                    <a:p>
                      <a:pPr algn="ctr"/>
                      <a:r>
                        <a:rPr lang="en-US" sz="1400" dirty="0" smtClean="0"/>
                        <a:t>Quarterly Progress Review,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32006"/>
              </p:ext>
            </p:extLst>
          </p:nvPr>
        </p:nvGraphicFramePr>
        <p:xfrm>
          <a:off x="1600201" y="2743200"/>
          <a:ext cx="7117263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421"/>
                <a:gridCol w="2372421"/>
                <a:gridCol w="2372421"/>
              </a:tblGrid>
              <a:tr h="269020">
                <a:tc row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Pramad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Nallari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, US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RELATIONSHIP COUNCIL</a:t>
                      </a:r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43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u="sng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Meeting: If required</a:t>
                      </a:r>
                    </a:p>
                    <a:p>
                      <a:pPr algn="ctr"/>
                      <a:r>
                        <a:rPr lang="en-US" sz="1350" dirty="0" smtClean="0"/>
                        <a:t>Implement Strategies</a:t>
                      </a:r>
                      <a:r>
                        <a:rPr lang="en-US" sz="1350" baseline="0" dirty="0" smtClean="0"/>
                        <a:t>,  Monitor KPIs, Escalated Issue Resolution, Engagement Assessment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905000" y="1683976"/>
            <a:ext cx="1772421" cy="552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</a:rPr>
              <a:t>EASi               Leadership Team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85179" y="3171694"/>
            <a:ext cx="1772421" cy="552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Delivery </a:t>
            </a:r>
            <a:r>
              <a:rPr lang="en-US" sz="1400" dirty="0">
                <a:solidFill>
                  <a:prstClr val="white"/>
                </a:solidFill>
              </a:rPr>
              <a:t>Manager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85179" y="4798668"/>
            <a:ext cx="1772421" cy="552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</a:rPr>
              <a:t>Project Manager / Team  </a:t>
            </a:r>
            <a:r>
              <a:rPr lang="en-US" sz="1400" dirty="0" smtClean="0">
                <a:solidFill>
                  <a:prstClr val="white"/>
                </a:solidFill>
              </a:rPr>
              <a:t>Lead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26636" y="4798668"/>
            <a:ext cx="1559343" cy="552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prstClr val="white"/>
                </a:solidFill>
              </a:rPr>
              <a:t>iPlanter</a:t>
            </a:r>
            <a:r>
              <a:rPr lang="en-US" sz="1400" dirty="0" smtClean="0">
                <a:solidFill>
                  <a:prstClr val="white"/>
                </a:solidFill>
              </a:rPr>
              <a:t>/ </a:t>
            </a:r>
            <a:r>
              <a:rPr lang="en-US" sz="1400" dirty="0">
                <a:solidFill>
                  <a:prstClr val="white"/>
                </a:solidFill>
              </a:rPr>
              <a:t>Engineering Team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726636" y="3171694"/>
            <a:ext cx="1559343" cy="63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prstClr val="white"/>
                </a:solidFill>
              </a:rPr>
              <a:t>iPlanter</a:t>
            </a:r>
            <a:r>
              <a:rPr lang="en-US" sz="1400" dirty="0" smtClean="0">
                <a:solidFill>
                  <a:prstClr val="white"/>
                </a:solidFill>
              </a:rPr>
              <a:t> engineering </a:t>
            </a:r>
            <a:r>
              <a:rPr lang="en-US" sz="1400" dirty="0">
                <a:solidFill>
                  <a:prstClr val="white"/>
                </a:solidFill>
              </a:rPr>
              <a:t>Manager / SPOC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726636" y="1700801"/>
            <a:ext cx="1559343" cy="552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prstClr val="white"/>
                </a:solidFill>
              </a:rPr>
              <a:t>iPlanter</a:t>
            </a:r>
            <a:r>
              <a:rPr lang="en-US" sz="1400" dirty="0" smtClean="0">
                <a:solidFill>
                  <a:prstClr val="white"/>
                </a:solidFill>
              </a:rPr>
              <a:t> Leadership   </a:t>
            </a:r>
            <a:r>
              <a:rPr lang="en-US" sz="1400" dirty="0">
                <a:solidFill>
                  <a:prstClr val="white"/>
                </a:solidFill>
              </a:rPr>
              <a:t>Team</a:t>
            </a:r>
          </a:p>
        </p:txBody>
      </p:sp>
      <p:sp>
        <p:nvSpPr>
          <p:cNvPr id="21" name="Notched Right Arrow 20"/>
          <p:cNvSpPr/>
          <p:nvPr/>
        </p:nvSpPr>
        <p:spPr>
          <a:xfrm rot="16200000">
            <a:off x="-1760263" y="3360464"/>
            <a:ext cx="4949278" cy="666750"/>
          </a:xfrm>
          <a:prstGeom prst="notchedRightArrow">
            <a:avLst>
              <a:gd name="adj1" fmla="val 54496"/>
              <a:gd name="adj2" fmla="val 52248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7000">
                <a:schemeClr val="accent1">
                  <a:tint val="44500"/>
                  <a:satMod val="160000"/>
                  <a:lumMod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</a:rPr>
              <a:t>Escalation</a:t>
            </a:r>
          </a:p>
        </p:txBody>
      </p:sp>
    </p:spTree>
    <p:extLst>
      <p:ext uri="{BB962C8B-B14F-4D97-AF65-F5344CB8AC3E}">
        <p14:creationId xmlns:p14="http://schemas.microsoft.com/office/powerpoint/2010/main" val="317302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Project Deliverables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8288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Century Gothic" pitchFamily="34" charset="0"/>
              </a:rPr>
              <a:t>Working  Code (UI/Functionalities)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Century Gothic" pitchFamily="34" charset="0"/>
              </a:rPr>
              <a:t>Manual test report</a:t>
            </a:r>
          </a:p>
        </p:txBody>
      </p:sp>
    </p:spTree>
    <p:extLst>
      <p:ext uri="{BB962C8B-B14F-4D97-AF65-F5344CB8AC3E}">
        <p14:creationId xmlns:p14="http://schemas.microsoft.com/office/powerpoint/2010/main" val="265554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65" name="Picture 9" descr="C:\Users\bwebb.CORPORATE\Desktop\thank_yo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2492375"/>
            <a:ext cx="3962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38200" y="3330575"/>
            <a:ext cx="396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533400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96951" y="5708795"/>
            <a:ext cx="21272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www.easi.com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www.aerotek.com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www.allegisgroup.com</a:t>
            </a:r>
          </a:p>
          <a:p>
            <a:endParaRPr lang="en-US" sz="1400" b="1" i="1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98938" y="5562601"/>
            <a:ext cx="219002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INDIA </a:t>
            </a:r>
          </a:p>
          <a:p>
            <a:r>
              <a:rPr lang="en-IN" sz="1400" dirty="0">
                <a:solidFill>
                  <a:schemeClr val="bg1"/>
                </a:solidFill>
              </a:rPr>
              <a:t>24, </a:t>
            </a:r>
            <a:r>
              <a:rPr lang="en-IN" sz="1400" dirty="0" err="1">
                <a:solidFill>
                  <a:schemeClr val="bg1"/>
                </a:solidFill>
              </a:rPr>
              <a:t>Salarpuria</a:t>
            </a:r>
            <a:r>
              <a:rPr lang="en-IN" sz="1400" dirty="0">
                <a:solidFill>
                  <a:schemeClr val="bg1"/>
                </a:solidFill>
              </a:rPr>
              <a:t> Arena,</a:t>
            </a:r>
          </a:p>
          <a:p>
            <a:r>
              <a:rPr lang="en-IN" sz="1400" dirty="0">
                <a:solidFill>
                  <a:schemeClr val="bg1"/>
                </a:solidFill>
              </a:rPr>
              <a:t>6th Floor </a:t>
            </a:r>
            <a:r>
              <a:rPr lang="en-IN" sz="1400" dirty="0" err="1">
                <a:solidFill>
                  <a:schemeClr val="bg1"/>
                </a:solidFill>
              </a:rPr>
              <a:t>Hosur</a:t>
            </a:r>
            <a:r>
              <a:rPr lang="en-IN" sz="1400" dirty="0">
                <a:solidFill>
                  <a:schemeClr val="bg1"/>
                </a:solidFill>
              </a:rPr>
              <a:t> Main Road, </a:t>
            </a:r>
            <a:r>
              <a:rPr lang="en-IN" sz="1400" dirty="0" err="1">
                <a:solidFill>
                  <a:schemeClr val="bg1"/>
                </a:solidFill>
              </a:rPr>
              <a:t>Adugodi</a:t>
            </a:r>
            <a:r>
              <a:rPr lang="en-IN" sz="1400" dirty="0">
                <a:solidFill>
                  <a:schemeClr val="bg1"/>
                </a:solidFill>
              </a:rPr>
              <a:t>,</a:t>
            </a:r>
          </a:p>
          <a:p>
            <a:r>
              <a:rPr lang="en-IN" sz="1400" dirty="0">
                <a:solidFill>
                  <a:schemeClr val="bg1"/>
                </a:solidFill>
              </a:rPr>
              <a:t>Bangalore- 560030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India</a:t>
            </a:r>
          </a:p>
          <a:p>
            <a:endParaRPr lang="en-US" sz="1400" b="1" i="1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5600" y="5862683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Phone: </a:t>
            </a:r>
            <a:r>
              <a:rPr lang="en-US" sz="1200" dirty="0" smtClean="0">
                <a:solidFill>
                  <a:schemeClr val="bg1"/>
                </a:solidFill>
              </a:rPr>
              <a:t>+91 80 3070 5102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Fax: </a:t>
            </a:r>
            <a:r>
              <a:rPr lang="en-US" sz="1200" dirty="0" smtClean="0">
                <a:solidFill>
                  <a:schemeClr val="bg1"/>
                </a:solidFill>
              </a:rPr>
              <a:t>+91 80 2841 3299</a:t>
            </a:r>
            <a:endParaRPr lang="en-US" sz="1050" dirty="0" smtClean="0">
              <a:solidFill>
                <a:schemeClr val="bg1"/>
              </a:solidFill>
            </a:endParaRPr>
          </a:p>
          <a:p>
            <a:endParaRPr lang="en-US" sz="1200" b="1" i="1" dirty="0" smtClean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200400" y="5562600"/>
            <a:ext cx="0" cy="990600"/>
          </a:xfrm>
          <a:prstGeom prst="line">
            <a:avLst/>
          </a:prstGeom>
          <a:ln>
            <a:solidFill>
              <a:srgbClr val="FFFFFF">
                <a:alpha val="27843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00800" y="5562600"/>
            <a:ext cx="0" cy="990600"/>
          </a:xfrm>
          <a:prstGeom prst="line">
            <a:avLst/>
          </a:prstGeom>
          <a:ln>
            <a:solidFill>
              <a:srgbClr val="FFFFFF">
                <a:alpha val="27843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062" name="Freeform 6"/>
          <p:cNvSpPr>
            <a:spLocks noEditPoints="1"/>
          </p:cNvSpPr>
          <p:nvPr/>
        </p:nvSpPr>
        <p:spPr bwMode="auto">
          <a:xfrm>
            <a:off x="308966" y="5764212"/>
            <a:ext cx="681634" cy="802500"/>
          </a:xfrm>
          <a:custGeom>
            <a:avLst/>
            <a:gdLst/>
            <a:ahLst/>
            <a:cxnLst>
              <a:cxn ang="0">
                <a:pos x="192" y="176"/>
              </a:cxn>
              <a:cxn ang="0">
                <a:pos x="173" y="97"/>
              </a:cxn>
              <a:cxn ang="0">
                <a:pos x="211" y="75"/>
              </a:cxn>
              <a:cxn ang="0">
                <a:pos x="217" y="151"/>
              </a:cxn>
              <a:cxn ang="0">
                <a:pos x="234" y="156"/>
              </a:cxn>
              <a:cxn ang="0">
                <a:pos x="120" y="0"/>
              </a:cxn>
              <a:cxn ang="0">
                <a:pos x="51" y="219"/>
              </a:cxn>
              <a:cxn ang="0">
                <a:pos x="64" y="217"/>
              </a:cxn>
              <a:cxn ang="0">
                <a:pos x="36" y="178"/>
              </a:cxn>
              <a:cxn ang="0">
                <a:pos x="78" y="196"/>
              </a:cxn>
              <a:cxn ang="0">
                <a:pos x="120" y="178"/>
              </a:cxn>
              <a:cxn ang="0">
                <a:pos x="120" y="166"/>
              </a:cxn>
              <a:cxn ang="0">
                <a:pos x="80" y="148"/>
              </a:cxn>
              <a:cxn ang="0">
                <a:pos x="114" y="126"/>
              </a:cxn>
              <a:cxn ang="0">
                <a:pos x="120" y="148"/>
              </a:cxn>
              <a:cxn ang="0">
                <a:pos x="126" y="75"/>
              </a:cxn>
              <a:cxn ang="0">
                <a:pos x="161" y="98"/>
              </a:cxn>
              <a:cxn ang="0">
                <a:pos x="144" y="230"/>
              </a:cxn>
              <a:cxn ang="0">
                <a:pos x="99" y="209"/>
              </a:cxn>
              <a:cxn ang="0">
                <a:pos x="141" y="310"/>
              </a:cxn>
              <a:cxn ang="0">
                <a:pos x="235" y="312"/>
              </a:cxn>
              <a:cxn ang="0">
                <a:pos x="264" y="228"/>
              </a:cxn>
              <a:cxn ang="0">
                <a:pos x="94" y="22"/>
              </a:cxn>
              <a:cxn ang="0">
                <a:pos x="78" y="45"/>
              </a:cxn>
              <a:cxn ang="0">
                <a:pos x="36" y="63"/>
              </a:cxn>
              <a:cxn ang="0">
                <a:pos x="78" y="81"/>
              </a:cxn>
              <a:cxn ang="0">
                <a:pos x="78" y="57"/>
              </a:cxn>
              <a:cxn ang="0">
                <a:pos x="78" y="81"/>
              </a:cxn>
              <a:cxn ang="0">
                <a:pos x="55" y="75"/>
              </a:cxn>
              <a:cxn ang="0">
                <a:pos x="66" y="114"/>
              </a:cxn>
              <a:cxn ang="0">
                <a:pos x="29" y="75"/>
              </a:cxn>
              <a:cxn ang="0">
                <a:pos x="18" y="126"/>
              </a:cxn>
              <a:cxn ang="0">
                <a:pos x="68" y="150"/>
              </a:cxn>
              <a:cxn ang="0">
                <a:pos x="29" y="166"/>
              </a:cxn>
              <a:cxn ang="0">
                <a:pos x="78" y="184"/>
              </a:cxn>
              <a:cxn ang="0">
                <a:pos x="78" y="160"/>
              </a:cxn>
              <a:cxn ang="0">
                <a:pos x="114" y="114"/>
              </a:cxn>
              <a:cxn ang="0">
                <a:pos x="80" y="93"/>
              </a:cxn>
              <a:cxn ang="0">
                <a:pos x="114" y="75"/>
              </a:cxn>
              <a:cxn ang="0">
                <a:pos x="114" y="63"/>
              </a:cxn>
              <a:cxn ang="0">
                <a:pos x="91" y="49"/>
              </a:cxn>
              <a:cxn ang="0">
                <a:pos x="114" y="63"/>
              </a:cxn>
              <a:cxn ang="0">
                <a:pos x="126" y="21"/>
              </a:cxn>
              <a:cxn ang="0">
                <a:pos x="126" y="63"/>
              </a:cxn>
              <a:cxn ang="0">
                <a:pos x="204" y="63"/>
              </a:cxn>
              <a:cxn ang="0">
                <a:pos x="146" y="22"/>
              </a:cxn>
            </a:cxnLst>
            <a:rect l="0" t="0" r="r" b="b"/>
            <a:pathLst>
              <a:path w="265" h="312">
                <a:moveTo>
                  <a:pt x="262" y="222"/>
                </a:moveTo>
                <a:cubicBezTo>
                  <a:pt x="192" y="176"/>
                  <a:pt x="192" y="176"/>
                  <a:pt x="192" y="176"/>
                </a:cubicBezTo>
                <a:cubicBezTo>
                  <a:pt x="192" y="121"/>
                  <a:pt x="192" y="121"/>
                  <a:pt x="192" y="121"/>
                </a:cubicBezTo>
                <a:cubicBezTo>
                  <a:pt x="192" y="109"/>
                  <a:pt x="184" y="99"/>
                  <a:pt x="173" y="97"/>
                </a:cubicBezTo>
                <a:cubicBezTo>
                  <a:pt x="172" y="89"/>
                  <a:pt x="171" y="82"/>
                  <a:pt x="170" y="75"/>
                </a:cubicBezTo>
                <a:cubicBezTo>
                  <a:pt x="211" y="75"/>
                  <a:pt x="211" y="75"/>
                  <a:pt x="211" y="75"/>
                </a:cubicBezTo>
                <a:cubicBezTo>
                  <a:pt x="218" y="89"/>
                  <a:pt x="222" y="104"/>
                  <a:pt x="222" y="120"/>
                </a:cubicBezTo>
                <a:cubicBezTo>
                  <a:pt x="222" y="131"/>
                  <a:pt x="220" y="141"/>
                  <a:pt x="217" y="151"/>
                </a:cubicBezTo>
                <a:cubicBezTo>
                  <a:pt x="216" y="156"/>
                  <a:pt x="218" y="161"/>
                  <a:pt x="223" y="162"/>
                </a:cubicBezTo>
                <a:cubicBezTo>
                  <a:pt x="228" y="164"/>
                  <a:pt x="233" y="161"/>
                  <a:pt x="234" y="156"/>
                </a:cubicBezTo>
                <a:cubicBezTo>
                  <a:pt x="238" y="145"/>
                  <a:pt x="240" y="133"/>
                  <a:pt x="240" y="120"/>
                </a:cubicBezTo>
                <a:cubicBezTo>
                  <a:pt x="240" y="54"/>
                  <a:pt x="186" y="0"/>
                  <a:pt x="120" y="0"/>
                </a:cubicBezTo>
                <a:cubicBezTo>
                  <a:pt x="54" y="0"/>
                  <a:pt x="0" y="54"/>
                  <a:pt x="0" y="120"/>
                </a:cubicBezTo>
                <a:cubicBezTo>
                  <a:pt x="0" y="159"/>
                  <a:pt x="19" y="196"/>
                  <a:pt x="51" y="219"/>
                </a:cubicBezTo>
                <a:cubicBezTo>
                  <a:pt x="53" y="220"/>
                  <a:pt x="55" y="220"/>
                  <a:pt x="56" y="220"/>
                </a:cubicBezTo>
                <a:cubicBezTo>
                  <a:pt x="59" y="220"/>
                  <a:pt x="62" y="219"/>
                  <a:pt x="64" y="217"/>
                </a:cubicBezTo>
                <a:cubicBezTo>
                  <a:pt x="67" y="212"/>
                  <a:pt x="66" y="207"/>
                  <a:pt x="62" y="204"/>
                </a:cubicBezTo>
                <a:cubicBezTo>
                  <a:pt x="51" y="197"/>
                  <a:pt x="43" y="188"/>
                  <a:pt x="36" y="178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57" y="188"/>
                  <a:pt x="67" y="196"/>
                  <a:pt x="78" y="196"/>
                </a:cubicBezTo>
                <a:cubicBezTo>
                  <a:pt x="89" y="196"/>
                  <a:pt x="99" y="188"/>
                  <a:pt x="101" y="178"/>
                </a:cubicBezTo>
                <a:cubicBezTo>
                  <a:pt x="120" y="178"/>
                  <a:pt x="120" y="178"/>
                  <a:pt x="120" y="178"/>
                </a:cubicBezTo>
                <a:cubicBezTo>
                  <a:pt x="123" y="178"/>
                  <a:pt x="126" y="175"/>
                  <a:pt x="126" y="172"/>
                </a:cubicBezTo>
                <a:cubicBezTo>
                  <a:pt x="126" y="168"/>
                  <a:pt x="123" y="166"/>
                  <a:pt x="120" y="166"/>
                </a:cubicBezTo>
                <a:cubicBezTo>
                  <a:pt x="101" y="166"/>
                  <a:pt x="101" y="166"/>
                  <a:pt x="101" y="166"/>
                </a:cubicBezTo>
                <a:cubicBezTo>
                  <a:pt x="99" y="156"/>
                  <a:pt x="90" y="149"/>
                  <a:pt x="80" y="148"/>
                </a:cubicBezTo>
                <a:cubicBezTo>
                  <a:pt x="79" y="141"/>
                  <a:pt x="78" y="134"/>
                  <a:pt x="78" y="126"/>
                </a:cubicBezTo>
                <a:cubicBezTo>
                  <a:pt x="114" y="126"/>
                  <a:pt x="114" y="126"/>
                  <a:pt x="114" y="126"/>
                </a:cubicBezTo>
                <a:cubicBezTo>
                  <a:pt x="114" y="142"/>
                  <a:pt x="114" y="142"/>
                  <a:pt x="114" y="142"/>
                </a:cubicBezTo>
                <a:cubicBezTo>
                  <a:pt x="114" y="146"/>
                  <a:pt x="117" y="148"/>
                  <a:pt x="120" y="148"/>
                </a:cubicBezTo>
                <a:cubicBezTo>
                  <a:pt x="123" y="148"/>
                  <a:pt x="126" y="146"/>
                  <a:pt x="126" y="142"/>
                </a:cubicBezTo>
                <a:cubicBezTo>
                  <a:pt x="126" y="75"/>
                  <a:pt x="126" y="75"/>
                  <a:pt x="126" y="75"/>
                </a:cubicBezTo>
                <a:cubicBezTo>
                  <a:pt x="157" y="75"/>
                  <a:pt x="157" y="75"/>
                  <a:pt x="157" y="75"/>
                </a:cubicBezTo>
                <a:cubicBezTo>
                  <a:pt x="159" y="82"/>
                  <a:pt x="160" y="90"/>
                  <a:pt x="161" y="98"/>
                </a:cubicBezTo>
                <a:cubicBezTo>
                  <a:pt x="151" y="101"/>
                  <a:pt x="144" y="110"/>
                  <a:pt x="144" y="121"/>
                </a:cubicBezTo>
                <a:cubicBezTo>
                  <a:pt x="144" y="230"/>
                  <a:pt x="144" y="230"/>
                  <a:pt x="144" y="230"/>
                </a:cubicBezTo>
                <a:cubicBezTo>
                  <a:pt x="132" y="215"/>
                  <a:pt x="132" y="215"/>
                  <a:pt x="132" y="215"/>
                </a:cubicBezTo>
                <a:cubicBezTo>
                  <a:pt x="125" y="204"/>
                  <a:pt x="110" y="201"/>
                  <a:pt x="99" y="209"/>
                </a:cubicBezTo>
                <a:cubicBezTo>
                  <a:pt x="88" y="216"/>
                  <a:pt x="85" y="231"/>
                  <a:pt x="93" y="242"/>
                </a:cubicBezTo>
                <a:cubicBezTo>
                  <a:pt x="141" y="310"/>
                  <a:pt x="141" y="310"/>
                  <a:pt x="141" y="310"/>
                </a:cubicBezTo>
                <a:cubicBezTo>
                  <a:pt x="142" y="311"/>
                  <a:pt x="144" y="312"/>
                  <a:pt x="146" y="312"/>
                </a:cubicBezTo>
                <a:cubicBezTo>
                  <a:pt x="235" y="312"/>
                  <a:pt x="235" y="312"/>
                  <a:pt x="235" y="312"/>
                </a:cubicBezTo>
                <a:cubicBezTo>
                  <a:pt x="238" y="312"/>
                  <a:pt x="240" y="310"/>
                  <a:pt x="241" y="308"/>
                </a:cubicBezTo>
                <a:cubicBezTo>
                  <a:pt x="264" y="228"/>
                  <a:pt x="264" y="228"/>
                  <a:pt x="264" y="228"/>
                </a:cubicBezTo>
                <a:cubicBezTo>
                  <a:pt x="265" y="226"/>
                  <a:pt x="264" y="223"/>
                  <a:pt x="262" y="222"/>
                </a:cubicBezTo>
                <a:close/>
                <a:moveTo>
                  <a:pt x="94" y="22"/>
                </a:moveTo>
                <a:cubicBezTo>
                  <a:pt x="88" y="28"/>
                  <a:pt x="84" y="36"/>
                  <a:pt x="80" y="45"/>
                </a:cubicBezTo>
                <a:cubicBezTo>
                  <a:pt x="79" y="45"/>
                  <a:pt x="79" y="45"/>
                  <a:pt x="78" y="45"/>
                </a:cubicBezTo>
                <a:cubicBezTo>
                  <a:pt x="67" y="45"/>
                  <a:pt x="57" y="53"/>
                  <a:pt x="55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49" y="43"/>
                  <a:pt x="70" y="28"/>
                  <a:pt x="94" y="22"/>
                </a:cubicBezTo>
                <a:close/>
                <a:moveTo>
                  <a:pt x="78" y="81"/>
                </a:moveTo>
                <a:cubicBezTo>
                  <a:pt x="71" y="81"/>
                  <a:pt x="66" y="76"/>
                  <a:pt x="66" y="69"/>
                </a:cubicBezTo>
                <a:cubicBezTo>
                  <a:pt x="66" y="62"/>
                  <a:pt x="71" y="57"/>
                  <a:pt x="78" y="57"/>
                </a:cubicBezTo>
                <a:cubicBezTo>
                  <a:pt x="85" y="57"/>
                  <a:pt x="90" y="62"/>
                  <a:pt x="90" y="69"/>
                </a:cubicBezTo>
                <a:cubicBezTo>
                  <a:pt x="90" y="76"/>
                  <a:pt x="85" y="81"/>
                  <a:pt x="78" y="81"/>
                </a:cubicBezTo>
                <a:close/>
                <a:moveTo>
                  <a:pt x="29" y="75"/>
                </a:moveTo>
                <a:cubicBezTo>
                  <a:pt x="55" y="75"/>
                  <a:pt x="55" y="75"/>
                  <a:pt x="55" y="75"/>
                </a:cubicBezTo>
                <a:cubicBezTo>
                  <a:pt x="57" y="82"/>
                  <a:pt x="61" y="88"/>
                  <a:pt x="68" y="91"/>
                </a:cubicBezTo>
                <a:cubicBezTo>
                  <a:pt x="67" y="98"/>
                  <a:pt x="66" y="106"/>
                  <a:pt x="66" y="114"/>
                </a:cubicBezTo>
                <a:cubicBezTo>
                  <a:pt x="18" y="114"/>
                  <a:pt x="18" y="114"/>
                  <a:pt x="18" y="114"/>
                </a:cubicBezTo>
                <a:cubicBezTo>
                  <a:pt x="19" y="100"/>
                  <a:pt x="23" y="87"/>
                  <a:pt x="29" y="75"/>
                </a:cubicBezTo>
                <a:close/>
                <a:moveTo>
                  <a:pt x="29" y="166"/>
                </a:moveTo>
                <a:cubicBezTo>
                  <a:pt x="23" y="154"/>
                  <a:pt x="19" y="140"/>
                  <a:pt x="18" y="126"/>
                </a:cubicBezTo>
                <a:cubicBezTo>
                  <a:pt x="66" y="126"/>
                  <a:pt x="66" y="126"/>
                  <a:pt x="66" y="126"/>
                </a:cubicBezTo>
                <a:cubicBezTo>
                  <a:pt x="66" y="134"/>
                  <a:pt x="67" y="142"/>
                  <a:pt x="68" y="150"/>
                </a:cubicBezTo>
                <a:cubicBezTo>
                  <a:pt x="61" y="153"/>
                  <a:pt x="57" y="159"/>
                  <a:pt x="55" y="166"/>
                </a:cubicBezTo>
                <a:lnTo>
                  <a:pt x="29" y="166"/>
                </a:lnTo>
                <a:close/>
                <a:moveTo>
                  <a:pt x="90" y="172"/>
                </a:moveTo>
                <a:cubicBezTo>
                  <a:pt x="90" y="178"/>
                  <a:pt x="85" y="184"/>
                  <a:pt x="78" y="184"/>
                </a:cubicBezTo>
                <a:cubicBezTo>
                  <a:pt x="71" y="184"/>
                  <a:pt x="66" y="178"/>
                  <a:pt x="66" y="172"/>
                </a:cubicBezTo>
                <a:cubicBezTo>
                  <a:pt x="66" y="165"/>
                  <a:pt x="71" y="160"/>
                  <a:pt x="78" y="160"/>
                </a:cubicBezTo>
                <a:cubicBezTo>
                  <a:pt x="85" y="160"/>
                  <a:pt x="90" y="165"/>
                  <a:pt x="90" y="172"/>
                </a:cubicBezTo>
                <a:close/>
                <a:moveTo>
                  <a:pt x="114" y="114"/>
                </a:moveTo>
                <a:cubicBezTo>
                  <a:pt x="78" y="114"/>
                  <a:pt x="78" y="114"/>
                  <a:pt x="78" y="114"/>
                </a:cubicBezTo>
                <a:cubicBezTo>
                  <a:pt x="78" y="107"/>
                  <a:pt x="79" y="100"/>
                  <a:pt x="80" y="93"/>
                </a:cubicBezTo>
                <a:cubicBezTo>
                  <a:pt x="90" y="92"/>
                  <a:pt x="99" y="85"/>
                  <a:pt x="101" y="75"/>
                </a:cubicBezTo>
                <a:cubicBezTo>
                  <a:pt x="114" y="75"/>
                  <a:pt x="114" y="75"/>
                  <a:pt x="114" y="75"/>
                </a:cubicBezTo>
                <a:lnTo>
                  <a:pt x="114" y="114"/>
                </a:lnTo>
                <a:close/>
                <a:moveTo>
                  <a:pt x="114" y="63"/>
                </a:moveTo>
                <a:cubicBezTo>
                  <a:pt x="101" y="63"/>
                  <a:pt x="101" y="63"/>
                  <a:pt x="101" y="63"/>
                </a:cubicBezTo>
                <a:cubicBezTo>
                  <a:pt x="100" y="57"/>
                  <a:pt x="96" y="52"/>
                  <a:pt x="91" y="49"/>
                </a:cubicBezTo>
                <a:cubicBezTo>
                  <a:pt x="97" y="34"/>
                  <a:pt x="106" y="25"/>
                  <a:pt x="114" y="21"/>
                </a:cubicBezTo>
                <a:lnTo>
                  <a:pt x="114" y="63"/>
                </a:lnTo>
                <a:close/>
                <a:moveTo>
                  <a:pt x="126" y="63"/>
                </a:moveTo>
                <a:cubicBezTo>
                  <a:pt x="126" y="21"/>
                  <a:pt x="126" y="21"/>
                  <a:pt x="126" y="21"/>
                </a:cubicBezTo>
                <a:cubicBezTo>
                  <a:pt x="137" y="25"/>
                  <a:pt x="147" y="40"/>
                  <a:pt x="154" y="63"/>
                </a:cubicBezTo>
                <a:lnTo>
                  <a:pt x="126" y="63"/>
                </a:lnTo>
                <a:close/>
                <a:moveTo>
                  <a:pt x="146" y="22"/>
                </a:moveTo>
                <a:cubicBezTo>
                  <a:pt x="170" y="28"/>
                  <a:pt x="191" y="43"/>
                  <a:pt x="204" y="63"/>
                </a:cubicBezTo>
                <a:cubicBezTo>
                  <a:pt x="167" y="63"/>
                  <a:pt x="167" y="63"/>
                  <a:pt x="167" y="63"/>
                </a:cubicBezTo>
                <a:cubicBezTo>
                  <a:pt x="162" y="46"/>
                  <a:pt x="155" y="31"/>
                  <a:pt x="146" y="2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063" name="Freeform 7"/>
          <p:cNvSpPr>
            <a:spLocks noEditPoints="1"/>
          </p:cNvSpPr>
          <p:nvPr/>
        </p:nvSpPr>
        <p:spPr bwMode="auto">
          <a:xfrm>
            <a:off x="3429000" y="5791200"/>
            <a:ext cx="685800" cy="685800"/>
          </a:xfrm>
          <a:custGeom>
            <a:avLst/>
            <a:gdLst/>
            <a:ahLst/>
            <a:cxnLst>
              <a:cxn ang="0">
                <a:pos x="123" y="0"/>
              </a:cxn>
              <a:cxn ang="0">
                <a:pos x="0" y="123"/>
              </a:cxn>
              <a:cxn ang="0">
                <a:pos x="123" y="246"/>
              </a:cxn>
              <a:cxn ang="0">
                <a:pos x="246" y="123"/>
              </a:cxn>
              <a:cxn ang="0">
                <a:pos x="123" y="0"/>
              </a:cxn>
              <a:cxn ang="0">
                <a:pos x="97" y="21"/>
              </a:cxn>
              <a:cxn ang="0">
                <a:pos x="67" y="85"/>
              </a:cxn>
              <a:cxn ang="0">
                <a:pos x="25" y="85"/>
              </a:cxn>
              <a:cxn ang="0">
                <a:pos x="97" y="21"/>
              </a:cxn>
              <a:cxn ang="0">
                <a:pos x="18" y="123"/>
              </a:cxn>
              <a:cxn ang="0">
                <a:pos x="21" y="97"/>
              </a:cxn>
              <a:cxn ang="0">
                <a:pos x="65" y="97"/>
              </a:cxn>
              <a:cxn ang="0">
                <a:pos x="64" y="123"/>
              </a:cxn>
              <a:cxn ang="0">
                <a:pos x="65" y="149"/>
              </a:cxn>
              <a:cxn ang="0">
                <a:pos x="21" y="149"/>
              </a:cxn>
              <a:cxn ang="0">
                <a:pos x="18" y="123"/>
              </a:cxn>
              <a:cxn ang="0">
                <a:pos x="25" y="161"/>
              </a:cxn>
              <a:cxn ang="0">
                <a:pos x="67" y="161"/>
              </a:cxn>
              <a:cxn ang="0">
                <a:pos x="97" y="225"/>
              </a:cxn>
              <a:cxn ang="0">
                <a:pos x="25" y="161"/>
              </a:cxn>
              <a:cxn ang="0">
                <a:pos x="117" y="222"/>
              </a:cxn>
              <a:cxn ang="0">
                <a:pos x="79" y="161"/>
              </a:cxn>
              <a:cxn ang="0">
                <a:pos x="117" y="161"/>
              </a:cxn>
              <a:cxn ang="0">
                <a:pos x="117" y="222"/>
              </a:cxn>
              <a:cxn ang="0">
                <a:pos x="117" y="149"/>
              </a:cxn>
              <a:cxn ang="0">
                <a:pos x="77" y="149"/>
              </a:cxn>
              <a:cxn ang="0">
                <a:pos x="76" y="123"/>
              </a:cxn>
              <a:cxn ang="0">
                <a:pos x="77" y="97"/>
              </a:cxn>
              <a:cxn ang="0">
                <a:pos x="117" y="97"/>
              </a:cxn>
              <a:cxn ang="0">
                <a:pos x="117" y="149"/>
              </a:cxn>
              <a:cxn ang="0">
                <a:pos x="117" y="85"/>
              </a:cxn>
              <a:cxn ang="0">
                <a:pos x="79" y="85"/>
              </a:cxn>
              <a:cxn ang="0">
                <a:pos x="117" y="23"/>
              </a:cxn>
              <a:cxn ang="0">
                <a:pos x="117" y="85"/>
              </a:cxn>
              <a:cxn ang="0">
                <a:pos x="221" y="85"/>
              </a:cxn>
              <a:cxn ang="0">
                <a:pos x="179" y="85"/>
              </a:cxn>
              <a:cxn ang="0">
                <a:pos x="148" y="21"/>
              </a:cxn>
              <a:cxn ang="0">
                <a:pos x="221" y="85"/>
              </a:cxn>
              <a:cxn ang="0">
                <a:pos x="129" y="23"/>
              </a:cxn>
              <a:cxn ang="0">
                <a:pos x="166" y="85"/>
              </a:cxn>
              <a:cxn ang="0">
                <a:pos x="129" y="85"/>
              </a:cxn>
              <a:cxn ang="0">
                <a:pos x="129" y="23"/>
              </a:cxn>
              <a:cxn ang="0">
                <a:pos x="129" y="97"/>
              </a:cxn>
              <a:cxn ang="0">
                <a:pos x="168" y="97"/>
              </a:cxn>
              <a:cxn ang="0">
                <a:pos x="170" y="123"/>
              </a:cxn>
              <a:cxn ang="0">
                <a:pos x="168" y="149"/>
              </a:cxn>
              <a:cxn ang="0">
                <a:pos x="129" y="149"/>
              </a:cxn>
              <a:cxn ang="0">
                <a:pos x="129" y="97"/>
              </a:cxn>
              <a:cxn ang="0">
                <a:pos x="129" y="222"/>
              </a:cxn>
              <a:cxn ang="0">
                <a:pos x="129" y="161"/>
              </a:cxn>
              <a:cxn ang="0">
                <a:pos x="166" y="161"/>
              </a:cxn>
              <a:cxn ang="0">
                <a:pos x="129" y="222"/>
              </a:cxn>
              <a:cxn ang="0">
                <a:pos x="148" y="225"/>
              </a:cxn>
              <a:cxn ang="0">
                <a:pos x="179" y="161"/>
              </a:cxn>
              <a:cxn ang="0">
                <a:pos x="221" y="161"/>
              </a:cxn>
              <a:cxn ang="0">
                <a:pos x="148" y="225"/>
              </a:cxn>
              <a:cxn ang="0">
                <a:pos x="180" y="149"/>
              </a:cxn>
              <a:cxn ang="0">
                <a:pos x="182" y="123"/>
              </a:cxn>
              <a:cxn ang="0">
                <a:pos x="180" y="97"/>
              </a:cxn>
              <a:cxn ang="0">
                <a:pos x="225" y="97"/>
              </a:cxn>
              <a:cxn ang="0">
                <a:pos x="228" y="123"/>
              </a:cxn>
              <a:cxn ang="0">
                <a:pos x="225" y="149"/>
              </a:cxn>
              <a:cxn ang="0">
                <a:pos x="180" y="149"/>
              </a:cxn>
            </a:cxnLst>
            <a:rect l="0" t="0" r="r" b="b"/>
            <a:pathLst>
              <a:path w="246" h="246">
                <a:moveTo>
                  <a:pt x="123" y="0"/>
                </a:moveTo>
                <a:cubicBezTo>
                  <a:pt x="55" y="0"/>
                  <a:pt x="0" y="55"/>
                  <a:pt x="0" y="123"/>
                </a:cubicBezTo>
                <a:cubicBezTo>
                  <a:pt x="0" y="191"/>
                  <a:pt x="55" y="246"/>
                  <a:pt x="123" y="246"/>
                </a:cubicBezTo>
                <a:cubicBezTo>
                  <a:pt x="191" y="246"/>
                  <a:pt x="246" y="191"/>
                  <a:pt x="246" y="123"/>
                </a:cubicBezTo>
                <a:cubicBezTo>
                  <a:pt x="246" y="55"/>
                  <a:pt x="191" y="0"/>
                  <a:pt x="123" y="0"/>
                </a:cubicBezTo>
                <a:close/>
                <a:moveTo>
                  <a:pt x="97" y="21"/>
                </a:moveTo>
                <a:cubicBezTo>
                  <a:pt x="83" y="33"/>
                  <a:pt x="72" y="56"/>
                  <a:pt x="67" y="85"/>
                </a:cubicBezTo>
                <a:cubicBezTo>
                  <a:pt x="25" y="85"/>
                  <a:pt x="25" y="85"/>
                  <a:pt x="25" y="85"/>
                </a:cubicBezTo>
                <a:cubicBezTo>
                  <a:pt x="37" y="53"/>
                  <a:pt x="64" y="29"/>
                  <a:pt x="97" y="21"/>
                </a:cubicBezTo>
                <a:close/>
                <a:moveTo>
                  <a:pt x="18" y="123"/>
                </a:moveTo>
                <a:cubicBezTo>
                  <a:pt x="18" y="114"/>
                  <a:pt x="19" y="105"/>
                  <a:pt x="21" y="97"/>
                </a:cubicBezTo>
                <a:cubicBezTo>
                  <a:pt x="65" y="97"/>
                  <a:pt x="65" y="97"/>
                  <a:pt x="65" y="97"/>
                </a:cubicBezTo>
                <a:cubicBezTo>
                  <a:pt x="64" y="105"/>
                  <a:pt x="64" y="114"/>
                  <a:pt x="64" y="123"/>
                </a:cubicBezTo>
                <a:cubicBezTo>
                  <a:pt x="64" y="132"/>
                  <a:pt x="64" y="140"/>
                  <a:pt x="65" y="149"/>
                </a:cubicBezTo>
                <a:cubicBezTo>
                  <a:pt x="21" y="149"/>
                  <a:pt x="21" y="149"/>
                  <a:pt x="21" y="149"/>
                </a:cubicBezTo>
                <a:cubicBezTo>
                  <a:pt x="19" y="140"/>
                  <a:pt x="18" y="132"/>
                  <a:pt x="18" y="123"/>
                </a:cubicBezTo>
                <a:close/>
                <a:moveTo>
                  <a:pt x="25" y="161"/>
                </a:moveTo>
                <a:cubicBezTo>
                  <a:pt x="67" y="161"/>
                  <a:pt x="67" y="161"/>
                  <a:pt x="67" y="161"/>
                </a:cubicBezTo>
                <a:cubicBezTo>
                  <a:pt x="72" y="189"/>
                  <a:pt x="83" y="212"/>
                  <a:pt x="97" y="225"/>
                </a:cubicBezTo>
                <a:cubicBezTo>
                  <a:pt x="64" y="216"/>
                  <a:pt x="37" y="192"/>
                  <a:pt x="25" y="161"/>
                </a:cubicBezTo>
                <a:close/>
                <a:moveTo>
                  <a:pt x="117" y="222"/>
                </a:moveTo>
                <a:cubicBezTo>
                  <a:pt x="100" y="217"/>
                  <a:pt x="86" y="193"/>
                  <a:pt x="79" y="161"/>
                </a:cubicBezTo>
                <a:cubicBezTo>
                  <a:pt x="117" y="161"/>
                  <a:pt x="117" y="161"/>
                  <a:pt x="117" y="161"/>
                </a:cubicBezTo>
                <a:lnTo>
                  <a:pt x="117" y="222"/>
                </a:lnTo>
                <a:close/>
                <a:moveTo>
                  <a:pt x="117" y="149"/>
                </a:moveTo>
                <a:cubicBezTo>
                  <a:pt x="77" y="149"/>
                  <a:pt x="77" y="149"/>
                  <a:pt x="77" y="149"/>
                </a:cubicBezTo>
                <a:cubicBezTo>
                  <a:pt x="76" y="140"/>
                  <a:pt x="76" y="132"/>
                  <a:pt x="76" y="123"/>
                </a:cubicBezTo>
                <a:cubicBezTo>
                  <a:pt x="76" y="114"/>
                  <a:pt x="76" y="105"/>
                  <a:pt x="77" y="97"/>
                </a:cubicBezTo>
                <a:cubicBezTo>
                  <a:pt x="117" y="97"/>
                  <a:pt x="117" y="97"/>
                  <a:pt x="117" y="97"/>
                </a:cubicBezTo>
                <a:lnTo>
                  <a:pt x="117" y="149"/>
                </a:lnTo>
                <a:close/>
                <a:moveTo>
                  <a:pt x="117" y="85"/>
                </a:moveTo>
                <a:cubicBezTo>
                  <a:pt x="79" y="85"/>
                  <a:pt x="79" y="85"/>
                  <a:pt x="79" y="85"/>
                </a:cubicBezTo>
                <a:cubicBezTo>
                  <a:pt x="86" y="52"/>
                  <a:pt x="100" y="28"/>
                  <a:pt x="117" y="23"/>
                </a:cubicBezTo>
                <a:lnTo>
                  <a:pt x="117" y="85"/>
                </a:lnTo>
                <a:close/>
                <a:moveTo>
                  <a:pt x="221" y="85"/>
                </a:moveTo>
                <a:cubicBezTo>
                  <a:pt x="179" y="85"/>
                  <a:pt x="179" y="85"/>
                  <a:pt x="179" y="85"/>
                </a:cubicBezTo>
                <a:cubicBezTo>
                  <a:pt x="173" y="56"/>
                  <a:pt x="162" y="33"/>
                  <a:pt x="148" y="21"/>
                </a:cubicBezTo>
                <a:cubicBezTo>
                  <a:pt x="181" y="29"/>
                  <a:pt x="208" y="53"/>
                  <a:pt x="221" y="85"/>
                </a:cubicBezTo>
                <a:close/>
                <a:moveTo>
                  <a:pt x="129" y="23"/>
                </a:moveTo>
                <a:cubicBezTo>
                  <a:pt x="146" y="28"/>
                  <a:pt x="160" y="52"/>
                  <a:pt x="166" y="85"/>
                </a:cubicBezTo>
                <a:cubicBezTo>
                  <a:pt x="129" y="85"/>
                  <a:pt x="129" y="85"/>
                  <a:pt x="129" y="85"/>
                </a:cubicBezTo>
                <a:lnTo>
                  <a:pt x="129" y="23"/>
                </a:lnTo>
                <a:close/>
                <a:moveTo>
                  <a:pt x="129" y="97"/>
                </a:moveTo>
                <a:cubicBezTo>
                  <a:pt x="168" y="97"/>
                  <a:pt x="168" y="97"/>
                  <a:pt x="168" y="97"/>
                </a:cubicBezTo>
                <a:cubicBezTo>
                  <a:pt x="169" y="105"/>
                  <a:pt x="170" y="114"/>
                  <a:pt x="170" y="123"/>
                </a:cubicBezTo>
                <a:cubicBezTo>
                  <a:pt x="170" y="132"/>
                  <a:pt x="169" y="140"/>
                  <a:pt x="168" y="149"/>
                </a:cubicBezTo>
                <a:cubicBezTo>
                  <a:pt x="129" y="149"/>
                  <a:pt x="129" y="149"/>
                  <a:pt x="129" y="149"/>
                </a:cubicBezTo>
                <a:lnTo>
                  <a:pt x="129" y="97"/>
                </a:lnTo>
                <a:close/>
                <a:moveTo>
                  <a:pt x="129" y="222"/>
                </a:moveTo>
                <a:cubicBezTo>
                  <a:pt x="129" y="161"/>
                  <a:pt x="129" y="161"/>
                  <a:pt x="129" y="161"/>
                </a:cubicBezTo>
                <a:cubicBezTo>
                  <a:pt x="166" y="161"/>
                  <a:pt x="166" y="161"/>
                  <a:pt x="166" y="161"/>
                </a:cubicBezTo>
                <a:cubicBezTo>
                  <a:pt x="160" y="193"/>
                  <a:pt x="146" y="217"/>
                  <a:pt x="129" y="222"/>
                </a:cubicBezTo>
                <a:close/>
                <a:moveTo>
                  <a:pt x="148" y="225"/>
                </a:moveTo>
                <a:cubicBezTo>
                  <a:pt x="162" y="212"/>
                  <a:pt x="173" y="189"/>
                  <a:pt x="179" y="161"/>
                </a:cubicBezTo>
                <a:cubicBezTo>
                  <a:pt x="221" y="161"/>
                  <a:pt x="221" y="161"/>
                  <a:pt x="221" y="161"/>
                </a:cubicBezTo>
                <a:cubicBezTo>
                  <a:pt x="208" y="192"/>
                  <a:pt x="181" y="216"/>
                  <a:pt x="148" y="225"/>
                </a:cubicBezTo>
                <a:close/>
                <a:moveTo>
                  <a:pt x="180" y="149"/>
                </a:moveTo>
                <a:cubicBezTo>
                  <a:pt x="181" y="140"/>
                  <a:pt x="182" y="132"/>
                  <a:pt x="182" y="123"/>
                </a:cubicBezTo>
                <a:cubicBezTo>
                  <a:pt x="182" y="114"/>
                  <a:pt x="181" y="105"/>
                  <a:pt x="180" y="97"/>
                </a:cubicBezTo>
                <a:cubicBezTo>
                  <a:pt x="225" y="97"/>
                  <a:pt x="225" y="97"/>
                  <a:pt x="225" y="97"/>
                </a:cubicBezTo>
                <a:cubicBezTo>
                  <a:pt x="227" y="105"/>
                  <a:pt x="228" y="114"/>
                  <a:pt x="228" y="123"/>
                </a:cubicBezTo>
                <a:cubicBezTo>
                  <a:pt x="228" y="132"/>
                  <a:pt x="227" y="140"/>
                  <a:pt x="225" y="149"/>
                </a:cubicBezTo>
                <a:lnTo>
                  <a:pt x="180" y="14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2" descr="C:\Users\bwebb.CORPORATE\Desktop\!EASi_Logo_CMYK_060414-01.png"/>
          <p:cNvPicPr>
            <a:picLocks noChangeAspect="1" noChangeArrowheads="1"/>
          </p:cNvPicPr>
          <p:nvPr/>
        </p:nvPicPr>
        <p:blipFill>
          <a:blip r:embed="rId4" cstate="print"/>
          <a:srcRect l="11341" t="20031" r="7650" b="24883"/>
          <a:stretch>
            <a:fillRect/>
          </a:stretch>
        </p:blipFill>
        <p:spPr bwMode="auto">
          <a:xfrm>
            <a:off x="914400" y="838200"/>
            <a:ext cx="2722418" cy="11978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367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Gothic" pitchFamily="34" charset="0"/>
              </a:rPr>
              <a:t>Agenda</a:t>
            </a:r>
            <a:endParaRPr lang="en-US" b="1" dirty="0">
              <a:latin typeface="Century Gothic" pitchFamily="34" charset="0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81000" y="990600"/>
            <a:ext cx="83058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69913" indent="-569913" algn="l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300" dirty="0">
                <a:latin typeface="Century Gothic" pitchFamily="34" charset="0"/>
              </a:rPr>
              <a:t>Customer profile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300" dirty="0" smtClean="0">
                <a:latin typeface="Century Gothic" pitchFamily="34" charset="0"/>
              </a:rPr>
              <a:t>Project </a:t>
            </a:r>
            <a:r>
              <a:rPr lang="en-IN" sz="1300" dirty="0">
                <a:latin typeface="Century Gothic" pitchFamily="34" charset="0"/>
              </a:rPr>
              <a:t>Scope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300" dirty="0">
                <a:latin typeface="Century Gothic" pitchFamily="34" charset="0"/>
              </a:rPr>
              <a:t>Project Description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300" dirty="0">
                <a:latin typeface="Century Gothic" pitchFamily="34" charset="0"/>
              </a:rPr>
              <a:t>Customer requirements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300" dirty="0">
                <a:latin typeface="Century Gothic" pitchFamily="34" charset="0"/>
              </a:rPr>
              <a:t>Customer supplied material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300" dirty="0">
                <a:latin typeface="Century Gothic" pitchFamily="34" charset="0"/>
              </a:rPr>
              <a:t>Project Execution approach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300" dirty="0">
                <a:latin typeface="Century Gothic" pitchFamily="34" charset="0"/>
              </a:rPr>
              <a:t>Project plan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300" dirty="0">
                <a:latin typeface="Century Gothic" pitchFamily="34" charset="0"/>
              </a:rPr>
              <a:t>Resource plan [Hardware / Software / People etc</a:t>
            </a:r>
            <a:r>
              <a:rPr lang="en-IN" sz="1300" dirty="0" smtClean="0">
                <a:latin typeface="Century Gothic" pitchFamily="34" charset="0"/>
              </a:rPr>
              <a:t>.]</a:t>
            </a:r>
            <a:endParaRPr lang="en-IN" sz="1300" dirty="0">
              <a:latin typeface="Century Gothic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300" dirty="0">
                <a:latin typeface="Century Gothic" pitchFamily="34" charset="0"/>
              </a:rPr>
              <a:t>Communication plan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300" dirty="0">
                <a:latin typeface="Century Gothic" pitchFamily="34" charset="0"/>
              </a:rPr>
              <a:t>Quality requirements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300" dirty="0">
                <a:latin typeface="Century Gothic" pitchFamily="34" charset="0"/>
              </a:rPr>
              <a:t>Assumptions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300" dirty="0">
                <a:latin typeface="Century Gothic" pitchFamily="34" charset="0"/>
              </a:rPr>
              <a:t>Risk Management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300" dirty="0">
                <a:latin typeface="Century Gothic" pitchFamily="34" charset="0"/>
              </a:rPr>
              <a:t>Change Management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300" dirty="0">
                <a:latin typeface="Century Gothic" pitchFamily="34" charset="0"/>
              </a:rPr>
              <a:t>Project Governance and Escalation Mechanism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300" dirty="0">
                <a:latin typeface="Century Gothic" pitchFamily="34" charset="0"/>
              </a:rPr>
              <a:t>Project Deliverables</a:t>
            </a:r>
            <a:endParaRPr lang="en-US" sz="13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9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entury Gothic" pitchFamily="34" charset="0"/>
              </a:rPr>
              <a:t>Customer Profile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28600" y="1066800"/>
            <a:ext cx="85344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spcBef>
                <a:spcPct val="50000"/>
              </a:spcBef>
              <a:buFontTx/>
              <a:buChar char="•"/>
            </a:pPr>
            <a:r>
              <a:rPr lang="en-US" dirty="0">
                <a:latin typeface="Century Gothic" pitchFamily="34" charset="0"/>
              </a:rPr>
              <a:t>Name:	</a:t>
            </a:r>
            <a:r>
              <a:rPr lang="en-US" dirty="0" err="1" smtClean="0">
                <a:latin typeface="Century Gothic" pitchFamily="34" charset="0"/>
              </a:rPr>
              <a:t>CNHi</a:t>
            </a:r>
            <a:endParaRPr lang="en-US" dirty="0">
              <a:latin typeface="Century Gothic" pitchFamily="34" charset="0"/>
            </a:endParaRP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dirty="0">
                <a:latin typeface="Century Gothic" pitchFamily="34" charset="0"/>
              </a:rPr>
              <a:t>Location: 	</a:t>
            </a:r>
            <a:r>
              <a:rPr lang="en-US" dirty="0" smtClean="0">
                <a:latin typeface="Century Gothic" pitchFamily="34" charset="0"/>
              </a:rPr>
              <a:t>USA</a:t>
            </a:r>
            <a:endParaRPr lang="en-US" dirty="0">
              <a:latin typeface="Century Gothic" pitchFamily="34" charset="0"/>
            </a:endParaRPr>
          </a:p>
          <a:p>
            <a:pPr marL="342900" indent="-342900" algn="l" eaLnBrk="0" hangingPunct="0">
              <a:spcBef>
                <a:spcPct val="50000"/>
              </a:spcBef>
              <a:buFontTx/>
              <a:buChar char="•"/>
            </a:pPr>
            <a:r>
              <a:rPr lang="en-US" dirty="0">
                <a:latin typeface="Century Gothic" pitchFamily="34" charset="0"/>
              </a:rPr>
              <a:t>Overview about customer products / business</a:t>
            </a:r>
            <a:r>
              <a:rPr lang="en-US" dirty="0" smtClean="0">
                <a:latin typeface="Century Gothic" pitchFamily="34" charset="0"/>
              </a:rPr>
              <a:t>:</a:t>
            </a:r>
          </a:p>
          <a:p>
            <a:pPr lvl="3" eaLnBrk="0" hangingPunct="0">
              <a:spcBef>
                <a:spcPct val="50000"/>
              </a:spcBef>
            </a:pPr>
            <a:r>
              <a:rPr lang="en-US" dirty="0">
                <a:latin typeface="Century Gothic" pitchFamily="34" charset="0"/>
              </a:rPr>
              <a:t>CNH Industrial is one of the world's largest capital goods companies registered in the </a:t>
            </a:r>
            <a:r>
              <a:rPr lang="en-US" dirty="0" smtClean="0">
                <a:latin typeface="Century Gothic" pitchFamily="34" charset="0"/>
              </a:rPr>
              <a:t>Netherlands</a:t>
            </a:r>
            <a:r>
              <a:rPr lang="en-US" dirty="0">
                <a:latin typeface="Century Gothic" pitchFamily="34" charset="0"/>
              </a:rPr>
              <a:t> with corporate offices in London. Through its various businesses designs, produces, and sells agricultural equipment and </a:t>
            </a:r>
            <a:r>
              <a:rPr lang="en-US" dirty="0" smtClean="0">
                <a:latin typeface="Century Gothic" pitchFamily="34" charset="0"/>
              </a:rPr>
              <a:t>construction equipment</a:t>
            </a:r>
            <a:r>
              <a:rPr lang="en-US" dirty="0">
                <a:latin typeface="Century Gothic" pitchFamily="34" charset="0"/>
              </a:rPr>
              <a:t> (Case and New Holland brand families), trucks, commercial vehicles, buses, and special vehicles (</a:t>
            </a:r>
            <a:r>
              <a:rPr lang="en-US" dirty="0" err="1">
                <a:latin typeface="Century Gothic" pitchFamily="34" charset="0"/>
              </a:rPr>
              <a:t>Iveco</a:t>
            </a:r>
            <a:r>
              <a:rPr lang="en-US" dirty="0">
                <a:latin typeface="Century Gothic" pitchFamily="34" charset="0"/>
              </a:rPr>
              <a:t>), in addition to powertrains for industrial </a:t>
            </a:r>
            <a:r>
              <a:rPr lang="en-US" dirty="0" smtClean="0">
                <a:latin typeface="Century Gothic" pitchFamily="34" charset="0"/>
              </a:rPr>
              <a:t>and marine</a:t>
            </a:r>
            <a:r>
              <a:rPr lang="en-US" dirty="0">
                <a:latin typeface="Century Gothic" pitchFamily="34" charset="0"/>
              </a:rPr>
              <a:t> </a:t>
            </a:r>
            <a:r>
              <a:rPr lang="en-US" dirty="0" smtClean="0">
                <a:latin typeface="Century Gothic" pitchFamily="34" charset="0"/>
              </a:rPr>
              <a:t>applications.</a:t>
            </a:r>
            <a:endParaRPr lang="en-US" dirty="0">
              <a:latin typeface="Century Gothic" pitchFamily="34" charset="0"/>
            </a:endParaRPr>
          </a:p>
          <a:p>
            <a:pPr marL="1800225" algn="just" eaLnBrk="0" hangingPunct="0">
              <a:spcBef>
                <a:spcPct val="50000"/>
              </a:spcBef>
            </a:pPr>
            <a:endParaRPr lang="en-US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2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69913" indent="-569913"/>
            <a:r>
              <a:rPr lang="en-IN" sz="2400" dirty="0">
                <a:latin typeface="Century Gothic" pitchFamily="34" charset="0"/>
              </a:rPr>
              <a:t>Project Scope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295400"/>
            <a:ext cx="8686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>
                <a:latin typeface="Century Gothic" pitchFamily="34" charset="0"/>
              </a:rPr>
              <a:t>The project entails:</a:t>
            </a:r>
          </a:p>
          <a:p>
            <a:pPr marL="742950" lvl="1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Android application development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smtClean="0">
                <a:latin typeface="Century Gothic" pitchFamily="34" charset="0"/>
              </a:rPr>
              <a:t>(UI</a:t>
            </a:r>
            <a:r>
              <a:rPr lang="en-US" dirty="0">
                <a:latin typeface="Century Gothic" pitchFamily="34" charset="0"/>
              </a:rPr>
              <a:t>/ </a:t>
            </a:r>
            <a:r>
              <a:rPr lang="en-US" dirty="0" smtClean="0">
                <a:latin typeface="Century Gothic" pitchFamily="34" charset="0"/>
              </a:rPr>
              <a:t>Functionalities) </a:t>
            </a:r>
          </a:p>
          <a:p>
            <a:pPr marL="742950" lvl="1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Communicate with Planter in term of Signal.</a:t>
            </a:r>
            <a:endParaRPr lang="en-US" dirty="0">
              <a:latin typeface="Century Gothic" pitchFamily="34" charset="0"/>
            </a:endParaRPr>
          </a:p>
          <a:p>
            <a:pPr marL="742950" lvl="1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Manual testing.</a:t>
            </a:r>
            <a:endParaRPr lang="en-US" dirty="0">
              <a:latin typeface="Century Gothic" pitchFamily="34" charset="0"/>
            </a:endParaRPr>
          </a:p>
          <a:p>
            <a:pPr marL="742950" lvl="1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>
                <a:latin typeface="Century Gothic" pitchFamily="34" charset="0"/>
              </a:rPr>
              <a:t>Static analysis (review) of the entire </a:t>
            </a:r>
            <a:r>
              <a:rPr lang="en-US" dirty="0" smtClean="0">
                <a:latin typeface="Century Gothic" pitchFamily="34" charset="0"/>
              </a:rPr>
              <a:t>code.</a:t>
            </a:r>
          </a:p>
          <a:p>
            <a:pPr lvl="1" algn="just">
              <a:spcAft>
                <a:spcPts val="600"/>
              </a:spcAft>
            </a:pPr>
            <a:endParaRPr lang="en-US" dirty="0">
              <a:latin typeface="Century Gothic" pitchFamily="34" charset="0"/>
            </a:endParaRPr>
          </a:p>
          <a:p>
            <a:pPr lvl="1" algn="just">
              <a:spcAft>
                <a:spcPts val="600"/>
              </a:spcAft>
            </a:pPr>
            <a:endParaRPr lang="en-US" dirty="0" smtClean="0">
              <a:latin typeface="Century Gothic" pitchFamily="34" charset="0"/>
            </a:endParaRPr>
          </a:p>
          <a:p>
            <a:pPr lvl="1" algn="just">
              <a:spcAft>
                <a:spcPts val="600"/>
              </a:spcAft>
            </a:pPr>
            <a:endParaRPr lang="en-US" dirty="0">
              <a:latin typeface="Century Gothic" pitchFamily="34" charset="0"/>
            </a:endParaRPr>
          </a:p>
          <a:p>
            <a:pPr lvl="1" algn="just">
              <a:spcAft>
                <a:spcPts val="600"/>
              </a:spcAft>
            </a:pPr>
            <a:endParaRPr lang="en-US" dirty="0" smtClean="0">
              <a:latin typeface="Century Gothic" pitchFamily="34" charset="0"/>
            </a:endParaRPr>
          </a:p>
          <a:p>
            <a:pPr lvl="1" algn="just">
              <a:spcAft>
                <a:spcPts val="600"/>
              </a:spcAft>
            </a:pPr>
            <a:endParaRPr lang="en-US" dirty="0">
              <a:latin typeface="Century Gothic" pitchFamily="34" charset="0"/>
            </a:endParaRPr>
          </a:p>
          <a:p>
            <a:pPr lvl="1" algn="just">
              <a:spcAft>
                <a:spcPts val="600"/>
              </a:spcAft>
            </a:pPr>
            <a:endParaRPr lang="en-US" dirty="0" smtClean="0">
              <a:latin typeface="Century Gothic" pitchFamily="34" charset="0"/>
            </a:endParaRPr>
          </a:p>
          <a:p>
            <a:pPr lvl="1" algn="just">
              <a:spcAft>
                <a:spcPts val="600"/>
              </a:spcAft>
            </a:pPr>
            <a:endParaRPr lang="en-US" dirty="0">
              <a:latin typeface="Century Gothic" pitchFamily="34" charset="0"/>
            </a:endParaRPr>
          </a:p>
          <a:p>
            <a:pPr algn="just">
              <a:spcAft>
                <a:spcPts val="6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79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69913" indent="-569913"/>
            <a:r>
              <a:rPr lang="en-IN" sz="2400" dirty="0">
                <a:latin typeface="Century Gothic" pitchFamily="34" charset="0"/>
              </a:rPr>
              <a:t>Project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1388" y="1828800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Control </a:t>
            </a:r>
            <a:r>
              <a:rPr lang="en-US" dirty="0">
                <a:latin typeface="Century Gothic" pitchFamily="34" charset="0"/>
              </a:rPr>
              <a:t>and  perform various operations in planters using Hand-Held device. The bi-directional communication between planter and  application is  based  on Google  proto-</a:t>
            </a:r>
            <a:r>
              <a:rPr lang="en-US" dirty="0" err="1">
                <a:latin typeface="Century Gothic" pitchFamily="34" charset="0"/>
              </a:rPr>
              <a:t>buf</a:t>
            </a:r>
            <a:r>
              <a:rPr lang="en-US" dirty="0">
                <a:latin typeface="Century Gothic" pitchFamily="34" charset="0"/>
              </a:rPr>
              <a:t> through Wi-Fi </a:t>
            </a:r>
            <a:r>
              <a:rPr lang="en-US" dirty="0" smtClean="0">
                <a:latin typeface="Century Gothic" pitchFamily="34" charset="0"/>
              </a:rPr>
              <a:t>.</a:t>
            </a:r>
            <a:r>
              <a:rPr lang="en-US" dirty="0">
                <a:latin typeface="Century Gothic" pitchFamily="34" charset="0"/>
              </a:rPr>
              <a:t> In addition to that, </a:t>
            </a:r>
            <a:r>
              <a:rPr lang="en-US" dirty="0" smtClean="0">
                <a:latin typeface="Century Gothic" pitchFamily="34" charset="0"/>
              </a:rPr>
              <a:t>manual  testing for </a:t>
            </a:r>
            <a:r>
              <a:rPr lang="en-US" dirty="0">
                <a:latin typeface="Century Gothic" pitchFamily="34" charset="0"/>
              </a:rPr>
              <a:t>the </a:t>
            </a:r>
            <a:r>
              <a:rPr lang="en-US" dirty="0" smtClean="0">
                <a:latin typeface="Century Gothic" pitchFamily="34" charset="0"/>
              </a:rPr>
              <a:t>Signal </a:t>
            </a:r>
            <a:r>
              <a:rPr lang="en-US" dirty="0">
                <a:latin typeface="Century Gothic" pitchFamily="34" charset="0"/>
              </a:rPr>
              <a:t>functionality is to be performed</a:t>
            </a:r>
            <a:r>
              <a:rPr lang="en-US" dirty="0" smtClean="0">
                <a:latin typeface="Century Gothic" pitchFamily="34" charset="0"/>
              </a:rPr>
              <a:t>.</a:t>
            </a:r>
            <a:r>
              <a:rPr lang="en-US" dirty="0">
                <a:latin typeface="Century Gothic" pitchFamily="34" charset="0"/>
              </a:rPr>
              <a:t> A Static analysis of the entire code against previously applied coding standards will also be performed.</a:t>
            </a:r>
            <a:r>
              <a:rPr lang="en-US" dirty="0"/>
              <a:t> </a:t>
            </a:r>
            <a:endParaRPr lang="en-US" dirty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28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entury Gothic" pitchFamily="34" charset="0"/>
              </a:rPr>
              <a:t>Customer Requirements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905000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dirty="0" smtClean="0">
                <a:latin typeface="Century Gothic" pitchFamily="34" charset="0"/>
              </a:rPr>
              <a:t>Develop UI for Hand-Held device.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dirty="0" smtClean="0">
                <a:latin typeface="Century Gothic" pitchFamily="34" charset="0"/>
              </a:rPr>
              <a:t>Develop required functionality to communicate with Planter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mtClean="0">
                <a:latin typeface="Century Gothic" pitchFamily="34" charset="0"/>
              </a:rPr>
              <a:t>Manual test Report</a:t>
            </a:r>
            <a:endParaRPr lang="en-IN" dirty="0" smtClean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Century Gothic" pitchFamily="34" charset="0"/>
                <a:ea typeface="+mn-ea"/>
                <a:cs typeface="+mn-cs"/>
              </a:rPr>
              <a:t>Customer Supplied Material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639" y="1066800"/>
            <a:ext cx="8686800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latin typeface="Century Gothic" pitchFamily="34" charset="0"/>
              </a:rPr>
              <a:t>Provided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IN" dirty="0" smtClean="0">
                <a:latin typeface="Century Gothic" pitchFamily="34" charset="0"/>
              </a:rPr>
              <a:t>External communicator board for Signal(Request &amp; Response)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IN" dirty="0" smtClean="0">
                <a:latin typeface="Century Gothic" pitchFamily="34" charset="0"/>
              </a:rPr>
              <a:t>LAN wire 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IN" dirty="0" smtClean="0">
                <a:latin typeface="Century Gothic" pitchFamily="34" charset="0"/>
              </a:rPr>
              <a:t>Latest </a:t>
            </a:r>
            <a:r>
              <a:rPr lang="en-IN" dirty="0">
                <a:latin typeface="Century Gothic" pitchFamily="34" charset="0"/>
              </a:rPr>
              <a:t>version of </a:t>
            </a:r>
            <a:r>
              <a:rPr lang="en-IN" dirty="0" smtClean="0">
                <a:latin typeface="Century Gothic" pitchFamily="34" charset="0"/>
              </a:rPr>
              <a:t>source code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latin typeface="Century Gothic" pitchFamily="34" charset="0"/>
              </a:rPr>
              <a:t>Android 10 inch tablet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latin typeface="Century Gothic" pitchFamily="34" charset="0"/>
              </a:rPr>
              <a:t>Credential for </a:t>
            </a:r>
            <a:r>
              <a:rPr lang="en-US" dirty="0" err="1">
                <a:latin typeface="Century Gothic" pitchFamily="34" charset="0"/>
              </a:rPr>
              <a:t>G</a:t>
            </a:r>
            <a:r>
              <a:rPr lang="en-US" dirty="0" err="1" smtClean="0">
                <a:latin typeface="Century Gothic" pitchFamily="34" charset="0"/>
              </a:rPr>
              <a:t>it</a:t>
            </a:r>
            <a:r>
              <a:rPr lang="en-US" dirty="0" smtClean="0">
                <a:latin typeface="Century Gothic" pitchFamily="34" charset="0"/>
              </a:rPr>
              <a:t> repo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latin typeface="Century Gothic" pitchFamily="34" charset="0"/>
              </a:rPr>
              <a:t>Requirement document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latin typeface="Century Gothic" pitchFamily="34" charset="0"/>
              </a:rPr>
              <a:t>Latest Functional requirement</a:t>
            </a:r>
          </a:p>
          <a:p>
            <a:pPr marL="463550">
              <a:spcAft>
                <a:spcPts val="600"/>
              </a:spcAft>
            </a:pPr>
            <a:endParaRPr lang="en-US" dirty="0" smtClean="0">
              <a:latin typeface="Century Gothic" pitchFamily="34" charset="0"/>
            </a:endParaRPr>
          </a:p>
          <a:p>
            <a:pPr>
              <a:spcAft>
                <a:spcPts val="600"/>
              </a:spcAft>
            </a:pPr>
            <a:r>
              <a:rPr lang="en-US" b="1" dirty="0" smtClean="0">
                <a:latin typeface="Century Gothic" pitchFamily="34" charset="0"/>
              </a:rPr>
              <a:t>Request to provide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latin typeface="Century Gothic" pitchFamily="34" charset="0"/>
              </a:rPr>
              <a:t>Credential for others libraries</a:t>
            </a:r>
          </a:p>
          <a:p>
            <a:pPr lvl="1">
              <a:spcAft>
                <a:spcPts val="600"/>
              </a:spcAft>
            </a:pPr>
            <a:endParaRPr lang="en-US" dirty="0" smtClean="0">
              <a:latin typeface="Century Gothic" pitchFamily="34" charset="0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endParaRPr lang="en-US" dirty="0" smtClean="0"/>
          </a:p>
          <a:p>
            <a:pPr lvl="1">
              <a:spcAft>
                <a:spcPts val="600"/>
              </a:spcAft>
            </a:pPr>
            <a:endParaRPr lang="en-US" dirty="0" smtClean="0"/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4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69913" indent="-569913">
              <a:spcBef>
                <a:spcPts val="300"/>
              </a:spcBef>
              <a:spcAft>
                <a:spcPts val="600"/>
              </a:spcAft>
            </a:pPr>
            <a:r>
              <a:rPr lang="en-IN" sz="2400" dirty="0">
                <a:latin typeface="Century Gothic" pitchFamily="34" charset="0"/>
              </a:rPr>
              <a:t>Project Execution </a:t>
            </a:r>
            <a:r>
              <a:rPr lang="en-IN" sz="2400" dirty="0" smtClean="0">
                <a:latin typeface="Century Gothic" pitchFamily="34" charset="0"/>
              </a:rPr>
              <a:t>Approach</a:t>
            </a:r>
            <a:endParaRPr lang="en-IN" sz="2400" dirty="0">
              <a:latin typeface="Century Gothic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3875" y="1433163"/>
            <a:ext cx="8837725" cy="3857388"/>
            <a:chOff x="153876" y="1737963"/>
            <a:chExt cx="7235805" cy="3857388"/>
          </a:xfrm>
        </p:grpSpPr>
        <p:sp>
          <p:nvSpPr>
            <p:cNvPr id="4" name="Freeform 3"/>
            <p:cNvSpPr/>
            <p:nvPr/>
          </p:nvSpPr>
          <p:spPr>
            <a:xfrm>
              <a:off x="153877" y="1752600"/>
              <a:ext cx="1940049" cy="903343"/>
            </a:xfrm>
            <a:custGeom>
              <a:avLst/>
              <a:gdLst>
                <a:gd name="connsiteX0" fmla="*/ 0 w 1940049"/>
                <a:gd name="connsiteY0" fmla="*/ 0 h 729739"/>
                <a:gd name="connsiteX1" fmla="*/ 1575180 w 1940049"/>
                <a:gd name="connsiteY1" fmla="*/ 0 h 729739"/>
                <a:gd name="connsiteX2" fmla="*/ 1940049 w 1940049"/>
                <a:gd name="connsiteY2" fmla="*/ 364870 h 729739"/>
                <a:gd name="connsiteX3" fmla="*/ 1575180 w 1940049"/>
                <a:gd name="connsiteY3" fmla="*/ 729739 h 729739"/>
                <a:gd name="connsiteX4" fmla="*/ 0 w 1940049"/>
                <a:gd name="connsiteY4" fmla="*/ 729739 h 729739"/>
                <a:gd name="connsiteX5" fmla="*/ 364870 w 1940049"/>
                <a:gd name="connsiteY5" fmla="*/ 364870 h 729739"/>
                <a:gd name="connsiteX6" fmla="*/ 0 w 1940049"/>
                <a:gd name="connsiteY6" fmla="*/ 0 h 72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29739">
                  <a:moveTo>
                    <a:pt x="0" y="0"/>
                  </a:moveTo>
                  <a:lnTo>
                    <a:pt x="1575180" y="0"/>
                  </a:lnTo>
                  <a:lnTo>
                    <a:pt x="1940049" y="364870"/>
                  </a:lnTo>
                  <a:lnTo>
                    <a:pt x="1575180" y="729739"/>
                  </a:lnTo>
                  <a:lnTo>
                    <a:pt x="0" y="729739"/>
                  </a:lnTo>
                  <a:lnTo>
                    <a:pt x="364870" y="3648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880" tIns="26670" rIns="391539" bIns="2667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 smtClean="0"/>
                <a:t>Planning</a:t>
              </a:r>
              <a:endParaRPr lang="en-US" sz="1500" b="1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153876" y="2790156"/>
              <a:ext cx="1683269" cy="1477044"/>
            </a:xfrm>
            <a:custGeom>
              <a:avLst/>
              <a:gdLst>
                <a:gd name="connsiteX0" fmla="*/ 0 w 1552039"/>
                <a:gd name="connsiteY0" fmla="*/ 0 h 3535896"/>
                <a:gd name="connsiteX1" fmla="*/ 1552039 w 1552039"/>
                <a:gd name="connsiteY1" fmla="*/ 0 h 3535896"/>
                <a:gd name="connsiteX2" fmla="*/ 1552039 w 1552039"/>
                <a:gd name="connsiteY2" fmla="*/ 3535896 h 3535896"/>
                <a:gd name="connsiteX3" fmla="*/ 0 w 1552039"/>
                <a:gd name="connsiteY3" fmla="*/ 3535896 h 3535896"/>
                <a:gd name="connsiteX4" fmla="*/ 0 w 1552039"/>
                <a:gd name="connsiteY4" fmla="*/ 0 h 353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535896">
                  <a:moveTo>
                    <a:pt x="0" y="0"/>
                  </a:moveTo>
                  <a:lnTo>
                    <a:pt x="1552039" y="0"/>
                  </a:lnTo>
                  <a:lnTo>
                    <a:pt x="1552039" y="3535896"/>
                  </a:lnTo>
                  <a:lnTo>
                    <a:pt x="0" y="353589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dirty="0" smtClean="0"/>
                <a:t>Study of code 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smtClean="0"/>
                <a:t>Creation of SOW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dirty="0" smtClean="0"/>
                <a:t>Create effort estimation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smtClean="0"/>
                <a:t>Create </a:t>
              </a:r>
              <a:r>
                <a:rPr lang="en-US" sz="1000" kern="1200" dirty="0" smtClean="0"/>
                <a:t>and submit Project Proposal 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smtClean="0"/>
                <a:t>Review of </a:t>
              </a:r>
              <a:r>
                <a:rPr lang="en-US" sz="1000" kern="1200" dirty="0" smtClean="0"/>
                <a:t>Milestones and Risk tracker</a:t>
              </a:r>
              <a:endParaRPr lang="en-US" sz="8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1950874" y="2786175"/>
              <a:ext cx="1820300" cy="1938225"/>
            </a:xfrm>
            <a:custGeom>
              <a:avLst/>
              <a:gdLst>
                <a:gd name="connsiteX0" fmla="*/ 0 w 1552039"/>
                <a:gd name="connsiteY0" fmla="*/ 0 h 3459455"/>
                <a:gd name="connsiteX1" fmla="*/ 1552039 w 1552039"/>
                <a:gd name="connsiteY1" fmla="*/ 0 h 3459455"/>
                <a:gd name="connsiteX2" fmla="*/ 1552039 w 1552039"/>
                <a:gd name="connsiteY2" fmla="*/ 3459455 h 3459455"/>
                <a:gd name="connsiteX3" fmla="*/ 0 w 1552039"/>
                <a:gd name="connsiteY3" fmla="*/ 3459455 h 3459455"/>
                <a:gd name="connsiteX4" fmla="*/ 0 w 1552039"/>
                <a:gd name="connsiteY4" fmla="*/ 0 h 345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459455">
                  <a:moveTo>
                    <a:pt x="0" y="0"/>
                  </a:moveTo>
                  <a:lnTo>
                    <a:pt x="1552039" y="0"/>
                  </a:lnTo>
                  <a:lnTo>
                    <a:pt x="1552039" y="3459455"/>
                  </a:lnTo>
                  <a:lnTo>
                    <a:pt x="0" y="345945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smtClean="0">
                  <a:solidFill>
                    <a:schemeClr val="tx1"/>
                  </a:solidFill>
                </a:rPr>
                <a:t>Study the code and requirements spec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</a:rPr>
                <a:t>Code development</a:t>
              </a:r>
            </a:p>
            <a:p>
              <a:pPr marL="114300" lvl="2" indent="-57150" defTabSz="4445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</a:rPr>
                <a:t>Manual </a:t>
              </a:r>
              <a:r>
                <a:rPr lang="en-US" sz="1000" dirty="0">
                  <a:solidFill>
                    <a:schemeClr val="tx1"/>
                  </a:solidFill>
                </a:rPr>
                <a:t>test plan </a:t>
              </a:r>
              <a:r>
                <a:rPr lang="en-US" sz="1000" dirty="0" smtClean="0">
                  <a:solidFill>
                    <a:schemeClr val="tx1"/>
                  </a:solidFill>
                </a:rPr>
                <a:t> for new functionality</a:t>
              </a:r>
            </a:p>
            <a:p>
              <a:pPr marL="114300" lvl="2" indent="-57150" defTabSz="4445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000" dirty="0" smtClean="0">
                  <a:solidFill>
                    <a:schemeClr val="tx1"/>
                  </a:solidFill>
                </a:rPr>
                <a:t>Perform static analysis of code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smtClean="0">
                  <a:solidFill>
                    <a:schemeClr val="tx1"/>
                  </a:solidFill>
                </a:rPr>
                <a:t>Perform </a:t>
              </a:r>
              <a:r>
                <a:rPr lang="en-US" sz="1000" smtClean="0">
                  <a:solidFill>
                    <a:schemeClr val="tx1"/>
                  </a:solidFill>
                </a:rPr>
                <a:t>manual </a:t>
              </a:r>
              <a:r>
                <a:rPr lang="en-US" sz="1000" dirty="0" smtClean="0">
                  <a:solidFill>
                    <a:schemeClr val="tx1"/>
                  </a:solidFill>
                </a:rPr>
                <a:t>test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smtClean="0">
                  <a:solidFill>
                    <a:schemeClr val="tx1"/>
                  </a:solidFill>
                </a:rPr>
                <a:t>Create Checklist for internal review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dirty="0" smtClean="0">
                  <a:solidFill>
                    <a:schemeClr val="tx1"/>
                  </a:solidFill>
                </a:rPr>
                <a:t>Create defect logs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1950874" y="1741836"/>
              <a:ext cx="1940049" cy="924868"/>
            </a:xfrm>
            <a:custGeom>
              <a:avLst/>
              <a:gdLst>
                <a:gd name="connsiteX0" fmla="*/ 0 w 1940049"/>
                <a:gd name="connsiteY0" fmla="*/ 0 h 729721"/>
                <a:gd name="connsiteX1" fmla="*/ 1575189 w 1940049"/>
                <a:gd name="connsiteY1" fmla="*/ 0 h 729721"/>
                <a:gd name="connsiteX2" fmla="*/ 1940049 w 1940049"/>
                <a:gd name="connsiteY2" fmla="*/ 364861 h 729721"/>
                <a:gd name="connsiteX3" fmla="*/ 1575189 w 1940049"/>
                <a:gd name="connsiteY3" fmla="*/ 729721 h 729721"/>
                <a:gd name="connsiteX4" fmla="*/ 0 w 1940049"/>
                <a:gd name="connsiteY4" fmla="*/ 729721 h 729721"/>
                <a:gd name="connsiteX5" fmla="*/ 364861 w 1940049"/>
                <a:gd name="connsiteY5" fmla="*/ 364861 h 729721"/>
                <a:gd name="connsiteX6" fmla="*/ 0 w 1940049"/>
                <a:gd name="connsiteY6" fmla="*/ 0 h 72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29721">
                  <a:moveTo>
                    <a:pt x="0" y="0"/>
                  </a:moveTo>
                  <a:lnTo>
                    <a:pt x="1575189" y="0"/>
                  </a:lnTo>
                  <a:lnTo>
                    <a:pt x="1940049" y="364861"/>
                  </a:lnTo>
                  <a:lnTo>
                    <a:pt x="1575189" y="729721"/>
                  </a:lnTo>
                  <a:lnTo>
                    <a:pt x="0" y="729721"/>
                  </a:lnTo>
                  <a:lnTo>
                    <a:pt x="364861" y="36486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4869" tIns="20003" rIns="384863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Execution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3858168" y="2786313"/>
              <a:ext cx="1552038" cy="943643"/>
            </a:xfrm>
            <a:custGeom>
              <a:avLst/>
              <a:gdLst>
                <a:gd name="connsiteX0" fmla="*/ 0 w 1552039"/>
                <a:gd name="connsiteY0" fmla="*/ 0 h 3444447"/>
                <a:gd name="connsiteX1" fmla="*/ 1552039 w 1552039"/>
                <a:gd name="connsiteY1" fmla="*/ 0 h 3444447"/>
                <a:gd name="connsiteX2" fmla="*/ 1552039 w 1552039"/>
                <a:gd name="connsiteY2" fmla="*/ 3444447 h 3444447"/>
                <a:gd name="connsiteX3" fmla="*/ 0 w 1552039"/>
                <a:gd name="connsiteY3" fmla="*/ 3444447 h 3444447"/>
                <a:gd name="connsiteX4" fmla="*/ 0 w 1552039"/>
                <a:gd name="connsiteY4" fmla="*/ 0 h 344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444447">
                  <a:moveTo>
                    <a:pt x="0" y="0"/>
                  </a:moveTo>
                  <a:lnTo>
                    <a:pt x="1552039" y="0"/>
                  </a:lnTo>
                  <a:lnTo>
                    <a:pt x="1552039" y="3444447"/>
                  </a:lnTo>
                  <a:lnTo>
                    <a:pt x="0" y="344444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smtClean="0"/>
                <a:t>Create Review log for all files.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dirty="0" smtClean="0"/>
                <a:t>Internal review and approval of all work products</a:t>
              </a:r>
              <a:endParaRPr lang="en-US" sz="10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735119" y="1752599"/>
              <a:ext cx="1940049" cy="903343"/>
            </a:xfrm>
            <a:custGeom>
              <a:avLst/>
              <a:gdLst>
                <a:gd name="connsiteX0" fmla="*/ 0 w 1940049"/>
                <a:gd name="connsiteY0" fmla="*/ 0 h 698878"/>
                <a:gd name="connsiteX1" fmla="*/ 1590610 w 1940049"/>
                <a:gd name="connsiteY1" fmla="*/ 0 h 698878"/>
                <a:gd name="connsiteX2" fmla="*/ 1940049 w 1940049"/>
                <a:gd name="connsiteY2" fmla="*/ 349439 h 698878"/>
                <a:gd name="connsiteX3" fmla="*/ 1590610 w 1940049"/>
                <a:gd name="connsiteY3" fmla="*/ 698878 h 698878"/>
                <a:gd name="connsiteX4" fmla="*/ 0 w 1940049"/>
                <a:gd name="connsiteY4" fmla="*/ 698878 h 698878"/>
                <a:gd name="connsiteX5" fmla="*/ 349439 w 1940049"/>
                <a:gd name="connsiteY5" fmla="*/ 349439 h 698878"/>
                <a:gd name="connsiteX6" fmla="*/ 0 w 1940049"/>
                <a:gd name="connsiteY6" fmla="*/ 0 h 698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698878">
                  <a:moveTo>
                    <a:pt x="0" y="0"/>
                  </a:moveTo>
                  <a:lnTo>
                    <a:pt x="1590610" y="0"/>
                  </a:lnTo>
                  <a:lnTo>
                    <a:pt x="1940049" y="349439"/>
                  </a:lnTo>
                  <a:lnTo>
                    <a:pt x="1590610" y="698878"/>
                  </a:lnTo>
                  <a:lnTo>
                    <a:pt x="0" y="698878"/>
                  </a:lnTo>
                  <a:lnTo>
                    <a:pt x="349439" y="349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9447" tIns="20003" rIns="369442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Review and approval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410207" y="2677468"/>
              <a:ext cx="1552039" cy="2917883"/>
            </a:xfrm>
            <a:custGeom>
              <a:avLst/>
              <a:gdLst>
                <a:gd name="connsiteX0" fmla="*/ 0 w 1552039"/>
                <a:gd name="connsiteY0" fmla="*/ 0 h 2917883"/>
                <a:gd name="connsiteX1" fmla="*/ 1552039 w 1552039"/>
                <a:gd name="connsiteY1" fmla="*/ 0 h 2917883"/>
                <a:gd name="connsiteX2" fmla="*/ 1552039 w 1552039"/>
                <a:gd name="connsiteY2" fmla="*/ 2917883 h 2917883"/>
                <a:gd name="connsiteX3" fmla="*/ 0 w 1552039"/>
                <a:gd name="connsiteY3" fmla="*/ 2917883 h 2917883"/>
                <a:gd name="connsiteX4" fmla="*/ 0 w 1552039"/>
                <a:gd name="connsiteY4" fmla="*/ 0 h 291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2917883">
                  <a:moveTo>
                    <a:pt x="0" y="0"/>
                  </a:moveTo>
                  <a:lnTo>
                    <a:pt x="1552039" y="0"/>
                  </a:lnTo>
                  <a:lnTo>
                    <a:pt x="1552039" y="2917883"/>
                  </a:lnTo>
                  <a:lnTo>
                    <a:pt x="0" y="2917883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57150" lvl="2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0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449632" y="1737963"/>
              <a:ext cx="1940049" cy="903341"/>
            </a:xfrm>
            <a:custGeom>
              <a:avLst/>
              <a:gdLst>
                <a:gd name="connsiteX0" fmla="*/ 0 w 1940049"/>
                <a:gd name="connsiteY0" fmla="*/ 0 h 776019"/>
                <a:gd name="connsiteX1" fmla="*/ 1552040 w 1940049"/>
                <a:gd name="connsiteY1" fmla="*/ 0 h 776019"/>
                <a:gd name="connsiteX2" fmla="*/ 1940049 w 1940049"/>
                <a:gd name="connsiteY2" fmla="*/ 388010 h 776019"/>
                <a:gd name="connsiteX3" fmla="*/ 1552040 w 1940049"/>
                <a:gd name="connsiteY3" fmla="*/ 776019 h 776019"/>
                <a:gd name="connsiteX4" fmla="*/ 0 w 1940049"/>
                <a:gd name="connsiteY4" fmla="*/ 776019 h 776019"/>
                <a:gd name="connsiteX5" fmla="*/ 388010 w 1940049"/>
                <a:gd name="connsiteY5" fmla="*/ 388010 h 776019"/>
                <a:gd name="connsiteX6" fmla="*/ 0 w 1940049"/>
                <a:gd name="connsiteY6" fmla="*/ 0 h 77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76019">
                  <a:moveTo>
                    <a:pt x="0" y="0"/>
                  </a:moveTo>
                  <a:lnTo>
                    <a:pt x="1552040" y="0"/>
                  </a:lnTo>
                  <a:lnTo>
                    <a:pt x="1940049" y="388010"/>
                  </a:lnTo>
                  <a:lnTo>
                    <a:pt x="1552040" y="776019"/>
                  </a:lnTo>
                  <a:lnTo>
                    <a:pt x="0" y="776019"/>
                  </a:lnTo>
                  <a:lnTo>
                    <a:pt x="388010" y="3880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8018" tIns="20003" rIns="408012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Acceptance &amp; Closure</a:t>
              </a:r>
              <a:endParaRPr lang="en-US" sz="1500" b="1" kern="1200" dirty="0"/>
            </a:p>
          </p:txBody>
        </p:sp>
      </p:grpSp>
      <p:sp>
        <p:nvSpPr>
          <p:cNvPr id="15" name="Freeform 14"/>
          <p:cNvSpPr/>
          <p:nvPr/>
        </p:nvSpPr>
        <p:spPr>
          <a:xfrm>
            <a:off x="6861525" y="2485357"/>
            <a:ext cx="1552039" cy="548022"/>
          </a:xfrm>
          <a:custGeom>
            <a:avLst/>
            <a:gdLst>
              <a:gd name="connsiteX0" fmla="*/ 0 w 1552039"/>
              <a:gd name="connsiteY0" fmla="*/ 0 h 3444447"/>
              <a:gd name="connsiteX1" fmla="*/ 1552039 w 1552039"/>
              <a:gd name="connsiteY1" fmla="*/ 0 h 3444447"/>
              <a:gd name="connsiteX2" fmla="*/ 1552039 w 1552039"/>
              <a:gd name="connsiteY2" fmla="*/ 3444447 h 3444447"/>
              <a:gd name="connsiteX3" fmla="*/ 0 w 1552039"/>
              <a:gd name="connsiteY3" fmla="*/ 3444447 h 3444447"/>
              <a:gd name="connsiteX4" fmla="*/ 0 w 1552039"/>
              <a:gd name="connsiteY4" fmla="*/ 0 h 344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039" h="3444447">
                <a:moveTo>
                  <a:pt x="0" y="0"/>
                </a:moveTo>
                <a:lnTo>
                  <a:pt x="1552039" y="0"/>
                </a:lnTo>
                <a:lnTo>
                  <a:pt x="1552039" y="3444447"/>
                </a:lnTo>
                <a:lnTo>
                  <a:pt x="0" y="34444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14300" lvl="2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000" kern="1200" dirty="0" smtClean="0">
                <a:solidFill>
                  <a:srgbClr val="014A8E"/>
                </a:solidFill>
              </a:rPr>
              <a:t>Project acceptance signoff</a:t>
            </a:r>
            <a:endParaRPr lang="en-US" sz="1000" kern="1200" dirty="0">
              <a:solidFill>
                <a:srgbClr val="014A8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479" y="4644219"/>
            <a:ext cx="9989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Legend</a:t>
            </a:r>
            <a:r>
              <a:rPr lang="en-US" sz="1000" dirty="0" smtClean="0"/>
              <a:t>:</a:t>
            </a:r>
          </a:p>
          <a:p>
            <a:r>
              <a:rPr lang="en-US" sz="1000" dirty="0" err="1" smtClean="0"/>
              <a:t>EASi</a:t>
            </a:r>
            <a:r>
              <a:rPr lang="en-US" sz="1000" dirty="0" smtClean="0"/>
              <a:t> actions</a:t>
            </a:r>
          </a:p>
          <a:p>
            <a:r>
              <a:rPr lang="en-US" sz="1000" dirty="0">
                <a:solidFill>
                  <a:srgbClr val="014A8E"/>
                </a:solidFill>
              </a:rPr>
              <a:t>i</a:t>
            </a:r>
            <a:r>
              <a:rPr lang="en-US" sz="1000" dirty="0" smtClean="0">
                <a:solidFill>
                  <a:srgbClr val="014A8E"/>
                </a:solidFill>
              </a:rPr>
              <a:t>Planter action</a:t>
            </a:r>
            <a:endParaRPr lang="en-IN" sz="1000" dirty="0">
              <a:solidFill>
                <a:srgbClr val="014A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7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457200">
              <a:defRPr/>
            </a:pPr>
            <a:r>
              <a:rPr lang="en-US" sz="2400" dirty="0"/>
              <a:t>Project Plan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210196"/>
              </p:ext>
            </p:extLst>
          </p:nvPr>
        </p:nvGraphicFramePr>
        <p:xfrm>
          <a:off x="609600" y="1524003"/>
          <a:ext cx="8153400" cy="45262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58061"/>
                <a:gridCol w="2795339"/>
              </a:tblGrid>
              <a:tr h="6119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entury Gothic" pitchFamily="34" charset="0"/>
                        </a:rPr>
                        <a:t>Milestone</a:t>
                      </a:r>
                      <a:endParaRPr lang="en-IN" sz="2400" dirty="0">
                        <a:effectLst/>
                        <a:latin typeface="Century Gothic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Century Gothic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864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entury Gothic" pitchFamily="34" charset="0"/>
                          <a:ea typeface="+mn-ea"/>
                          <a:cs typeface="+mn-cs"/>
                        </a:rPr>
                        <a:t>Project Kick-off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21-Aug-2015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entury Gothic" pitchFamily="34" charset="0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entury Gothic" pitchFamily="34" charset="0"/>
                          <a:ea typeface="+mn-ea"/>
                          <a:cs typeface="+mn-cs"/>
                        </a:rPr>
                        <a:t> start date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entury Gothic" pitchFamily="34" charset="0"/>
                          <a:ea typeface="Times New Roman"/>
                          <a:cs typeface="Times New Roman"/>
                        </a:rPr>
                        <a:t>      15-Sept-2015</a:t>
                      </a:r>
                      <a:endParaRPr lang="en-IN" sz="1800" dirty="0">
                        <a:effectLst/>
                        <a:latin typeface="Century Gothic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60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entury Gothic" pitchFamily="34" charset="0"/>
                          <a:ea typeface="+mn-ea"/>
                          <a:cs typeface="+mn-cs"/>
                        </a:rPr>
                        <a:t>Issues /Bug found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entury Gothic" pitchFamily="34" charset="0"/>
                          <a:ea typeface="Times New Roman"/>
                          <a:cs typeface="Times New Roman"/>
                        </a:rPr>
                        <a:t>On-going through the project execution phase</a:t>
                      </a:r>
                      <a:endParaRPr lang="en-IN" sz="1800" dirty="0">
                        <a:effectLst/>
                        <a:latin typeface="Century Gothic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04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kern="1200" dirty="0" smtClean="0">
                          <a:solidFill>
                            <a:schemeClr val="lt1"/>
                          </a:solidFill>
                          <a:effectLst/>
                          <a:latin typeface="Century Gothic" pitchFamily="34" charset="0"/>
                          <a:ea typeface="+mn-ea"/>
                          <a:cs typeface="+mn-cs"/>
                        </a:rPr>
                        <a:t>SW Code review</a:t>
                      </a:r>
                      <a:r>
                        <a:rPr lang="en-IN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entury Gothic" pitchFamily="34" charset="0"/>
                          <a:ea typeface="+mn-ea"/>
                          <a:cs typeface="+mn-cs"/>
                        </a:rPr>
                        <a:t> report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entury Gothic" pitchFamily="34" charset="0"/>
                          <a:ea typeface="Times New Roman"/>
                          <a:cs typeface="Times New Roman"/>
                        </a:rPr>
                        <a:t> On-going through the project execution phase</a:t>
                      </a:r>
                      <a:endParaRPr lang="en-IN" sz="1800" dirty="0" smtClean="0">
                        <a:effectLst/>
                        <a:latin typeface="Century Gothic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Century Gothic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kern="1200" dirty="0" smtClean="0">
                          <a:solidFill>
                            <a:schemeClr val="lt1"/>
                          </a:solidFill>
                          <a:effectLst/>
                          <a:latin typeface="Century Gothic" pitchFamily="34" charset="0"/>
                          <a:ea typeface="+mn-ea"/>
                          <a:cs typeface="+mn-cs"/>
                        </a:rPr>
                        <a:t>Manual 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Century Gothic" pitchFamily="34" charset="0"/>
                          <a:ea typeface="+mn-ea"/>
                          <a:cs typeface="+mn-cs"/>
                        </a:rPr>
                        <a:t>Test Report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entury Gothic" pitchFamily="34" charset="0"/>
                          <a:ea typeface="Times New Roman"/>
                          <a:cs typeface="Times New Roman"/>
                        </a:rPr>
                        <a:t>  On-going through the project execution phase</a:t>
                      </a:r>
                      <a:endParaRPr lang="en-IN" sz="1800" dirty="0" smtClean="0">
                        <a:effectLst/>
                        <a:latin typeface="Century Gothic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33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AeroDocumentType xmlns="8dfcacdb-cda6-4c25-befc-f25d51452347" xsi:nil="true"/>
    <Accounts xmlns="8dfcacdb-cda6-4c25-befc-f25d51452347" xsi:nil="true"/>
    <AeroDivision xmlns="8dfcacdb-cda6-4c25-befc-f25d51452347" xsi:nil="true"/>
    <Heading xmlns="8dfcacdb-cda6-4c25-befc-f25d51452347">17</Heading>
    <Aerotek_x0020_Segments xmlns="8dfcacdb-cda6-4c25-befc-f25d51452347" xsi:nil="true"/>
    <AeroDepartment xmlns="8dfcacdb-cda6-4c25-befc-f25d51452347">15</AeroDepartment>
    <Aerotek_x0020_Accounts xmlns="8dfcacdb-cda6-4c25-befc-f25d51452347" xsi:nil="true"/>
    <AGCountry xmlns="fa564e0f-0c70-4ab9-b863-0177e6ddd247" xsi:nil="true"/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7D7ED600D4A4B805825F3FAA46D23" ma:contentTypeVersion="14" ma:contentTypeDescription="Create a new document." ma:contentTypeScope="" ma:versionID="f635da6d54bfa9aa569b4f0d5c2e8e07">
  <xsd:schema xmlns:xsd="http://www.w3.org/2001/XMLSchema" xmlns:xs="http://www.w3.org/2001/XMLSchema" xmlns:p="http://schemas.microsoft.com/office/2006/metadata/properties" xmlns:ns2="8dfcacdb-cda6-4c25-befc-f25d51452347" xmlns:ns3="fa564e0f-0c70-4ab9-b863-0177e6ddd247" targetNamespace="http://schemas.microsoft.com/office/2006/metadata/properties" ma:root="true" ma:fieldsID="5fd79b9e4d6a53c17304c0bf6e31158d" ns2:_="" ns3:_="">
    <xsd:import namespace="8dfcacdb-cda6-4c25-befc-f25d51452347"/>
    <xsd:import namespace="fa564e0f-0c70-4ab9-b863-0177e6ddd24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AeroDepartment" minOccurs="0"/>
                <xsd:element ref="ns2:AeroDivision" minOccurs="0"/>
                <xsd:element ref="ns2:AeroDocumentType" minOccurs="0"/>
                <xsd:element ref="ns3:AGCountry" minOccurs="0"/>
                <xsd:element ref="ns2:Heading" minOccurs="0"/>
                <xsd:element ref="ns2:Aerotek_x0020_Segments" minOccurs="0"/>
                <xsd:element ref="ns2:Accounts" minOccurs="0"/>
                <xsd:element ref="ns2:Aerotek_x0020_Accou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fcacdb-cda6-4c25-befc-f25d5145234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eroDepartment" ma:index="11" nillable="true" ma:displayName="Aerotek Department" ma:list="{6d3d7774-7e5f-497f-8dc5-d551ebe9387a}" ma:internalName="AeroDepartment" ma:showField="Title" ma:web="8dfcacdb-cda6-4c25-befc-f25d51452347">
      <xsd:simpleType>
        <xsd:restriction base="dms:Lookup"/>
      </xsd:simpleType>
    </xsd:element>
    <xsd:element name="AeroDivision" ma:index="12" nillable="true" ma:displayName="Aerotek Division" ma:list="{4ada75fe-67c7-4a75-a45d-1a131a98e35a}" ma:internalName="AeroDivision" ma:showField="Title" ma:web="8dfcacdb-cda6-4c25-befc-f25d51452347">
      <xsd:simpleType>
        <xsd:restriction base="dms:Lookup"/>
      </xsd:simpleType>
    </xsd:element>
    <xsd:element name="AeroDocumentType" ma:index="13" nillable="true" ma:displayName="Aerotek Document Type" ma:list="{5323a3a9-7113-4255-ab46-3806ae0cc974}" ma:internalName="AeroDocumentType" ma:showField="Title" ma:web="8dfcacdb-cda6-4c25-befc-f25d51452347">
      <xsd:simpleType>
        <xsd:restriction base="dms:Lookup"/>
      </xsd:simpleType>
    </xsd:element>
    <xsd:element name="Heading" ma:index="16" nillable="true" ma:displayName="Heading" ma:list="{ea7c4848-3424-45ab-9c2e-8e31f8314ff6}" ma:internalName="Heading" ma:showField="Title" ma:web="8dfcacdb-cda6-4c25-befc-f25d51452347">
      <xsd:simpleType>
        <xsd:restriction base="dms:Lookup"/>
      </xsd:simpleType>
    </xsd:element>
    <xsd:element name="Aerotek_x0020_Segments" ma:index="17" nillable="true" ma:displayName="Aerotek Segments" ma:list="{45c52a42-e774-4921-bb47-f2845f10a07a}" ma:internalName="Aerotek_x0020_Segments" ma:showField="Title" ma:web="8dfcacdb-cda6-4c25-befc-f25d51452347">
      <xsd:simpleType>
        <xsd:restriction base="dms:Lookup"/>
      </xsd:simpleType>
    </xsd:element>
    <xsd:element name="Accounts" ma:index="18" nillable="true" ma:displayName="Accounts" ma:list="{C6A7A220-C549-46AD-9E25-EDDF9BCD05B2}" ma:internalName="Accounts" ma:showField="Title" ma:web="8dfcacdb-cda6-4c25-befc-f25d51452347">
      <xsd:simpleType>
        <xsd:restriction base="dms:Lookup"/>
      </xsd:simpleType>
    </xsd:element>
    <xsd:element name="Aerotek_x0020_Accounts" ma:index="19" nillable="true" ma:displayName="Aerotek Accounts" ma:list="{aa3994f9-31ca-443f-85ea-f0c187b86a34}" ma:internalName="Aerotek_x0020_Accounts0" ma:showField="Title" ma:web="8dfcacdb-cda6-4c25-befc-f25d51452347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564e0f-0c70-4ab9-b863-0177e6ddd247" elementFormDefault="qualified">
    <xsd:import namespace="http://schemas.microsoft.com/office/2006/documentManagement/types"/>
    <xsd:import namespace="http://schemas.microsoft.com/office/infopath/2007/PartnerControls"/>
    <xsd:element name="AGCountry" ma:index="15" nillable="true" ma:displayName="Country" ma:list="{46b947e0-f9c2-4081-91b2-615dddbaefbc}" ma:internalName="AGCountry" ma:showField="Title" ma:web="8dfcacdb-cda6-4c25-befc-f25d51452347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14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CF4D8A-FDC8-46C3-8C2E-E50B0DA79627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4ADE1A56-53B7-4E5F-A511-03EBCB17DDD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90D2613-A0A1-40DF-8D1A-CFA55E82CC3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A12C1F7-2B82-43E3-AD03-769D0BABE38B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fa564e0f-0c70-4ab9-b863-0177e6ddd247"/>
    <ds:schemaRef ds:uri="http://schemas.microsoft.com/office/infopath/2007/PartnerControls"/>
    <ds:schemaRef ds:uri="http://purl.org/dc/dcmitype/"/>
    <ds:schemaRef ds:uri="8dfcacdb-cda6-4c25-befc-f25d51452347"/>
    <ds:schemaRef ds:uri="http://purl.org/dc/terms/"/>
  </ds:schemaRefs>
</ds:datastoreItem>
</file>

<file path=customXml/itemProps5.xml><?xml version="1.0" encoding="utf-8"?>
<ds:datastoreItem xmlns:ds="http://schemas.openxmlformats.org/officeDocument/2006/customXml" ds:itemID="{9C8F4C55-7593-4574-B35D-D88F97AEB9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fcacdb-cda6-4c25-befc-f25d51452347"/>
    <ds:schemaRef ds:uri="fa564e0f-0c70-4ab9-b863-0177e6ddd2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5435</TotalTime>
  <Words>1140</Words>
  <Application>Microsoft Office PowerPoint</Application>
  <PresentationFormat>On-screen Show (4:3)</PresentationFormat>
  <Paragraphs>250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Project Kick-off Meeting</vt:lpstr>
      <vt:lpstr>Agenda</vt:lpstr>
      <vt:lpstr>Customer Profile</vt:lpstr>
      <vt:lpstr>Project Scope</vt:lpstr>
      <vt:lpstr>Project Description</vt:lpstr>
      <vt:lpstr>Customer Requirements</vt:lpstr>
      <vt:lpstr>Customer Supplied Material</vt:lpstr>
      <vt:lpstr>Project Execution Approach</vt:lpstr>
      <vt:lpstr>Project Plan</vt:lpstr>
      <vt:lpstr> Resource Plan [Software / Hardware / People]</vt:lpstr>
      <vt:lpstr>Communication Plan</vt:lpstr>
      <vt:lpstr>Quality Requirements</vt:lpstr>
      <vt:lpstr>Assumptions</vt:lpstr>
      <vt:lpstr>Risk Management</vt:lpstr>
      <vt:lpstr>Change Management</vt:lpstr>
      <vt:lpstr>Project Governance &amp; Escalation Mechanism</vt:lpstr>
      <vt:lpstr>Project Deliverables</vt:lpstr>
      <vt:lpstr>PowerPoint Presentation</vt:lpstr>
    </vt:vector>
  </TitlesOfParts>
  <Company>Allegis Group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EASI Presentation Template</dc:title>
  <dc:creator>ikim</dc:creator>
  <dc:description>This is the EASi PowerPoint Template.</dc:description>
  <cp:lastModifiedBy>Mohhmad Ahmad</cp:lastModifiedBy>
  <cp:revision>271</cp:revision>
  <dcterms:created xsi:type="dcterms:W3CDTF">2012-06-28T20:13:49Z</dcterms:created>
  <dcterms:modified xsi:type="dcterms:W3CDTF">2016-07-18T13:57:33Z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6KM42JA3DE4K-33-996</vt:lpwstr>
  </property>
  <property fmtid="{D5CDD505-2E9C-101B-9397-08002B2CF9AE}" pid="3" name="_dlc_DocIdItemGuid">
    <vt:lpwstr>aa882e7f-150b-454b-a332-f02fff536fac</vt:lpwstr>
  </property>
  <property fmtid="{D5CDD505-2E9C-101B-9397-08002B2CF9AE}" pid="4" name="_dlc_DocIdUrl">
    <vt:lpwstr>http://aerotek.allegisgroup.com/Docs/_layouts/DocIdRedir.aspx?ID=6KM42JA3DE4K-33-996, 6KM42JA3DE4K-33-996</vt:lpwstr>
  </property>
  <property fmtid="{D5CDD505-2E9C-101B-9397-08002B2CF9AE}" pid="5" name="Order">
    <vt:lpwstr>99600.0000000000</vt:lpwstr>
  </property>
</Properties>
</file>