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9" r:id="rId2"/>
    <p:sldId id="271" r:id="rId3"/>
    <p:sldId id="272" r:id="rId4"/>
    <p:sldId id="273" r:id="rId5"/>
    <p:sldId id="274" r:id="rId6"/>
    <p:sldId id="291" r:id="rId7"/>
    <p:sldId id="276" r:id="rId8"/>
    <p:sldId id="292" r:id="rId9"/>
    <p:sldId id="277" r:id="rId10"/>
    <p:sldId id="289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8" r:id="rId20"/>
    <p:sldId id="290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423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88473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2711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7694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21184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65420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0965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53894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92" userDrawn="1">
          <p15:clr>
            <a:srgbClr val="A4A3A4"/>
          </p15:clr>
        </p15:guide>
        <p15:guide id="2" pos="3456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F53"/>
    <a:srgbClr val="0195D3"/>
    <a:srgbClr val="9B9B9C"/>
    <a:srgbClr val="021A32"/>
    <a:srgbClr val="F8971D"/>
    <a:srgbClr val="A4D7F4"/>
    <a:srgbClr val="FFB612"/>
    <a:srgbClr val="8DC63F"/>
    <a:srgbClr val="007698"/>
    <a:srgbClr val="F68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37" autoAdjust="0"/>
    <p:restoredTop sz="50000" autoAdjust="0"/>
  </p:normalViewPr>
  <p:slideViewPr>
    <p:cSldViewPr snapToGrid="0">
      <p:cViewPr>
        <p:scale>
          <a:sx n="70" d="100"/>
          <a:sy n="70" d="100"/>
        </p:scale>
        <p:origin x="-1152" y="-180"/>
      </p:cViewPr>
      <p:guideLst>
        <p:guide orient="horz" pos="2592"/>
        <p:guide orient="horz" pos="2160"/>
        <p:guide pos="34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47AE1-0D1D-3A4D-8566-358FA96FF472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532FD-6E4A-DF4A-8B4E-348A99EFE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78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608FB-558C-E448-AAE5-74BFB92C58FE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D15B8-50CB-D44F-846D-DDABF29B1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00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3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473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11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94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184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420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65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3894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76" t="1" r="12867" b="152"/>
          <a:stretch/>
        </p:blipFill>
        <p:spPr>
          <a:xfrm>
            <a:off x="-114300" y="0"/>
            <a:ext cx="9144000" cy="6874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3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486150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486150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7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486150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486150" cy="4130246"/>
          </a:xfrm>
        </p:spPr>
        <p:txBody>
          <a:bodyPr/>
          <a:lstStyle>
            <a:lvl2pPr marL="72427" indent="-72427">
              <a:spcBef>
                <a:spcPts val="0"/>
              </a:spcBef>
              <a:buFont typeface="Arial"/>
              <a:buChar char="•"/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68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ullets &amp;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5844978" y="0"/>
            <a:ext cx="3299023" cy="21031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844978" y="2093976"/>
            <a:ext cx="3299023" cy="21031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844978" y="4187952"/>
            <a:ext cx="3299023" cy="2130552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5" y="201290"/>
            <a:ext cx="4720398" cy="1143000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39218"/>
            <a:ext cx="3486150" cy="4612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9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21754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217545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493310" y="1453506"/>
            <a:ext cx="321754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93310" y="1835777"/>
            <a:ext cx="321754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43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2426474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2426474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11985" y="1453506"/>
            <a:ext cx="244090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511985" y="1835777"/>
            <a:ext cx="244090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181767" y="1453506"/>
            <a:ext cx="244090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81767" y="1835777"/>
            <a:ext cx="244090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51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5"/>
            <a:ext cx="3486150" cy="502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53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Title, Subtitle, Bullets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5"/>
            <a:ext cx="3486150" cy="502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079800" y="685800"/>
            <a:ext cx="4064201" cy="55903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53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&amp; 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" y="685800"/>
            <a:ext cx="9143999" cy="55903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46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3359"/>
            <a:ext cx="9144000" cy="6321227"/>
          </a:xfrm>
          <a:prstGeom prst="rect">
            <a:avLst/>
          </a:prstGeom>
          <a:solidFill>
            <a:srgbClr val="021A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6" y="3032760"/>
            <a:ext cx="7822304" cy="686027"/>
          </a:xfrm>
        </p:spPr>
        <p:txBody>
          <a:bodyPr/>
          <a:lstStyle>
            <a:lvl1pPr algn="ctr">
              <a:defRPr sz="2900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55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06506"/>
            <a:ext cx="9144000" cy="548640"/>
          </a:xfrm>
          <a:prstGeom prst="rect">
            <a:avLst/>
          </a:prstGeom>
          <a:solidFill>
            <a:srgbClr val="9B9B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6042967"/>
            <a:ext cx="9144000" cy="213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6302714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513" y="6310298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4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1" r="12830"/>
          <a:stretch/>
        </p:blipFill>
        <p:spPr>
          <a:xfrm>
            <a:off x="0" y="0"/>
            <a:ext cx="9144000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351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28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9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203960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01_end slid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6459"/>
          <a:stretch/>
        </p:blipFill>
        <p:spPr>
          <a:xfrm>
            <a:off x="1" y="0"/>
            <a:ext cx="9143429" cy="2986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92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03960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-509"/>
            <a:ext cx="9144000" cy="2953512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275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571" y="6177921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00" r="12500" b="63757"/>
          <a:stretch/>
        </p:blipFill>
        <p:spPr>
          <a:xfrm>
            <a:off x="0" y="-7989"/>
            <a:ext cx="9144001" cy="294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1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1" r="12830"/>
          <a:stretch/>
        </p:blipFill>
        <p:spPr>
          <a:xfrm>
            <a:off x="0" y="-8002"/>
            <a:ext cx="9144000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6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00" r="12500" b="15640"/>
          <a:stretch/>
        </p:blipFill>
        <p:spPr>
          <a:xfrm>
            <a:off x="-1" y="-16933"/>
            <a:ext cx="9180577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2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11442"/>
            <a:ext cx="9144000" cy="6869442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0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962" b="89630"/>
          <a:stretch/>
        </p:blipFill>
        <p:spPr>
          <a:xfrm>
            <a:off x="0" y="1"/>
            <a:ext cx="9144000" cy="711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7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962" b="89814"/>
          <a:stretch/>
        </p:blipFill>
        <p:spPr>
          <a:xfrm>
            <a:off x="0" y="0"/>
            <a:ext cx="9144000" cy="698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6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035" y="6408848"/>
            <a:ext cx="607701" cy="365125"/>
          </a:xfrm>
        </p:spPr>
        <p:txBody>
          <a:bodyPr/>
          <a:lstStyle>
            <a:lvl1pPr>
              <a:defRPr sz="600"/>
            </a:lvl1pPr>
          </a:lstStyle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1" r="44464" b="93732"/>
          <a:stretch/>
        </p:blipFill>
        <p:spPr>
          <a:xfrm>
            <a:off x="1" y="1"/>
            <a:ext cx="9143999" cy="688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7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2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08111"/>
            <a:ext cx="9144000" cy="548640"/>
          </a:xfrm>
          <a:prstGeom prst="rect">
            <a:avLst/>
          </a:prstGeom>
          <a:solidFill>
            <a:srgbClr val="9B9B9C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2060"/>
            <a:ext cx="1139045" cy="5486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65" y="6398264"/>
            <a:ext cx="607701" cy="365125"/>
          </a:xfrm>
          <a:prstGeom prst="rect">
            <a:avLst/>
          </a:prstGeom>
        </p:spPr>
        <p:txBody>
          <a:bodyPr vert="horz" lIns="108847" tIns="54424" rIns="108847" bIns="54424" rtlCol="0" anchor="ctr"/>
          <a:lstStyle>
            <a:lvl1pPr algn="l">
              <a:defRPr sz="6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4496" y="201290"/>
            <a:ext cx="7822304" cy="1143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636" y="1453505"/>
            <a:ext cx="348615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79" r:id="rId9"/>
    <p:sldLayoutId id="2147483650" r:id="rId10"/>
    <p:sldLayoutId id="2147483677" r:id="rId11"/>
    <p:sldLayoutId id="2147483678" r:id="rId12"/>
    <p:sldLayoutId id="2147483675" r:id="rId13"/>
    <p:sldLayoutId id="2147483676" r:id="rId14"/>
    <p:sldLayoutId id="2147483672" r:id="rId15"/>
    <p:sldLayoutId id="2147483673" r:id="rId16"/>
    <p:sldLayoutId id="2147483674" r:id="rId17"/>
    <p:sldLayoutId id="2147483667" r:id="rId18"/>
    <p:sldLayoutId id="2147483654" r:id="rId19"/>
    <p:sldLayoutId id="2147483655" r:id="rId20"/>
    <p:sldLayoutId id="2147483680" r:id="rId21"/>
    <p:sldLayoutId id="2147483669" r:id="rId22"/>
    <p:sldLayoutId id="2147483670" r:id="rId23"/>
    <p:sldLayoutId id="2147483671" r:id="rId24"/>
  </p:sldLayoutIdLst>
  <p:hf hdr="0" ftr="0" dt="0"/>
  <p:txStyles>
    <p:titleStyle>
      <a:lvl1pPr algn="l" defTabSz="408178" rtl="0" eaLnBrk="1" latinLnBrk="0" hangingPunct="1">
        <a:spcBef>
          <a:spcPct val="0"/>
        </a:spcBef>
        <a:buNone/>
        <a:defRPr sz="2000" kern="0" cap="all" spc="119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08178" rtl="0" eaLnBrk="1" latinLnBrk="0" hangingPunct="1">
        <a:spcBef>
          <a:spcPct val="20000"/>
        </a:spcBef>
        <a:buFont typeface="Arial"/>
        <a:buNone/>
        <a:defRPr sz="1200" kern="1200" spc="0">
          <a:solidFill>
            <a:srgbClr val="0195D3"/>
          </a:solidFill>
          <a:latin typeface="Arial"/>
          <a:ea typeface="+mn-ea"/>
          <a:cs typeface="Arial"/>
        </a:defRPr>
      </a:lvl1pPr>
      <a:lvl2pPr marL="0" indent="0" algn="l" defTabSz="408178" rtl="0" eaLnBrk="1" latinLnBrk="0" hangingPunct="1">
        <a:spcBef>
          <a:spcPts val="625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2pPr>
      <a:lvl3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3pPr>
      <a:lvl4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4pPr>
      <a:lvl5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5pPr>
      <a:lvl6pPr marL="2244977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154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32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510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78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55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33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11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88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065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242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421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si-storage07.blr.allegisindia.com/svn/EASi_App-POC/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36263" y="3712199"/>
            <a:ext cx="5901265" cy="791570"/>
          </a:xfrm>
        </p:spPr>
        <p:txBody>
          <a:bodyPr/>
          <a:lstStyle/>
          <a:p>
            <a:r>
              <a:rPr lang="en-US" sz="2700" dirty="0" smtClean="0">
                <a:latin typeface="+mn-lt"/>
              </a:rPr>
              <a:t>EASicab </a:t>
            </a:r>
            <a:r>
              <a:rPr lang="en-US" sz="2700" dirty="0">
                <a:latin typeface="+mn-lt"/>
              </a:rPr>
              <a:t>Kick-off Meeting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In house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708318" cy="492125"/>
          </a:xfrm>
        </p:spPr>
        <p:txBody>
          <a:bodyPr/>
          <a:lstStyle/>
          <a:p>
            <a:r>
              <a:rPr lang="en-US" sz="1200" dirty="0" smtClean="0"/>
              <a:t>Date : 18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August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199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Project Flow</a:t>
            </a:r>
            <a:endParaRPr lang="en-IN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60" y="928868"/>
            <a:ext cx="7747279" cy="500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9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Customer Supplied Material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59809" y="957942"/>
            <a:ext cx="7560859" cy="4596697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Provided :</a:t>
            </a: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 devices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for testing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Credential for SVN </a:t>
            </a: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Requirement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</a:p>
          <a:p>
            <a:pPr marL="463550" indent="0">
              <a:spcAft>
                <a:spcPts val="600"/>
              </a:spcAft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Requested to Provide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Google play store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account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87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>
                <a:latin typeface="+mn-lt"/>
              </a:rPr>
              <a:t>Project Execution Approach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6161" y="874584"/>
            <a:ext cx="7685458" cy="4053237"/>
            <a:chOff x="153876" y="1737963"/>
            <a:chExt cx="7235805" cy="4053237"/>
          </a:xfrm>
        </p:grpSpPr>
        <p:sp>
          <p:nvSpPr>
            <p:cNvPr id="8" name="Freeform 7"/>
            <p:cNvSpPr/>
            <p:nvPr/>
          </p:nvSpPr>
          <p:spPr>
            <a:xfrm>
              <a:off x="153877" y="1752600"/>
              <a:ext cx="1940049" cy="903343"/>
            </a:xfrm>
            <a:custGeom>
              <a:avLst/>
              <a:gdLst>
                <a:gd name="connsiteX0" fmla="*/ 0 w 1940049"/>
                <a:gd name="connsiteY0" fmla="*/ 0 h 729739"/>
                <a:gd name="connsiteX1" fmla="*/ 1575180 w 1940049"/>
                <a:gd name="connsiteY1" fmla="*/ 0 h 729739"/>
                <a:gd name="connsiteX2" fmla="*/ 1940049 w 1940049"/>
                <a:gd name="connsiteY2" fmla="*/ 364870 h 729739"/>
                <a:gd name="connsiteX3" fmla="*/ 1575180 w 1940049"/>
                <a:gd name="connsiteY3" fmla="*/ 729739 h 729739"/>
                <a:gd name="connsiteX4" fmla="*/ 0 w 1940049"/>
                <a:gd name="connsiteY4" fmla="*/ 729739 h 729739"/>
                <a:gd name="connsiteX5" fmla="*/ 364870 w 1940049"/>
                <a:gd name="connsiteY5" fmla="*/ 364870 h 729739"/>
                <a:gd name="connsiteX6" fmla="*/ 0 w 1940049"/>
                <a:gd name="connsiteY6" fmla="*/ 0 h 72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729739">
                  <a:moveTo>
                    <a:pt x="0" y="0"/>
                  </a:moveTo>
                  <a:lnTo>
                    <a:pt x="1575180" y="0"/>
                  </a:lnTo>
                  <a:lnTo>
                    <a:pt x="1940049" y="364870"/>
                  </a:lnTo>
                  <a:lnTo>
                    <a:pt x="1575180" y="729739"/>
                  </a:lnTo>
                  <a:lnTo>
                    <a:pt x="0" y="729739"/>
                  </a:lnTo>
                  <a:lnTo>
                    <a:pt x="364870" y="36487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880" tIns="26670" rIns="391539" bIns="2667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 smtClean="0"/>
                <a:t>Planning</a:t>
              </a:r>
              <a:endParaRPr lang="en-US" sz="1500" b="1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153876" y="2790156"/>
              <a:ext cx="1683269" cy="2239044"/>
            </a:xfrm>
            <a:custGeom>
              <a:avLst/>
              <a:gdLst>
                <a:gd name="connsiteX0" fmla="*/ 0 w 1552039"/>
                <a:gd name="connsiteY0" fmla="*/ 0 h 3535896"/>
                <a:gd name="connsiteX1" fmla="*/ 1552039 w 1552039"/>
                <a:gd name="connsiteY1" fmla="*/ 0 h 3535896"/>
                <a:gd name="connsiteX2" fmla="*/ 1552039 w 1552039"/>
                <a:gd name="connsiteY2" fmla="*/ 3535896 h 3535896"/>
                <a:gd name="connsiteX3" fmla="*/ 0 w 1552039"/>
                <a:gd name="connsiteY3" fmla="*/ 3535896 h 3535896"/>
                <a:gd name="connsiteX4" fmla="*/ 0 w 1552039"/>
                <a:gd name="connsiteY4" fmla="*/ 0 h 353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3535896">
                  <a:moveTo>
                    <a:pt x="0" y="0"/>
                  </a:moveTo>
                  <a:lnTo>
                    <a:pt x="1552039" y="0"/>
                  </a:lnTo>
                  <a:lnTo>
                    <a:pt x="1552039" y="3535896"/>
                  </a:lnTo>
                  <a:lnTo>
                    <a:pt x="0" y="3535896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Requirement gathering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Create UI/UX design flow &amp;  document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Create effort estimation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Create and submit Project Proposal 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950874" y="2786175"/>
              <a:ext cx="1686528" cy="3005025"/>
            </a:xfrm>
            <a:custGeom>
              <a:avLst/>
              <a:gdLst>
                <a:gd name="connsiteX0" fmla="*/ 0 w 1552039"/>
                <a:gd name="connsiteY0" fmla="*/ 0 h 3459455"/>
                <a:gd name="connsiteX1" fmla="*/ 1552039 w 1552039"/>
                <a:gd name="connsiteY1" fmla="*/ 0 h 3459455"/>
                <a:gd name="connsiteX2" fmla="*/ 1552039 w 1552039"/>
                <a:gd name="connsiteY2" fmla="*/ 3459455 h 3459455"/>
                <a:gd name="connsiteX3" fmla="*/ 0 w 1552039"/>
                <a:gd name="connsiteY3" fmla="*/ 3459455 h 3459455"/>
                <a:gd name="connsiteX4" fmla="*/ 0 w 1552039"/>
                <a:gd name="connsiteY4" fmla="*/ 0 h 345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3459455">
                  <a:moveTo>
                    <a:pt x="0" y="0"/>
                  </a:moveTo>
                  <a:lnTo>
                    <a:pt x="1552039" y="0"/>
                  </a:lnTo>
                  <a:lnTo>
                    <a:pt x="1552039" y="3459455"/>
                  </a:lnTo>
                  <a:lnTo>
                    <a:pt x="0" y="345945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Study of requirements spec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Code development</a:t>
              </a:r>
            </a:p>
            <a:p>
              <a:pPr marL="114300" lvl="2" indent="-57150" defTabSz="4445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Manual </a:t>
              </a:r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test plan </a:t>
              </a: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for new functionality</a:t>
              </a:r>
            </a:p>
            <a:p>
              <a:pPr marL="114300" lvl="2" indent="-57150" defTabSz="4445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Perform static analysis of code</a:t>
              </a:r>
              <a:endPara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Create Checklist for internal review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Create user manual guide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1950874" y="1741836"/>
              <a:ext cx="1940049" cy="924868"/>
            </a:xfrm>
            <a:custGeom>
              <a:avLst/>
              <a:gdLst>
                <a:gd name="connsiteX0" fmla="*/ 0 w 1940049"/>
                <a:gd name="connsiteY0" fmla="*/ 0 h 729721"/>
                <a:gd name="connsiteX1" fmla="*/ 1575189 w 1940049"/>
                <a:gd name="connsiteY1" fmla="*/ 0 h 729721"/>
                <a:gd name="connsiteX2" fmla="*/ 1940049 w 1940049"/>
                <a:gd name="connsiteY2" fmla="*/ 364861 h 729721"/>
                <a:gd name="connsiteX3" fmla="*/ 1575189 w 1940049"/>
                <a:gd name="connsiteY3" fmla="*/ 729721 h 729721"/>
                <a:gd name="connsiteX4" fmla="*/ 0 w 1940049"/>
                <a:gd name="connsiteY4" fmla="*/ 729721 h 729721"/>
                <a:gd name="connsiteX5" fmla="*/ 364861 w 1940049"/>
                <a:gd name="connsiteY5" fmla="*/ 364861 h 729721"/>
                <a:gd name="connsiteX6" fmla="*/ 0 w 1940049"/>
                <a:gd name="connsiteY6" fmla="*/ 0 h 72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729721">
                  <a:moveTo>
                    <a:pt x="0" y="0"/>
                  </a:moveTo>
                  <a:lnTo>
                    <a:pt x="1575189" y="0"/>
                  </a:lnTo>
                  <a:lnTo>
                    <a:pt x="1940049" y="364861"/>
                  </a:lnTo>
                  <a:lnTo>
                    <a:pt x="1575189" y="729721"/>
                  </a:lnTo>
                  <a:lnTo>
                    <a:pt x="0" y="729721"/>
                  </a:lnTo>
                  <a:lnTo>
                    <a:pt x="364861" y="36486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4869" tIns="20003" rIns="384863" bIns="2000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Execution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858168" y="2786313"/>
              <a:ext cx="1591464" cy="943643"/>
            </a:xfrm>
            <a:custGeom>
              <a:avLst/>
              <a:gdLst>
                <a:gd name="connsiteX0" fmla="*/ 0 w 1552039"/>
                <a:gd name="connsiteY0" fmla="*/ 0 h 3444447"/>
                <a:gd name="connsiteX1" fmla="*/ 1552039 w 1552039"/>
                <a:gd name="connsiteY1" fmla="*/ 0 h 3444447"/>
                <a:gd name="connsiteX2" fmla="*/ 1552039 w 1552039"/>
                <a:gd name="connsiteY2" fmla="*/ 3444447 h 3444447"/>
                <a:gd name="connsiteX3" fmla="*/ 0 w 1552039"/>
                <a:gd name="connsiteY3" fmla="*/ 3444447 h 3444447"/>
                <a:gd name="connsiteX4" fmla="*/ 0 w 1552039"/>
                <a:gd name="connsiteY4" fmla="*/ 0 h 3444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3444447">
                  <a:moveTo>
                    <a:pt x="0" y="0"/>
                  </a:moveTo>
                  <a:lnTo>
                    <a:pt x="1552039" y="0"/>
                  </a:lnTo>
                  <a:lnTo>
                    <a:pt x="1552039" y="3444447"/>
                  </a:lnTo>
                  <a:lnTo>
                    <a:pt x="0" y="344444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800" kern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600" kern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Create Review log for all files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Internal review and approval of all work products</a:t>
              </a:r>
              <a:endParaRPr lang="en-US" sz="1600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735119" y="1752599"/>
              <a:ext cx="1940049" cy="903343"/>
            </a:xfrm>
            <a:custGeom>
              <a:avLst/>
              <a:gdLst>
                <a:gd name="connsiteX0" fmla="*/ 0 w 1940049"/>
                <a:gd name="connsiteY0" fmla="*/ 0 h 698878"/>
                <a:gd name="connsiteX1" fmla="*/ 1590610 w 1940049"/>
                <a:gd name="connsiteY1" fmla="*/ 0 h 698878"/>
                <a:gd name="connsiteX2" fmla="*/ 1940049 w 1940049"/>
                <a:gd name="connsiteY2" fmla="*/ 349439 h 698878"/>
                <a:gd name="connsiteX3" fmla="*/ 1590610 w 1940049"/>
                <a:gd name="connsiteY3" fmla="*/ 698878 h 698878"/>
                <a:gd name="connsiteX4" fmla="*/ 0 w 1940049"/>
                <a:gd name="connsiteY4" fmla="*/ 698878 h 698878"/>
                <a:gd name="connsiteX5" fmla="*/ 349439 w 1940049"/>
                <a:gd name="connsiteY5" fmla="*/ 349439 h 698878"/>
                <a:gd name="connsiteX6" fmla="*/ 0 w 1940049"/>
                <a:gd name="connsiteY6" fmla="*/ 0 h 698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698878">
                  <a:moveTo>
                    <a:pt x="0" y="0"/>
                  </a:moveTo>
                  <a:lnTo>
                    <a:pt x="1590610" y="0"/>
                  </a:lnTo>
                  <a:lnTo>
                    <a:pt x="1940049" y="349439"/>
                  </a:lnTo>
                  <a:lnTo>
                    <a:pt x="1590610" y="698878"/>
                  </a:lnTo>
                  <a:lnTo>
                    <a:pt x="0" y="698878"/>
                  </a:lnTo>
                  <a:lnTo>
                    <a:pt x="349439" y="3494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9447" tIns="20003" rIns="369442" bIns="2000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Review and approval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5410207" y="2677468"/>
              <a:ext cx="1552039" cy="2917883"/>
            </a:xfrm>
            <a:custGeom>
              <a:avLst/>
              <a:gdLst>
                <a:gd name="connsiteX0" fmla="*/ 0 w 1552039"/>
                <a:gd name="connsiteY0" fmla="*/ 0 h 2917883"/>
                <a:gd name="connsiteX1" fmla="*/ 1552039 w 1552039"/>
                <a:gd name="connsiteY1" fmla="*/ 0 h 2917883"/>
                <a:gd name="connsiteX2" fmla="*/ 1552039 w 1552039"/>
                <a:gd name="connsiteY2" fmla="*/ 2917883 h 2917883"/>
                <a:gd name="connsiteX3" fmla="*/ 0 w 1552039"/>
                <a:gd name="connsiteY3" fmla="*/ 2917883 h 2917883"/>
                <a:gd name="connsiteX4" fmla="*/ 0 w 1552039"/>
                <a:gd name="connsiteY4" fmla="*/ 0 h 291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2917883">
                  <a:moveTo>
                    <a:pt x="0" y="0"/>
                  </a:moveTo>
                  <a:lnTo>
                    <a:pt x="1552039" y="0"/>
                  </a:lnTo>
                  <a:lnTo>
                    <a:pt x="1552039" y="2917883"/>
                  </a:lnTo>
                  <a:lnTo>
                    <a:pt x="0" y="2917883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57150" lvl="2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0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449632" y="1737963"/>
              <a:ext cx="1940049" cy="903341"/>
            </a:xfrm>
            <a:custGeom>
              <a:avLst/>
              <a:gdLst>
                <a:gd name="connsiteX0" fmla="*/ 0 w 1940049"/>
                <a:gd name="connsiteY0" fmla="*/ 0 h 776019"/>
                <a:gd name="connsiteX1" fmla="*/ 1552040 w 1940049"/>
                <a:gd name="connsiteY1" fmla="*/ 0 h 776019"/>
                <a:gd name="connsiteX2" fmla="*/ 1940049 w 1940049"/>
                <a:gd name="connsiteY2" fmla="*/ 388010 h 776019"/>
                <a:gd name="connsiteX3" fmla="*/ 1552040 w 1940049"/>
                <a:gd name="connsiteY3" fmla="*/ 776019 h 776019"/>
                <a:gd name="connsiteX4" fmla="*/ 0 w 1940049"/>
                <a:gd name="connsiteY4" fmla="*/ 776019 h 776019"/>
                <a:gd name="connsiteX5" fmla="*/ 388010 w 1940049"/>
                <a:gd name="connsiteY5" fmla="*/ 388010 h 776019"/>
                <a:gd name="connsiteX6" fmla="*/ 0 w 1940049"/>
                <a:gd name="connsiteY6" fmla="*/ 0 h 776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776019">
                  <a:moveTo>
                    <a:pt x="0" y="0"/>
                  </a:moveTo>
                  <a:lnTo>
                    <a:pt x="1552040" y="0"/>
                  </a:lnTo>
                  <a:lnTo>
                    <a:pt x="1940049" y="388010"/>
                  </a:lnTo>
                  <a:lnTo>
                    <a:pt x="1552040" y="776019"/>
                  </a:lnTo>
                  <a:lnTo>
                    <a:pt x="0" y="776019"/>
                  </a:lnTo>
                  <a:lnTo>
                    <a:pt x="388010" y="3880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8018" tIns="20003" rIns="408012" bIns="2000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Acceptance &amp; Closure</a:t>
              </a:r>
              <a:endParaRPr lang="en-US" sz="1500" b="1" kern="1200" dirty="0"/>
            </a:p>
          </p:txBody>
        </p:sp>
      </p:grpSp>
      <p:sp>
        <p:nvSpPr>
          <p:cNvPr id="17" name="Freeform 16"/>
          <p:cNvSpPr/>
          <p:nvPr/>
        </p:nvSpPr>
        <p:spPr>
          <a:xfrm>
            <a:off x="6970709" y="1857549"/>
            <a:ext cx="1977675" cy="548022"/>
          </a:xfrm>
          <a:custGeom>
            <a:avLst/>
            <a:gdLst>
              <a:gd name="connsiteX0" fmla="*/ 0 w 1552039"/>
              <a:gd name="connsiteY0" fmla="*/ 0 h 3444447"/>
              <a:gd name="connsiteX1" fmla="*/ 1552039 w 1552039"/>
              <a:gd name="connsiteY1" fmla="*/ 0 h 3444447"/>
              <a:gd name="connsiteX2" fmla="*/ 1552039 w 1552039"/>
              <a:gd name="connsiteY2" fmla="*/ 3444447 h 3444447"/>
              <a:gd name="connsiteX3" fmla="*/ 0 w 1552039"/>
              <a:gd name="connsiteY3" fmla="*/ 3444447 h 3444447"/>
              <a:gd name="connsiteX4" fmla="*/ 0 w 1552039"/>
              <a:gd name="connsiteY4" fmla="*/ 0 h 344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039" h="3444447">
                <a:moveTo>
                  <a:pt x="0" y="0"/>
                </a:moveTo>
                <a:lnTo>
                  <a:pt x="1552039" y="0"/>
                </a:lnTo>
                <a:lnTo>
                  <a:pt x="1552039" y="3444447"/>
                </a:lnTo>
                <a:lnTo>
                  <a:pt x="0" y="34444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14300" lvl="2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800" kern="1200" dirty="0" smtClean="0">
                <a:solidFill>
                  <a:srgbClr val="014A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1200" dirty="0" smtClean="0">
                <a:solidFill>
                  <a:srgbClr val="014A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acceptance signoff</a:t>
            </a:r>
            <a:endParaRPr lang="en-US" sz="1600" kern="1200" dirty="0">
              <a:solidFill>
                <a:srgbClr val="014A8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65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Project Plan</a:t>
            </a:r>
            <a:endParaRPr lang="en-IN" sz="2000" dirty="0"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942276"/>
              </p:ext>
            </p:extLst>
          </p:nvPr>
        </p:nvGraphicFramePr>
        <p:xfrm>
          <a:off x="846160" y="1182804"/>
          <a:ext cx="7889542" cy="49555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95763"/>
                <a:gridCol w="2793779"/>
              </a:tblGrid>
              <a:tr h="6119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Milestone</a:t>
                      </a:r>
                      <a:endParaRPr lang="en-IN" sz="22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Date</a:t>
                      </a:r>
                      <a:endParaRPr lang="en-IN" sz="22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7864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Project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Kick-off (Internal)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29-july-2016</a:t>
                      </a:r>
                      <a:endParaRPr lang="en-IN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786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Project Kick-off</a:t>
                      </a:r>
                      <a:endParaRPr lang="en-IN" sz="1800" b="1" kern="1200" dirty="0" smtClean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18-August-2016</a:t>
                      </a:r>
                      <a:endParaRPr lang="en-IN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Project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start date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23-August-2016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660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User manual 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End of</a:t>
                      </a:r>
                      <a:r>
                        <a:rPr lang="en-US" sz="1800" baseline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the Project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68602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Code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development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On-going through the project execution phase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135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Review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On-going through the project execution phase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 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Test Report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On-going through the project execution phase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92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>
                <a:latin typeface="+mn-lt"/>
              </a:rPr>
              <a:t>Resource Plan [Software / Hardware / People]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1569" y="738332"/>
            <a:ext cx="7929350" cy="4247317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Tool &amp; Software 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Studio –                 			Android  Development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Eclipse, Apache Tomcat Server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&amp; MySQL Database –            			Web Service Development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  --                                 				Source control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Simulator –                         				For application Testing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Testing Tool--                        			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Bugzilla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Programming Languages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Java (Web Service &amp; Android)</a:t>
            </a: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devices</a:t>
            </a: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Developer   –                                      Subhalaxmi, Nitesh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Web service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Developer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--                                Rohit</a:t>
            </a:r>
          </a:p>
        </p:txBody>
      </p:sp>
    </p:spTree>
    <p:extLst>
      <p:ext uri="{BB962C8B-B14F-4D97-AF65-F5344CB8AC3E}">
        <p14:creationId xmlns:p14="http://schemas.microsoft.com/office/powerpoint/2010/main" val="327017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4496" y="83820"/>
            <a:ext cx="7610764" cy="458838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Communication Plan</a:t>
            </a:r>
            <a:endParaRPr lang="en-IN" sz="20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1200" y="1050521"/>
            <a:ext cx="7171922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Deliverables shall be sent via  SVN  source control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Weekly status update will be maintained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in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team.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Queries and responses will be collated on a query tracker and updated  to SVN on a daily basis, if any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All status, MOMs and required documents need to be maintained in SVN. 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0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4496" y="83820"/>
            <a:ext cx="7324161" cy="458838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Quality Requirements</a:t>
            </a:r>
            <a:endParaRPr lang="en-IN" sz="2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2514" y="1124660"/>
            <a:ext cx="700130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Minimum 85% FTR and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0% OTD have to be achieved and all work products shall be stored in SVN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Benchmark target is (+/-) 10%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Internal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review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of all work products shall take place and be maintained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Review checklist shall be used for all Internal reviews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communication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team or with manager will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be maintained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Assumptions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59808" y="954200"/>
            <a:ext cx="79668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Phase 1 :</a:t>
            </a:r>
          </a:p>
          <a:p>
            <a:pPr marL="285750" lvl="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application will work on the local database(android preferences) inside mobile till web service is ready</a:t>
            </a:r>
          </a:p>
          <a:p>
            <a:pPr marL="285750" lvl="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will be the static flow for basic demo purpose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Aft>
                <a:spcPts val="600"/>
              </a:spcAft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Phase 2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Tracking with the mobile GPS  not with  real GPS  module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4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  <a:cs typeface="Calibri" panose="020F0502020204030204" pitchFamily="34" charset="0"/>
              </a:rPr>
              <a:t>Risk Management</a:t>
            </a:r>
            <a:endParaRPr lang="en-IN" sz="2000" dirty="0"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164492"/>
              </p:ext>
            </p:extLst>
          </p:nvPr>
        </p:nvGraphicFramePr>
        <p:xfrm>
          <a:off x="177421" y="818866"/>
          <a:ext cx="8679976" cy="3735221"/>
        </p:xfrm>
        <a:graphic>
          <a:graphicData uri="http://schemas.openxmlformats.org/drawingml/2006/table">
            <a:tbl>
              <a:tblPr firstRow="1" firstCol="1" bandRow="1"/>
              <a:tblGrid>
                <a:gridCol w="1691185"/>
                <a:gridCol w="1018946"/>
                <a:gridCol w="1064249"/>
                <a:gridCol w="2544533"/>
                <a:gridCol w="2361063"/>
              </a:tblGrid>
              <a:tr h="10164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Risk </a:t>
                      </a: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Description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Probability of Occurrence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Impact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Mitigation Plan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b="1" dirty="0" smtClean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Contingency </a:t>
                      </a: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Plan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</a:tr>
              <a:tr h="1587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If any Resource is absent due to emergency, it may hamper the deliverables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Medium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Medium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NA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Extra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effort need to put or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Internal Training/KT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in team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so that buffer resource can be used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1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Android  play store 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account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Medium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High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indent="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Will send</a:t>
                      </a:r>
                      <a:r>
                        <a:rPr lang="en-US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updated .</a:t>
                      </a:r>
                      <a:r>
                        <a:rPr lang="en-US" sz="1800" baseline="0" dirty="0" err="1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apk</a:t>
                      </a:r>
                      <a:r>
                        <a:rPr lang="en-US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 in mail for internal use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Requested to provide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39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Project Deliverables</a:t>
            </a:r>
            <a:endParaRPr lang="en-IN" sz="20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8496" y="1142167"/>
            <a:ext cx="67761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Working  Code (UI/Functionalities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apk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file of android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User manual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032" y="3452884"/>
            <a:ext cx="6796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Note: All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project reports, documents and source code will available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 Path:  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://asi-storage07.blr.allegisindia.com/svn/EASi_App-POC/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452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AGENDA</a:t>
            </a:r>
            <a:endParaRPr lang="en-IN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79" y="805219"/>
            <a:ext cx="6951488" cy="5936775"/>
          </a:xfrm>
        </p:spPr>
        <p:txBody>
          <a:bodyPr/>
          <a:lstStyle/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Customer profile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Project Scope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IN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Development approach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Block Diagram</a:t>
            </a:r>
            <a:endParaRPr lang="en-I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Customer </a:t>
            </a:r>
            <a:r>
              <a:rPr lang="en-IN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Flow Diagram</a:t>
            </a:r>
            <a:endParaRPr lang="en-I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Customer supplied material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Project Execution approach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IN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plan </a:t>
            </a:r>
            <a:endParaRPr lang="en-I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Resource plan [Hardware / Software / People etc.]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Communication plan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Quality requirements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Assumptions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Risk Management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Deliverables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How to use</a:t>
            </a:r>
            <a:endParaRPr lang="en-I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6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How to use</a:t>
            </a:r>
            <a:endParaRPr lang="en-I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48" y="1848345"/>
            <a:ext cx="7724633" cy="316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6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latin typeface="Calibri" pitchFamily="34" charset="0"/>
                <a:cs typeface="Calibri" pitchFamily="34" charset="0"/>
              </a:rPr>
              <a:t>Thank you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94156" y="4394579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u="sng" dirty="0" smtClean="0">
                <a:latin typeface="Calibri" pitchFamily="34" charset="0"/>
                <a:cs typeface="Calibri" pitchFamily="34" charset="0"/>
              </a:rPr>
              <a:t>For more details, please contact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algn="r"/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EASi Embedded</a:t>
            </a:r>
          </a:p>
          <a:p>
            <a:pPr algn="r"/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angalore</a:t>
            </a:r>
          </a:p>
        </p:txBody>
      </p:sp>
    </p:spTree>
    <p:extLst>
      <p:ext uri="{BB962C8B-B14F-4D97-AF65-F5344CB8AC3E}">
        <p14:creationId xmlns:p14="http://schemas.microsoft.com/office/powerpoint/2010/main" val="31360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Customer Profile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79" y="1285492"/>
            <a:ext cx="7647523" cy="3619337"/>
          </a:xfrm>
        </p:spPr>
        <p:txBody>
          <a:bodyPr/>
          <a:lstStyle/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Name: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Allegis Engineering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Travel Desk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Location: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	 Bangalore, India</a:t>
            </a:r>
          </a:p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Overview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about customer products / business:</a:t>
            </a:r>
          </a:p>
          <a:p>
            <a:pPr marL="180571" lvl="3" indent="0" eaLnBrk="0" hangingPunct="0">
              <a:spcBef>
                <a:spcPct val="500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Allegis Engineering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Travel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Desk provides cab facility for employees who work in the night shift considering employee safety.</a:t>
            </a:r>
          </a:p>
          <a:p>
            <a:pPr marL="180571" lvl="3" indent="0" eaLnBrk="0" hangingPunct="0">
              <a:spcBef>
                <a:spcPct val="50000"/>
              </a:spcBef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571" lvl="3" indent="0" eaLnBrk="0" hangingPunct="0">
              <a:spcBef>
                <a:spcPct val="50000"/>
              </a:spcBef>
              <a:buNone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571" lvl="3" indent="0" eaLnBrk="0" hangingPunct="0">
              <a:spcBef>
                <a:spcPct val="50000"/>
              </a:spcBef>
              <a:buNone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571" lvl="3" indent="0" eaLnBrk="0" hangingPunct="0">
              <a:spcBef>
                <a:spcPct val="50000"/>
              </a:spcBef>
              <a:buNone/>
            </a:pP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2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Project Scope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2513" y="1182231"/>
            <a:ext cx="7779224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Simple and user friendly smart phone application to monitor and manage the EASi cab facilities.</a:t>
            </a:r>
          </a:p>
          <a:p>
            <a:endParaRPr lang="en-US" sz="1800" dirty="0">
              <a:solidFill>
                <a:srgbClr val="4D4F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project entails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Develop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smartphone applications(android)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Web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Service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392389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 smtClean="0">
                <a:latin typeface="+mn-lt"/>
              </a:rPr>
              <a:t>Project Overview</a:t>
            </a:r>
            <a:endParaRPr lang="en-IN" sz="2000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86" y="887104"/>
            <a:ext cx="7369791" cy="549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52170" y="982639"/>
            <a:ext cx="7836988" cy="973786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 1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flow between all screens in android application.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  for three different role ( Admin, Driver, Employee) with supporting multiple screen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 integration with current location.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dirty="0" smtClean="0"/>
              <a:t>Development Approach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80" y="2623002"/>
            <a:ext cx="4290174" cy="3231888"/>
          </a:xfrm>
        </p:spPr>
        <p:txBody>
          <a:bodyPr/>
          <a:lstStyle/>
          <a:p>
            <a:pPr marL="0" lvl="0" indent="0">
              <a:spcBef>
                <a:spcPct val="2000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  2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Functionality Implementation</a:t>
            </a:r>
            <a:endParaRPr lang="en-US" sz="18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spcBef>
                <a:spcPct val="2000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2.1:</a:t>
            </a:r>
            <a:endPara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in, Registration, settings and Check-in and Check-out  functionalities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 monitoring &amp; Google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 and SMS service 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SOS (Emergency Button) </a:t>
            </a: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Integration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  the application</a:t>
            </a: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Export reports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excel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format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5609228" y="2975212"/>
            <a:ext cx="3029803" cy="2524836"/>
          </a:xfrm>
          <a:prstGeom prst="rect">
            <a:avLst/>
          </a:prstGeom>
          <a:solidFill>
            <a:schemeClr val="bg2"/>
          </a:solidFill>
        </p:spPr>
        <p:txBody>
          <a:bodyPr vert="horz" lIns="0" tIns="0" rIns="0" bIns="0" rtlCol="0">
            <a:noAutofit/>
          </a:bodyPr>
          <a:lstStyle>
            <a:lvl1pPr marL="70443" indent="-70443" algn="l" defTabSz="408178" rtl="0" eaLnBrk="1" latinLnBrk="0" hangingPunct="1">
              <a:spcBef>
                <a:spcPts val="875"/>
              </a:spcBef>
              <a:buFont typeface="Arial"/>
              <a:buChar char="•"/>
              <a:defRPr sz="800" kern="1200" spc="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141878" indent="-71435" algn="l" defTabSz="408178" rtl="0" eaLnBrk="1" latinLnBrk="0" hangingPunct="1">
              <a:spcBef>
                <a:spcPts val="437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80571" indent="-70443" algn="l" defTabSz="408178" rtl="0" eaLnBrk="1" latinLnBrk="0" hangingPunct="1">
              <a:spcBef>
                <a:spcPts val="437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251014" indent="-70443" algn="l" defTabSz="408178" rtl="0" eaLnBrk="1" latinLnBrk="0" hangingPunct="1">
              <a:spcBef>
                <a:spcPts val="437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322449" indent="-71435" algn="l" defTabSz="408178" rtl="0" eaLnBrk="1" latinLnBrk="0" hangingPunct="1">
              <a:spcBef>
                <a:spcPts val="437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44977" indent="-204089" algn="l" defTabSz="408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154" indent="-204089" algn="l" defTabSz="408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332" indent="-204089" algn="l" defTabSz="408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510" indent="-204089" algn="l" defTabSz="408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000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2.2: </a:t>
            </a:r>
          </a:p>
          <a:p>
            <a:pPr marL="0" indent="0">
              <a:spcBef>
                <a:spcPct val="20000"/>
              </a:spcBef>
              <a:buFont typeface="Arial"/>
              <a:buNone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Voice recognition module </a:t>
            </a:r>
          </a:p>
          <a:p>
            <a:pPr marL="0" indent="0">
              <a:spcBef>
                <a:spcPct val="20000"/>
              </a:spcBef>
              <a:buFont typeface="Arial"/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86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/>
              <a:t>Development Approach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80" y="1026180"/>
            <a:ext cx="7824944" cy="3619337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Phase 3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Tracking with real GPS device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Publishing the application to Play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8" y="947391"/>
            <a:ext cx="7874758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9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Customer Requirements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80" y="887104"/>
            <a:ext cx="7620228" cy="4782013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IN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UI </a:t>
            </a: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UI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for different role based app modules e.g. Driver, Employee and Admin for smartphone supporting all screen sizes </a:t>
            </a:r>
            <a:endParaRPr lang="en-IN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IN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Functionalities </a:t>
            </a: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  for three different role ( Admin, Driver, Employee) with supporting multiple screen sizes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 in, Registration, settings and Check-in and Check-out  functionalities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Cab/Employee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monitoring &amp; Google map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 and SMS service 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SOS (Emergency Button) </a:t>
            </a: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 Integration in  the application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Export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log reports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 excel format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25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2422</TotalTime>
  <Words>749</Words>
  <Application>Microsoft Office PowerPoint</Application>
  <PresentationFormat>On-screen Show (4:3)</PresentationFormat>
  <Paragraphs>200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EASicab Kick-off Meeting</vt:lpstr>
      <vt:lpstr>AGENDA</vt:lpstr>
      <vt:lpstr>Customer Profile</vt:lpstr>
      <vt:lpstr>Project Scope</vt:lpstr>
      <vt:lpstr>Project Overview</vt:lpstr>
      <vt:lpstr>Development Approach</vt:lpstr>
      <vt:lpstr>Development Approach</vt:lpstr>
      <vt:lpstr>Block diagram</vt:lpstr>
      <vt:lpstr>Customer Requirements</vt:lpstr>
      <vt:lpstr>Project Flow</vt:lpstr>
      <vt:lpstr>Customer Supplied Material</vt:lpstr>
      <vt:lpstr>Project Execution Approach</vt:lpstr>
      <vt:lpstr>Project Plan</vt:lpstr>
      <vt:lpstr>Resource Plan [Software / Hardware / People]</vt:lpstr>
      <vt:lpstr>Communication Plan</vt:lpstr>
      <vt:lpstr>Quality Requirements</vt:lpstr>
      <vt:lpstr>Assumptions</vt:lpstr>
      <vt:lpstr>Risk Management</vt:lpstr>
      <vt:lpstr>Project Deliverables</vt:lpstr>
      <vt:lpstr>How to use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NEWMARK</dc:creator>
  <cp:lastModifiedBy>Subhalaxmi Nayak</cp:lastModifiedBy>
  <cp:revision>216</cp:revision>
  <dcterms:created xsi:type="dcterms:W3CDTF">2016-05-21T22:23:15Z</dcterms:created>
  <dcterms:modified xsi:type="dcterms:W3CDTF">2016-08-26T09:14:25Z</dcterms:modified>
</cp:coreProperties>
</file>