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2" d="100"/>
          <a:sy n="72" d="100"/>
        </p:scale>
        <p:origin x="1350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1800" dirty="0">
                <a:solidFill>
                  <a:srgbClr val="5C4033"/>
                </a:solidFill>
                <a:latin typeface="Georgia"/>
              </a:rPr>
              <a:t>System Admin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sz="1800" dirty="0">
                <a:solidFill>
                  <a:srgbClr val="5C4033"/>
                </a:solidFill>
                <a:latin typeface="Georgia"/>
              </a:rPr>
              <a:t>User Management for DRMUv1</a:t>
            </a:r>
            <a:endParaRPr lang="en-US" sz="1800" dirty="0">
              <a:solidFill>
                <a:srgbClr val="5C4033"/>
              </a:solidFill>
              <a:latin typeface="Georgia"/>
            </a:endParaRPr>
          </a:p>
          <a:p>
            <a:endParaRPr lang="en-US" sz="1800" dirty="0">
              <a:solidFill>
                <a:srgbClr val="5C4033"/>
              </a:solidFill>
              <a:latin typeface="Georgia"/>
            </a:endParaRPr>
          </a:p>
          <a:p>
            <a:pPr algn="l"/>
            <a:r>
              <a:rPr lang="en-US" sz="1800">
                <a:solidFill>
                  <a:srgbClr val="5C4033"/>
                </a:solidFill>
                <a:latin typeface="Georgia"/>
              </a:rPr>
              <a:t>Hanninton </a:t>
            </a:r>
            <a:r>
              <a:rPr lang="en-US" sz="1800" dirty="0">
                <a:solidFill>
                  <a:srgbClr val="5C4033"/>
                </a:solidFill>
                <a:latin typeface="Georgia"/>
              </a:rPr>
              <a:t>Omondi</a:t>
            </a:r>
          </a:p>
          <a:p>
            <a:pPr algn="l"/>
            <a:r>
              <a:rPr lang="en-US" sz="1800" dirty="0">
                <a:solidFill>
                  <a:srgbClr val="5C4033"/>
                </a:solidFill>
                <a:latin typeface="Georgia"/>
              </a:rPr>
              <a:t>James </a:t>
            </a:r>
            <a:r>
              <a:rPr lang="en-US" sz="1800" dirty="0" err="1">
                <a:solidFill>
                  <a:srgbClr val="5C4033"/>
                </a:solidFill>
                <a:latin typeface="Georgia"/>
              </a:rPr>
              <a:t>Bajee</a:t>
            </a:r>
            <a:endParaRPr lang="en-US" sz="1800" dirty="0">
              <a:solidFill>
                <a:srgbClr val="5C4033"/>
              </a:solidFill>
              <a:latin typeface="Georgia"/>
            </a:endParaRPr>
          </a:p>
          <a:p>
            <a:pPr algn="l"/>
            <a:r>
              <a:rPr lang="en-US" sz="1800" dirty="0">
                <a:solidFill>
                  <a:srgbClr val="5C4033"/>
                </a:solidFill>
                <a:latin typeface="Georgia"/>
              </a:rPr>
              <a:t>Caroline Wangui</a:t>
            </a:r>
          </a:p>
          <a:p>
            <a:pPr algn="l"/>
            <a:r>
              <a:rPr lang="en-US" sz="1800" dirty="0">
                <a:solidFill>
                  <a:srgbClr val="5C4033"/>
                </a:solidFill>
                <a:latin typeface="Georgia"/>
              </a:rPr>
              <a:t>Charlene Wangui</a:t>
            </a:r>
          </a:p>
          <a:p>
            <a:pPr algn="l"/>
            <a:endParaRPr lang="en-US" sz="1800" dirty="0">
              <a:solidFill>
                <a:srgbClr val="5C4033"/>
              </a:solidFill>
              <a:latin typeface="Georgi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3FA0F9-D86B-4F9D-BF16-CCD316E58A4E}"/>
              </a:ext>
            </a:extLst>
          </p:cNvPr>
          <p:cNvSpPr/>
          <p:nvPr/>
        </p:nvSpPr>
        <p:spPr>
          <a:xfrm>
            <a:off x="1325881" y="4320209"/>
            <a:ext cx="2649771" cy="1470025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5C4033"/>
                </a:solidFill>
                <a:latin typeface="Georgia"/>
              </a:rPr>
              <a:t>Questions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800">
                <a:solidFill>
                  <a:srgbClr val="5C4033"/>
                </a:solidFill>
                <a:latin typeface="Georgia"/>
              </a:rPr>
              <a:t>Any feature gaps or UX suggestions?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Security improvements?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How to scale the system further?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Open floor for questions and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5C4033"/>
                </a:solidFill>
                <a:latin typeface="Georgia"/>
              </a:rPr>
              <a:t>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800">
                <a:solidFill>
                  <a:srgbClr val="5C4033"/>
                </a:solidFill>
                <a:latin typeface="Georgia"/>
              </a:rPr>
              <a:t>Centralized dashboard for system administrators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Manage users, roles, and departments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Secure access and role-based controls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Reduce backend overhead for user management tasks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5C4033"/>
                </a:solidFill>
                <a:latin typeface="Georgia"/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800">
                <a:solidFill>
                  <a:srgbClr val="5C4033"/>
                </a:solidFill>
                <a:latin typeface="Georgia"/>
              </a:rPr>
              <a:t>View user data in a structured table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Filter users by role and department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Add new users via input form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Edit existing user information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Delete users with confirmation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5C4033"/>
                </a:solidFill>
                <a:latin typeface="Georgia"/>
              </a:rPr>
              <a:t>Workflow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800">
                <a:solidFill>
                  <a:srgbClr val="5C4033"/>
                </a:solidFill>
                <a:latin typeface="Georgia"/>
              </a:rPr>
              <a:t>Admin logs in with credentials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Dashboard initializes and loads user &amp; department data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Admin can filter, create, edit, or delete users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UI dynamically updates based on actions and server responses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976" y="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5C4033"/>
                </a:solidFill>
              </a:defRPr>
            </a:pPr>
            <a:r>
              <a:rPr sz="1800">
                <a:solidFill>
                  <a:srgbClr val="5C4033"/>
                </a:solidFill>
                <a:latin typeface="Georgia"/>
              </a:rPr>
              <a:t>System Flowchart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3657599" y="262146"/>
            <a:ext cx="2286000" cy="548640"/>
          </a:xfrm>
          <a:prstGeom prst="roundRect">
            <a:avLst/>
          </a:prstGeom>
          <a:solidFill>
            <a:srgbClr val="996515"/>
          </a:solidFill>
          <a:ln>
            <a:solidFill>
              <a:srgbClr val="5C4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rPr sz="1800">
                <a:solidFill>
                  <a:srgbClr val="5C4033"/>
                </a:solidFill>
                <a:latin typeface="Georgia"/>
              </a:rPr>
              <a:t>Admin logs in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657600" y="1097280"/>
            <a:ext cx="2285999" cy="731520"/>
          </a:xfrm>
          <a:prstGeom prst="roundRect">
            <a:avLst/>
          </a:prstGeom>
          <a:solidFill>
            <a:srgbClr val="996515"/>
          </a:solidFill>
          <a:ln>
            <a:solidFill>
              <a:srgbClr val="5C4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rPr sz="1800" dirty="0">
                <a:solidFill>
                  <a:srgbClr val="5C4033"/>
                </a:solidFill>
                <a:latin typeface="Georgia"/>
              </a:rPr>
              <a:t>Dashboard loads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657600" y="2194560"/>
            <a:ext cx="2286000" cy="731520"/>
          </a:xfrm>
          <a:prstGeom prst="roundRect">
            <a:avLst/>
          </a:prstGeom>
          <a:solidFill>
            <a:srgbClr val="996515"/>
          </a:solidFill>
          <a:ln>
            <a:solidFill>
              <a:srgbClr val="5C4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rPr sz="1800">
                <a:solidFill>
                  <a:srgbClr val="5C4033"/>
                </a:solidFill>
                <a:latin typeface="Georgia"/>
              </a:rPr>
              <a:t>Fetch users &amp; departments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676260" y="3268979"/>
            <a:ext cx="2286000" cy="640081"/>
          </a:xfrm>
          <a:prstGeom prst="roundRect">
            <a:avLst/>
          </a:prstGeom>
          <a:solidFill>
            <a:srgbClr val="996515"/>
          </a:solidFill>
          <a:ln>
            <a:solidFill>
              <a:srgbClr val="5C4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rPr sz="1800">
                <a:solidFill>
                  <a:srgbClr val="5C4033"/>
                </a:solidFill>
                <a:latin typeface="Georgia"/>
              </a:rPr>
              <a:t>Display user table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41735" y="3297437"/>
            <a:ext cx="1924437" cy="430231"/>
          </a:xfrm>
          <a:prstGeom prst="roundRect">
            <a:avLst/>
          </a:prstGeom>
          <a:solidFill>
            <a:srgbClr val="996515"/>
          </a:solidFill>
          <a:ln>
            <a:solidFill>
              <a:srgbClr val="5C4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rPr sz="1800" dirty="0">
                <a:solidFill>
                  <a:srgbClr val="5C4033"/>
                </a:solidFill>
                <a:latin typeface="Georgia"/>
              </a:rPr>
              <a:t>Apply filters?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60033" y="4668077"/>
            <a:ext cx="2285999" cy="390109"/>
          </a:xfrm>
          <a:prstGeom prst="roundRect">
            <a:avLst/>
          </a:prstGeom>
          <a:solidFill>
            <a:srgbClr val="996515"/>
          </a:solidFill>
          <a:ln>
            <a:solidFill>
              <a:srgbClr val="5C4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rPr sz="1800">
                <a:solidFill>
                  <a:srgbClr val="5C4033"/>
                </a:solidFill>
                <a:latin typeface="Georgia"/>
              </a:rPr>
              <a:t>Edit user?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858000" y="3337559"/>
            <a:ext cx="2285999" cy="390109"/>
          </a:xfrm>
          <a:prstGeom prst="roundRect">
            <a:avLst/>
          </a:prstGeom>
          <a:solidFill>
            <a:srgbClr val="996515"/>
          </a:solidFill>
          <a:ln>
            <a:solidFill>
              <a:srgbClr val="5C4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rPr sz="1800" dirty="0">
                <a:solidFill>
                  <a:srgbClr val="5C4033"/>
                </a:solidFill>
                <a:latin typeface="Georgia"/>
              </a:rPr>
              <a:t>Delete user?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06758" y="4642068"/>
            <a:ext cx="2102633" cy="434339"/>
          </a:xfrm>
          <a:prstGeom prst="roundRect">
            <a:avLst/>
          </a:prstGeom>
          <a:solidFill>
            <a:srgbClr val="996515"/>
          </a:solidFill>
          <a:ln>
            <a:solidFill>
              <a:srgbClr val="5C403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rPr sz="1800">
                <a:solidFill>
                  <a:srgbClr val="5C4033"/>
                </a:solidFill>
                <a:latin typeface="Georgia"/>
              </a:rPr>
              <a:t>Add user?</a:t>
            </a:r>
          </a:p>
        </p:txBody>
      </p:sp>
      <p:cxnSp>
        <p:nvCxnSpPr>
          <p:cNvPr id="11" name="Connector 10"/>
          <p:cNvCxnSpPr/>
          <p:nvPr/>
        </p:nvCxnSpPr>
        <p:spPr>
          <a:xfrm>
            <a:off x="-335902" y="1828800"/>
            <a:ext cx="0" cy="182880"/>
          </a:xfrm>
          <a:prstGeom prst="line">
            <a:avLst/>
          </a:prstGeom>
          <a:ln w="25400">
            <a:solidFill>
              <a:srgbClr val="5C40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0" y="2926080"/>
            <a:ext cx="0" cy="182880"/>
          </a:xfrm>
          <a:prstGeom prst="line">
            <a:avLst/>
          </a:prstGeom>
          <a:ln w="25400">
            <a:solidFill>
              <a:srgbClr val="5C40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0" y="4023360"/>
            <a:ext cx="0" cy="182880"/>
          </a:xfrm>
          <a:prstGeom prst="line">
            <a:avLst/>
          </a:prstGeom>
          <a:ln w="25400">
            <a:solidFill>
              <a:srgbClr val="5C40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 13"/>
          <p:cNvCxnSpPr/>
          <p:nvPr/>
        </p:nvCxnSpPr>
        <p:spPr>
          <a:xfrm flipH="1">
            <a:off x="0" y="5120640"/>
            <a:ext cx="0" cy="182880"/>
          </a:xfrm>
          <a:prstGeom prst="line">
            <a:avLst/>
          </a:prstGeom>
          <a:ln w="25400">
            <a:solidFill>
              <a:srgbClr val="5C40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or 14"/>
          <p:cNvCxnSpPr/>
          <p:nvPr/>
        </p:nvCxnSpPr>
        <p:spPr>
          <a:xfrm>
            <a:off x="0" y="5120640"/>
            <a:ext cx="0" cy="182880"/>
          </a:xfrm>
          <a:prstGeom prst="line">
            <a:avLst/>
          </a:prstGeom>
          <a:ln w="25400">
            <a:solidFill>
              <a:srgbClr val="5C40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 15"/>
          <p:cNvCxnSpPr/>
          <p:nvPr/>
        </p:nvCxnSpPr>
        <p:spPr>
          <a:xfrm>
            <a:off x="0" y="5120640"/>
            <a:ext cx="0" cy="182880"/>
          </a:xfrm>
          <a:prstGeom prst="line">
            <a:avLst/>
          </a:prstGeom>
          <a:ln w="25400">
            <a:solidFill>
              <a:srgbClr val="5C40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 16"/>
          <p:cNvCxnSpPr/>
          <p:nvPr/>
        </p:nvCxnSpPr>
        <p:spPr>
          <a:xfrm>
            <a:off x="0" y="5120640"/>
            <a:ext cx="0" cy="1280160"/>
          </a:xfrm>
          <a:prstGeom prst="line">
            <a:avLst/>
          </a:prstGeom>
          <a:ln w="25400">
            <a:solidFill>
              <a:srgbClr val="5C403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ABE471-4A83-4805-9FB3-9CA83B60A1E0}"/>
              </a:ext>
            </a:extLst>
          </p:cNvPr>
          <p:cNvCxnSpPr>
            <a:cxnSpLocks/>
          </p:cNvCxnSpPr>
          <p:nvPr/>
        </p:nvCxnSpPr>
        <p:spPr>
          <a:xfrm>
            <a:off x="4823927" y="1828800"/>
            <a:ext cx="0" cy="3862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36D82D-140C-4D8D-B2C5-3B7BAD25F39B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4819260" y="2926080"/>
            <a:ext cx="0" cy="342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6D1D2D-0DBA-4340-A126-7EB3E6C5EEC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800599" y="810786"/>
            <a:ext cx="0" cy="2864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1781336-25EA-4633-A992-C8A165FC8950}"/>
              </a:ext>
            </a:extLst>
          </p:cNvPr>
          <p:cNvCxnSpPr>
            <a:cxnSpLocks/>
            <a:endCxn id="8" idx="1"/>
          </p:cNvCxnSpPr>
          <p:nvPr/>
        </p:nvCxnSpPr>
        <p:spPr>
          <a:xfrm rot="16200000" flipH="1">
            <a:off x="4765896" y="4168994"/>
            <a:ext cx="931213" cy="4570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096F0238-55B3-4B32-8534-B4CCEB336761}"/>
              </a:ext>
            </a:extLst>
          </p:cNvPr>
          <p:cNvCxnSpPr>
            <a:cxnSpLocks/>
          </p:cNvCxnSpPr>
          <p:nvPr/>
        </p:nvCxnSpPr>
        <p:spPr>
          <a:xfrm rot="5400000">
            <a:off x="3496779" y="3940070"/>
            <a:ext cx="710149" cy="693847"/>
          </a:xfrm>
          <a:prstGeom prst="bentConnector3">
            <a:avLst/>
          </a:prstGeom>
          <a:ln>
            <a:headEnd w="lg" len="lg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3384E6C-4CA8-4BD7-AEA1-BB7A5FBEE979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962260" y="3589020"/>
            <a:ext cx="89574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4F51BEB-881F-4391-9B6A-F5978FEE50F8}"/>
              </a:ext>
            </a:extLst>
          </p:cNvPr>
          <p:cNvCxnSpPr>
            <a:stCxn id="6" idx="1"/>
          </p:cNvCxnSpPr>
          <p:nvPr/>
        </p:nvCxnSpPr>
        <p:spPr>
          <a:xfrm flipH="1">
            <a:off x="2266172" y="3589020"/>
            <a:ext cx="1410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5C4033"/>
                </a:solidFill>
                <a:latin typeface="Georgia"/>
              </a:rPr>
              <a:t>UI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800">
                <a:solidFill>
                  <a:srgbClr val="5C4033"/>
                </a:solidFill>
                <a:latin typeface="Georgia"/>
              </a:rPr>
              <a:t>Top filters: Role and Department dropdowns + Apply button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User Table: ID, Name, Email, Role, Department, Actions (Edit/Delete)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Edit User Form: Opens inline on edit button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Add User Form: Always visible at bottom of the page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5C4033"/>
                </a:solidFill>
                <a:latin typeface="Georgia"/>
              </a:rPr>
              <a:t>API Interactions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800">
                <a:solidFill>
                  <a:srgbClr val="5C4033"/>
                </a:solidFill>
                <a:latin typeface="Georgia"/>
              </a:rPr>
              <a:t>GET /users → Fetch all users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GET /departments → Fetch departments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GET /users/filter → Fetch users with filters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POST /users → Create new user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PUT /users/:id → Update user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DELETE /users/:id → Delete user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5C4033"/>
                </a:solidFill>
                <a:latin typeface="Georgia"/>
              </a:rPr>
              <a:t>Security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800">
                <a:solidFill>
                  <a:srgbClr val="5C4033"/>
                </a:solidFill>
                <a:latin typeface="Georgia"/>
              </a:rPr>
              <a:t>JWT-based token authentication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Token stored in localStorage and sent in headers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Unauthorized access redirects to login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API errors displayed with alert messages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A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1800">
                <a:solidFill>
                  <a:srgbClr val="5C4033"/>
                </a:solidFill>
                <a:latin typeface="Georgia"/>
              </a:rPr>
              <a:t>Extensibility &amp; Maintenance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1800">
                <a:solidFill>
                  <a:srgbClr val="5C4033"/>
                </a:solidFill>
                <a:latin typeface="Georgia"/>
              </a:rPr>
              <a:t>Modular React components and reusable hooks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Dynamic role and department lists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Easily testable with Jest and React Testing Library</a:t>
            </a:r>
          </a:p>
          <a:p>
            <a:r>
              <a:rPr sz="1800">
                <a:solidFill>
                  <a:srgbClr val="5C4033"/>
                </a:solidFill>
                <a:latin typeface="Georgia"/>
              </a:rPr>
              <a:t>Scalable to include audit logs, search, export, etc.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313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Georgia</vt:lpstr>
      <vt:lpstr>Office Theme</vt:lpstr>
      <vt:lpstr>System Admin Dashboard</vt:lpstr>
      <vt:lpstr>Purpose</vt:lpstr>
      <vt:lpstr>Key Features</vt:lpstr>
      <vt:lpstr>Workflow Overview</vt:lpstr>
      <vt:lpstr>PowerPoint Presentation</vt:lpstr>
      <vt:lpstr>UI Walkthrough</vt:lpstr>
      <vt:lpstr>API Interactions</vt:lpstr>
      <vt:lpstr>Security Model</vt:lpstr>
      <vt:lpstr>Extensibility &amp; Maintenance</vt:lpstr>
      <vt:lpstr>Questions &amp; Feedback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 Admin Dashboard</dc:title>
  <dc:subject/>
  <dc:creator/>
  <cp:keywords/>
  <dc:description>generated using python-pptx</dc:description>
  <cp:lastModifiedBy>kimanicharlene24@gmail.com</cp:lastModifiedBy>
  <cp:revision>9</cp:revision>
  <dcterms:created xsi:type="dcterms:W3CDTF">2013-01-27T09:14:16Z</dcterms:created>
  <dcterms:modified xsi:type="dcterms:W3CDTF">2025-05-26T07:04:47Z</dcterms:modified>
  <cp:category/>
</cp:coreProperties>
</file>