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8" r:id="rId3"/>
    <p:sldId id="257" r:id="rId4"/>
    <p:sldId id="260" r:id="rId5"/>
    <p:sldId id="259"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021"/>
    <p:restoredTop sz="94484"/>
  </p:normalViewPr>
  <p:slideViewPr>
    <p:cSldViewPr snapToGrid="0" snapToObjects="1">
      <p:cViewPr varScale="1">
        <p:scale>
          <a:sx n="97" d="100"/>
          <a:sy n="97" d="100"/>
        </p:scale>
        <p:origin x="216" y="6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B2AE16-AB9E-E94D-B744-CF53DC19B35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4857C66-C38C-AD44-A737-2C5BAD2550F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002D027-9697-6344-9ACC-BD961D9BD144}"/>
              </a:ext>
            </a:extLst>
          </p:cNvPr>
          <p:cNvSpPr>
            <a:spLocks noGrp="1"/>
          </p:cNvSpPr>
          <p:nvPr>
            <p:ph type="dt" sz="half" idx="10"/>
          </p:nvPr>
        </p:nvSpPr>
        <p:spPr/>
        <p:txBody>
          <a:bodyPr/>
          <a:lstStyle/>
          <a:p>
            <a:fld id="{5C722F3F-4DFF-C842-8401-B171B7E6FCCD}" type="datetimeFigureOut">
              <a:rPr lang="en-US" smtClean="0"/>
              <a:t>9/25/22</a:t>
            </a:fld>
            <a:endParaRPr lang="en-US"/>
          </a:p>
        </p:txBody>
      </p:sp>
      <p:sp>
        <p:nvSpPr>
          <p:cNvPr id="5" name="Footer Placeholder 4">
            <a:extLst>
              <a:ext uri="{FF2B5EF4-FFF2-40B4-BE49-F238E27FC236}">
                <a16:creationId xmlns:a16="http://schemas.microsoft.com/office/drawing/2014/main" id="{CE363C5D-62CF-9B47-BACC-48C00FB885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C071822-FA2B-524A-B8A0-09CAC2A53FE7}"/>
              </a:ext>
            </a:extLst>
          </p:cNvPr>
          <p:cNvSpPr>
            <a:spLocks noGrp="1"/>
          </p:cNvSpPr>
          <p:nvPr>
            <p:ph type="sldNum" sz="quarter" idx="12"/>
          </p:nvPr>
        </p:nvSpPr>
        <p:spPr/>
        <p:txBody>
          <a:bodyPr/>
          <a:lstStyle/>
          <a:p>
            <a:fld id="{45A94887-1655-EC43-88D1-9A14316B6070}" type="slidenum">
              <a:rPr lang="en-US" smtClean="0"/>
              <a:t>‹#›</a:t>
            </a:fld>
            <a:endParaRPr lang="en-US"/>
          </a:p>
        </p:txBody>
      </p:sp>
    </p:spTree>
    <p:extLst>
      <p:ext uri="{BB962C8B-B14F-4D97-AF65-F5344CB8AC3E}">
        <p14:creationId xmlns:p14="http://schemas.microsoft.com/office/powerpoint/2010/main" val="15851148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C65EDB-DEB4-8349-991D-482D734828E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FE2DD46-94C7-3140-9548-5ABAFB814A65}"/>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9FA7F9D-8BCF-FA46-A2CB-353E3E793912}"/>
              </a:ext>
            </a:extLst>
          </p:cNvPr>
          <p:cNvSpPr>
            <a:spLocks noGrp="1"/>
          </p:cNvSpPr>
          <p:nvPr>
            <p:ph type="dt" sz="half" idx="10"/>
          </p:nvPr>
        </p:nvSpPr>
        <p:spPr/>
        <p:txBody>
          <a:bodyPr/>
          <a:lstStyle/>
          <a:p>
            <a:fld id="{5C722F3F-4DFF-C842-8401-B171B7E6FCCD}" type="datetimeFigureOut">
              <a:rPr lang="en-US" smtClean="0"/>
              <a:t>9/25/22</a:t>
            </a:fld>
            <a:endParaRPr lang="en-US"/>
          </a:p>
        </p:txBody>
      </p:sp>
      <p:sp>
        <p:nvSpPr>
          <p:cNvPr id="5" name="Footer Placeholder 4">
            <a:extLst>
              <a:ext uri="{FF2B5EF4-FFF2-40B4-BE49-F238E27FC236}">
                <a16:creationId xmlns:a16="http://schemas.microsoft.com/office/drawing/2014/main" id="{3D69DAC2-206C-7044-97B2-E78229749C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CC9333-420B-6D46-9CF9-C3C2D8DCA6E0}"/>
              </a:ext>
            </a:extLst>
          </p:cNvPr>
          <p:cNvSpPr>
            <a:spLocks noGrp="1"/>
          </p:cNvSpPr>
          <p:nvPr>
            <p:ph type="sldNum" sz="quarter" idx="12"/>
          </p:nvPr>
        </p:nvSpPr>
        <p:spPr/>
        <p:txBody>
          <a:bodyPr/>
          <a:lstStyle/>
          <a:p>
            <a:fld id="{45A94887-1655-EC43-88D1-9A14316B6070}" type="slidenum">
              <a:rPr lang="en-US" smtClean="0"/>
              <a:t>‹#›</a:t>
            </a:fld>
            <a:endParaRPr lang="en-US"/>
          </a:p>
        </p:txBody>
      </p:sp>
    </p:spTree>
    <p:extLst>
      <p:ext uri="{BB962C8B-B14F-4D97-AF65-F5344CB8AC3E}">
        <p14:creationId xmlns:p14="http://schemas.microsoft.com/office/powerpoint/2010/main" val="4588013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C85652A-0148-B448-8647-0B347421F72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CD40C00-29C4-C442-A290-C2791B7CF461}"/>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979F905-0F0B-744E-8C82-F047E5E73BBA}"/>
              </a:ext>
            </a:extLst>
          </p:cNvPr>
          <p:cNvSpPr>
            <a:spLocks noGrp="1"/>
          </p:cNvSpPr>
          <p:nvPr>
            <p:ph type="dt" sz="half" idx="10"/>
          </p:nvPr>
        </p:nvSpPr>
        <p:spPr/>
        <p:txBody>
          <a:bodyPr/>
          <a:lstStyle/>
          <a:p>
            <a:fld id="{5C722F3F-4DFF-C842-8401-B171B7E6FCCD}" type="datetimeFigureOut">
              <a:rPr lang="en-US" smtClean="0"/>
              <a:t>9/25/22</a:t>
            </a:fld>
            <a:endParaRPr lang="en-US"/>
          </a:p>
        </p:txBody>
      </p:sp>
      <p:sp>
        <p:nvSpPr>
          <p:cNvPr id="5" name="Footer Placeholder 4">
            <a:extLst>
              <a:ext uri="{FF2B5EF4-FFF2-40B4-BE49-F238E27FC236}">
                <a16:creationId xmlns:a16="http://schemas.microsoft.com/office/drawing/2014/main" id="{37162604-B5DE-074B-9CF7-90C135BF8B2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61E38A-5543-EB48-9FEB-A16C8F323AC9}"/>
              </a:ext>
            </a:extLst>
          </p:cNvPr>
          <p:cNvSpPr>
            <a:spLocks noGrp="1"/>
          </p:cNvSpPr>
          <p:nvPr>
            <p:ph type="sldNum" sz="quarter" idx="12"/>
          </p:nvPr>
        </p:nvSpPr>
        <p:spPr/>
        <p:txBody>
          <a:bodyPr/>
          <a:lstStyle/>
          <a:p>
            <a:fld id="{45A94887-1655-EC43-88D1-9A14316B6070}" type="slidenum">
              <a:rPr lang="en-US" smtClean="0"/>
              <a:t>‹#›</a:t>
            </a:fld>
            <a:endParaRPr lang="en-US"/>
          </a:p>
        </p:txBody>
      </p:sp>
    </p:spTree>
    <p:extLst>
      <p:ext uri="{BB962C8B-B14F-4D97-AF65-F5344CB8AC3E}">
        <p14:creationId xmlns:p14="http://schemas.microsoft.com/office/powerpoint/2010/main" val="12086896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C74EAB-3A72-034B-97EA-10C9349E40A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00E4F9D-8474-134C-9212-7278B1935870}"/>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A7F319E-D66B-8649-AD70-BDFB6190EFB4}"/>
              </a:ext>
            </a:extLst>
          </p:cNvPr>
          <p:cNvSpPr>
            <a:spLocks noGrp="1"/>
          </p:cNvSpPr>
          <p:nvPr>
            <p:ph type="dt" sz="half" idx="10"/>
          </p:nvPr>
        </p:nvSpPr>
        <p:spPr/>
        <p:txBody>
          <a:bodyPr/>
          <a:lstStyle/>
          <a:p>
            <a:fld id="{5C722F3F-4DFF-C842-8401-B171B7E6FCCD}" type="datetimeFigureOut">
              <a:rPr lang="en-US" smtClean="0"/>
              <a:t>9/25/22</a:t>
            </a:fld>
            <a:endParaRPr lang="en-US"/>
          </a:p>
        </p:txBody>
      </p:sp>
      <p:sp>
        <p:nvSpPr>
          <p:cNvPr id="5" name="Footer Placeholder 4">
            <a:extLst>
              <a:ext uri="{FF2B5EF4-FFF2-40B4-BE49-F238E27FC236}">
                <a16:creationId xmlns:a16="http://schemas.microsoft.com/office/drawing/2014/main" id="{A2AB274B-4895-874B-BB17-22D308EB10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60CAA03-A6A3-904C-987E-C46E0B596D9B}"/>
              </a:ext>
            </a:extLst>
          </p:cNvPr>
          <p:cNvSpPr>
            <a:spLocks noGrp="1"/>
          </p:cNvSpPr>
          <p:nvPr>
            <p:ph type="sldNum" sz="quarter" idx="12"/>
          </p:nvPr>
        </p:nvSpPr>
        <p:spPr/>
        <p:txBody>
          <a:bodyPr/>
          <a:lstStyle/>
          <a:p>
            <a:fld id="{45A94887-1655-EC43-88D1-9A14316B6070}" type="slidenum">
              <a:rPr lang="en-US" smtClean="0"/>
              <a:t>‹#›</a:t>
            </a:fld>
            <a:endParaRPr lang="en-US"/>
          </a:p>
        </p:txBody>
      </p:sp>
    </p:spTree>
    <p:extLst>
      <p:ext uri="{BB962C8B-B14F-4D97-AF65-F5344CB8AC3E}">
        <p14:creationId xmlns:p14="http://schemas.microsoft.com/office/powerpoint/2010/main" val="22254742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7F1327-1ED3-2547-84D0-DE96863CAFE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86D8553-EE29-964A-BB55-8BD956973F2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C6DC151B-D34E-A742-8AFE-CDD60FC12C5D}"/>
              </a:ext>
            </a:extLst>
          </p:cNvPr>
          <p:cNvSpPr>
            <a:spLocks noGrp="1"/>
          </p:cNvSpPr>
          <p:nvPr>
            <p:ph type="dt" sz="half" idx="10"/>
          </p:nvPr>
        </p:nvSpPr>
        <p:spPr/>
        <p:txBody>
          <a:bodyPr/>
          <a:lstStyle/>
          <a:p>
            <a:fld id="{5C722F3F-4DFF-C842-8401-B171B7E6FCCD}" type="datetimeFigureOut">
              <a:rPr lang="en-US" smtClean="0"/>
              <a:t>9/25/22</a:t>
            </a:fld>
            <a:endParaRPr lang="en-US"/>
          </a:p>
        </p:txBody>
      </p:sp>
      <p:sp>
        <p:nvSpPr>
          <p:cNvPr id="5" name="Footer Placeholder 4">
            <a:extLst>
              <a:ext uri="{FF2B5EF4-FFF2-40B4-BE49-F238E27FC236}">
                <a16:creationId xmlns:a16="http://schemas.microsoft.com/office/drawing/2014/main" id="{FAEB856D-FB61-B94F-8F2A-FD7CB47C309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61E46C2-DE0A-6847-9642-FCF50DD23EA2}"/>
              </a:ext>
            </a:extLst>
          </p:cNvPr>
          <p:cNvSpPr>
            <a:spLocks noGrp="1"/>
          </p:cNvSpPr>
          <p:nvPr>
            <p:ph type="sldNum" sz="quarter" idx="12"/>
          </p:nvPr>
        </p:nvSpPr>
        <p:spPr/>
        <p:txBody>
          <a:bodyPr/>
          <a:lstStyle/>
          <a:p>
            <a:fld id="{45A94887-1655-EC43-88D1-9A14316B6070}" type="slidenum">
              <a:rPr lang="en-US" smtClean="0"/>
              <a:t>‹#›</a:t>
            </a:fld>
            <a:endParaRPr lang="en-US"/>
          </a:p>
        </p:txBody>
      </p:sp>
    </p:spTree>
    <p:extLst>
      <p:ext uri="{BB962C8B-B14F-4D97-AF65-F5344CB8AC3E}">
        <p14:creationId xmlns:p14="http://schemas.microsoft.com/office/powerpoint/2010/main" val="36878189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64702E-23AC-C146-AC2E-BFC21AD7A19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FC9B6DE-3D8E-E048-8845-474D4424E44D}"/>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CD80084-A1C2-5D4C-AF19-23330D2A010F}"/>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5F7E5EC-8215-914E-84A0-698CC02AB16D}"/>
              </a:ext>
            </a:extLst>
          </p:cNvPr>
          <p:cNvSpPr>
            <a:spLocks noGrp="1"/>
          </p:cNvSpPr>
          <p:nvPr>
            <p:ph type="dt" sz="half" idx="10"/>
          </p:nvPr>
        </p:nvSpPr>
        <p:spPr/>
        <p:txBody>
          <a:bodyPr/>
          <a:lstStyle/>
          <a:p>
            <a:fld id="{5C722F3F-4DFF-C842-8401-B171B7E6FCCD}" type="datetimeFigureOut">
              <a:rPr lang="en-US" smtClean="0"/>
              <a:t>9/25/22</a:t>
            </a:fld>
            <a:endParaRPr lang="en-US"/>
          </a:p>
        </p:txBody>
      </p:sp>
      <p:sp>
        <p:nvSpPr>
          <p:cNvPr id="6" name="Footer Placeholder 5">
            <a:extLst>
              <a:ext uri="{FF2B5EF4-FFF2-40B4-BE49-F238E27FC236}">
                <a16:creationId xmlns:a16="http://schemas.microsoft.com/office/drawing/2014/main" id="{4F93C609-B076-D94B-9B64-133CB18BEBE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DD6382D-E3C8-0246-AFE3-C0234DCC18E9}"/>
              </a:ext>
            </a:extLst>
          </p:cNvPr>
          <p:cNvSpPr>
            <a:spLocks noGrp="1"/>
          </p:cNvSpPr>
          <p:nvPr>
            <p:ph type="sldNum" sz="quarter" idx="12"/>
          </p:nvPr>
        </p:nvSpPr>
        <p:spPr/>
        <p:txBody>
          <a:bodyPr/>
          <a:lstStyle/>
          <a:p>
            <a:fld id="{45A94887-1655-EC43-88D1-9A14316B6070}" type="slidenum">
              <a:rPr lang="en-US" smtClean="0"/>
              <a:t>‹#›</a:t>
            </a:fld>
            <a:endParaRPr lang="en-US"/>
          </a:p>
        </p:txBody>
      </p:sp>
    </p:spTree>
    <p:extLst>
      <p:ext uri="{BB962C8B-B14F-4D97-AF65-F5344CB8AC3E}">
        <p14:creationId xmlns:p14="http://schemas.microsoft.com/office/powerpoint/2010/main" val="31086319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5144A9-8846-3D4E-8764-318A341C57C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596F6B6-6DD5-9D4B-A798-9608F7D1890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A869EC91-D7B2-3446-8112-4B43C3DAF1DE}"/>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00BCC10-900F-9845-9AE1-EC445D866FD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A68EEC31-6262-0F44-97DA-15F757274BF3}"/>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35719FF-D9EB-9B45-849B-8D7B310C0132}"/>
              </a:ext>
            </a:extLst>
          </p:cNvPr>
          <p:cNvSpPr>
            <a:spLocks noGrp="1"/>
          </p:cNvSpPr>
          <p:nvPr>
            <p:ph type="dt" sz="half" idx="10"/>
          </p:nvPr>
        </p:nvSpPr>
        <p:spPr/>
        <p:txBody>
          <a:bodyPr/>
          <a:lstStyle/>
          <a:p>
            <a:fld id="{5C722F3F-4DFF-C842-8401-B171B7E6FCCD}" type="datetimeFigureOut">
              <a:rPr lang="en-US" smtClean="0"/>
              <a:t>9/25/22</a:t>
            </a:fld>
            <a:endParaRPr lang="en-US"/>
          </a:p>
        </p:txBody>
      </p:sp>
      <p:sp>
        <p:nvSpPr>
          <p:cNvPr id="8" name="Footer Placeholder 7">
            <a:extLst>
              <a:ext uri="{FF2B5EF4-FFF2-40B4-BE49-F238E27FC236}">
                <a16:creationId xmlns:a16="http://schemas.microsoft.com/office/drawing/2014/main" id="{2F0DDA81-EB53-F14C-B31D-2E0DFEB2303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92D4BF4-9516-4A46-9DED-D566BB579276}"/>
              </a:ext>
            </a:extLst>
          </p:cNvPr>
          <p:cNvSpPr>
            <a:spLocks noGrp="1"/>
          </p:cNvSpPr>
          <p:nvPr>
            <p:ph type="sldNum" sz="quarter" idx="12"/>
          </p:nvPr>
        </p:nvSpPr>
        <p:spPr/>
        <p:txBody>
          <a:bodyPr/>
          <a:lstStyle/>
          <a:p>
            <a:fld id="{45A94887-1655-EC43-88D1-9A14316B6070}" type="slidenum">
              <a:rPr lang="en-US" smtClean="0"/>
              <a:t>‹#›</a:t>
            </a:fld>
            <a:endParaRPr lang="en-US"/>
          </a:p>
        </p:txBody>
      </p:sp>
    </p:spTree>
    <p:extLst>
      <p:ext uri="{BB962C8B-B14F-4D97-AF65-F5344CB8AC3E}">
        <p14:creationId xmlns:p14="http://schemas.microsoft.com/office/powerpoint/2010/main" val="31178158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9BDC51-7335-5D4F-842D-DBFA534AB94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55A7691-2AC9-0D43-8ECB-DFB4C6CCC7C1}"/>
              </a:ext>
            </a:extLst>
          </p:cNvPr>
          <p:cNvSpPr>
            <a:spLocks noGrp="1"/>
          </p:cNvSpPr>
          <p:nvPr>
            <p:ph type="dt" sz="half" idx="10"/>
          </p:nvPr>
        </p:nvSpPr>
        <p:spPr/>
        <p:txBody>
          <a:bodyPr/>
          <a:lstStyle/>
          <a:p>
            <a:fld id="{5C722F3F-4DFF-C842-8401-B171B7E6FCCD}" type="datetimeFigureOut">
              <a:rPr lang="en-US" smtClean="0"/>
              <a:t>9/25/22</a:t>
            </a:fld>
            <a:endParaRPr lang="en-US"/>
          </a:p>
        </p:txBody>
      </p:sp>
      <p:sp>
        <p:nvSpPr>
          <p:cNvPr id="4" name="Footer Placeholder 3">
            <a:extLst>
              <a:ext uri="{FF2B5EF4-FFF2-40B4-BE49-F238E27FC236}">
                <a16:creationId xmlns:a16="http://schemas.microsoft.com/office/drawing/2014/main" id="{C15AAB8C-ED8B-9443-9286-1FE5DD3A502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BCA312E-209D-C743-888E-2AF9697078E7}"/>
              </a:ext>
            </a:extLst>
          </p:cNvPr>
          <p:cNvSpPr>
            <a:spLocks noGrp="1"/>
          </p:cNvSpPr>
          <p:nvPr>
            <p:ph type="sldNum" sz="quarter" idx="12"/>
          </p:nvPr>
        </p:nvSpPr>
        <p:spPr/>
        <p:txBody>
          <a:bodyPr/>
          <a:lstStyle/>
          <a:p>
            <a:fld id="{45A94887-1655-EC43-88D1-9A14316B6070}" type="slidenum">
              <a:rPr lang="en-US" smtClean="0"/>
              <a:t>‹#›</a:t>
            </a:fld>
            <a:endParaRPr lang="en-US"/>
          </a:p>
        </p:txBody>
      </p:sp>
    </p:spTree>
    <p:extLst>
      <p:ext uri="{BB962C8B-B14F-4D97-AF65-F5344CB8AC3E}">
        <p14:creationId xmlns:p14="http://schemas.microsoft.com/office/powerpoint/2010/main" val="40922652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F79867D-E16E-9444-9FED-1EFFCD5A0290}"/>
              </a:ext>
            </a:extLst>
          </p:cNvPr>
          <p:cNvSpPr>
            <a:spLocks noGrp="1"/>
          </p:cNvSpPr>
          <p:nvPr>
            <p:ph type="dt" sz="half" idx="10"/>
          </p:nvPr>
        </p:nvSpPr>
        <p:spPr/>
        <p:txBody>
          <a:bodyPr/>
          <a:lstStyle/>
          <a:p>
            <a:fld id="{5C722F3F-4DFF-C842-8401-B171B7E6FCCD}" type="datetimeFigureOut">
              <a:rPr lang="en-US" smtClean="0"/>
              <a:t>9/25/22</a:t>
            </a:fld>
            <a:endParaRPr lang="en-US"/>
          </a:p>
        </p:txBody>
      </p:sp>
      <p:sp>
        <p:nvSpPr>
          <p:cNvPr id="3" name="Footer Placeholder 2">
            <a:extLst>
              <a:ext uri="{FF2B5EF4-FFF2-40B4-BE49-F238E27FC236}">
                <a16:creationId xmlns:a16="http://schemas.microsoft.com/office/drawing/2014/main" id="{325AF19C-F1A8-AC40-9C15-7E776216196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8809DF6-C232-454A-ADB6-A02E9A34F61D}"/>
              </a:ext>
            </a:extLst>
          </p:cNvPr>
          <p:cNvSpPr>
            <a:spLocks noGrp="1"/>
          </p:cNvSpPr>
          <p:nvPr>
            <p:ph type="sldNum" sz="quarter" idx="12"/>
          </p:nvPr>
        </p:nvSpPr>
        <p:spPr/>
        <p:txBody>
          <a:bodyPr/>
          <a:lstStyle/>
          <a:p>
            <a:fld id="{45A94887-1655-EC43-88D1-9A14316B6070}" type="slidenum">
              <a:rPr lang="en-US" smtClean="0"/>
              <a:t>‹#›</a:t>
            </a:fld>
            <a:endParaRPr lang="en-US"/>
          </a:p>
        </p:txBody>
      </p:sp>
    </p:spTree>
    <p:extLst>
      <p:ext uri="{BB962C8B-B14F-4D97-AF65-F5344CB8AC3E}">
        <p14:creationId xmlns:p14="http://schemas.microsoft.com/office/powerpoint/2010/main" val="10523943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06DB9A-CA0D-3445-A6F7-50B1F4BA5DD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A969F3A-1E21-6349-9F4C-954998BADA0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3144C37-B18C-104F-ABEC-98D2490A03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E1746D4-90BA-F84F-B810-95321E6DDBE5}"/>
              </a:ext>
            </a:extLst>
          </p:cNvPr>
          <p:cNvSpPr>
            <a:spLocks noGrp="1"/>
          </p:cNvSpPr>
          <p:nvPr>
            <p:ph type="dt" sz="half" idx="10"/>
          </p:nvPr>
        </p:nvSpPr>
        <p:spPr/>
        <p:txBody>
          <a:bodyPr/>
          <a:lstStyle/>
          <a:p>
            <a:fld id="{5C722F3F-4DFF-C842-8401-B171B7E6FCCD}" type="datetimeFigureOut">
              <a:rPr lang="en-US" smtClean="0"/>
              <a:t>9/25/22</a:t>
            </a:fld>
            <a:endParaRPr lang="en-US"/>
          </a:p>
        </p:txBody>
      </p:sp>
      <p:sp>
        <p:nvSpPr>
          <p:cNvPr id="6" name="Footer Placeholder 5">
            <a:extLst>
              <a:ext uri="{FF2B5EF4-FFF2-40B4-BE49-F238E27FC236}">
                <a16:creationId xmlns:a16="http://schemas.microsoft.com/office/drawing/2014/main" id="{A1DD1BB6-4269-8442-BB2F-0B7ED22B1C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C9FF69D-20EA-CD4A-8AD3-130A76A134AF}"/>
              </a:ext>
            </a:extLst>
          </p:cNvPr>
          <p:cNvSpPr>
            <a:spLocks noGrp="1"/>
          </p:cNvSpPr>
          <p:nvPr>
            <p:ph type="sldNum" sz="quarter" idx="12"/>
          </p:nvPr>
        </p:nvSpPr>
        <p:spPr/>
        <p:txBody>
          <a:bodyPr/>
          <a:lstStyle/>
          <a:p>
            <a:fld id="{45A94887-1655-EC43-88D1-9A14316B6070}" type="slidenum">
              <a:rPr lang="en-US" smtClean="0"/>
              <a:t>‹#›</a:t>
            </a:fld>
            <a:endParaRPr lang="en-US"/>
          </a:p>
        </p:txBody>
      </p:sp>
    </p:spTree>
    <p:extLst>
      <p:ext uri="{BB962C8B-B14F-4D97-AF65-F5344CB8AC3E}">
        <p14:creationId xmlns:p14="http://schemas.microsoft.com/office/powerpoint/2010/main" val="18143607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4168A6-B8B6-7E40-B318-5B3E1D76836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D61C738-6165-C540-AC42-09907C0148B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5A6EB59-F17B-3F42-A218-FA98EF0619D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13DA46F-4210-554B-A446-BC909425BC7D}"/>
              </a:ext>
            </a:extLst>
          </p:cNvPr>
          <p:cNvSpPr>
            <a:spLocks noGrp="1"/>
          </p:cNvSpPr>
          <p:nvPr>
            <p:ph type="dt" sz="half" idx="10"/>
          </p:nvPr>
        </p:nvSpPr>
        <p:spPr/>
        <p:txBody>
          <a:bodyPr/>
          <a:lstStyle/>
          <a:p>
            <a:fld id="{5C722F3F-4DFF-C842-8401-B171B7E6FCCD}" type="datetimeFigureOut">
              <a:rPr lang="en-US" smtClean="0"/>
              <a:t>9/25/22</a:t>
            </a:fld>
            <a:endParaRPr lang="en-US"/>
          </a:p>
        </p:txBody>
      </p:sp>
      <p:sp>
        <p:nvSpPr>
          <p:cNvPr id="6" name="Footer Placeholder 5">
            <a:extLst>
              <a:ext uri="{FF2B5EF4-FFF2-40B4-BE49-F238E27FC236}">
                <a16:creationId xmlns:a16="http://schemas.microsoft.com/office/drawing/2014/main" id="{221AF2D4-1A4B-884D-8F83-180B87FB61B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27255CA-4014-B349-91A8-763DD308F6EF}"/>
              </a:ext>
            </a:extLst>
          </p:cNvPr>
          <p:cNvSpPr>
            <a:spLocks noGrp="1"/>
          </p:cNvSpPr>
          <p:nvPr>
            <p:ph type="sldNum" sz="quarter" idx="12"/>
          </p:nvPr>
        </p:nvSpPr>
        <p:spPr/>
        <p:txBody>
          <a:bodyPr/>
          <a:lstStyle/>
          <a:p>
            <a:fld id="{45A94887-1655-EC43-88D1-9A14316B6070}" type="slidenum">
              <a:rPr lang="en-US" smtClean="0"/>
              <a:t>‹#›</a:t>
            </a:fld>
            <a:endParaRPr lang="en-US"/>
          </a:p>
        </p:txBody>
      </p:sp>
    </p:spTree>
    <p:extLst>
      <p:ext uri="{BB962C8B-B14F-4D97-AF65-F5344CB8AC3E}">
        <p14:creationId xmlns:p14="http://schemas.microsoft.com/office/powerpoint/2010/main" val="33151532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5CA4A58-456D-834C-B621-A20F0F29FA0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888D36E-2B1A-984A-92F7-D977FC9C0F0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44F3F28-C008-C946-8F2E-C44BB8DCFB2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C722F3F-4DFF-C842-8401-B171B7E6FCCD}" type="datetimeFigureOut">
              <a:rPr lang="en-US" smtClean="0"/>
              <a:t>9/25/22</a:t>
            </a:fld>
            <a:endParaRPr lang="en-US"/>
          </a:p>
        </p:txBody>
      </p:sp>
      <p:sp>
        <p:nvSpPr>
          <p:cNvPr id="5" name="Footer Placeholder 4">
            <a:extLst>
              <a:ext uri="{FF2B5EF4-FFF2-40B4-BE49-F238E27FC236}">
                <a16:creationId xmlns:a16="http://schemas.microsoft.com/office/drawing/2014/main" id="{979AA758-D072-C446-AF46-948F9B0124D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DF26B2E-A1C5-7149-88E9-76A2D7AC8B4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5A94887-1655-EC43-88D1-9A14316B6070}" type="slidenum">
              <a:rPr lang="en-US" smtClean="0"/>
              <a:t>‹#›</a:t>
            </a:fld>
            <a:endParaRPr lang="en-US"/>
          </a:p>
        </p:txBody>
      </p:sp>
    </p:spTree>
    <p:extLst>
      <p:ext uri="{BB962C8B-B14F-4D97-AF65-F5344CB8AC3E}">
        <p14:creationId xmlns:p14="http://schemas.microsoft.com/office/powerpoint/2010/main" val="35055935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 Id="rId5" Type="http://schemas.openxmlformats.org/officeDocument/2006/relationships/image" Target="../media/image15.png"/><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 Id="rId5" Type="http://schemas.openxmlformats.org/officeDocument/2006/relationships/image" Target="../media/image19.png"/><Relationship Id="rId4" Type="http://schemas.openxmlformats.org/officeDocument/2006/relationships/image" Target="../media/image18.png"/></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 Id="rId5" Type="http://schemas.openxmlformats.org/officeDocument/2006/relationships/image" Target="../media/image23.png"/><Relationship Id="rId4" Type="http://schemas.openxmlformats.org/officeDocument/2006/relationships/image" Target="../media/image22.png"/></Relationships>
</file>

<file path=ppt/slides/_rels/slide2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4B5D83-13A9-D847-A420-142E6D68AF15}"/>
              </a:ext>
            </a:extLst>
          </p:cNvPr>
          <p:cNvSpPr>
            <a:spLocks noGrp="1"/>
          </p:cNvSpPr>
          <p:nvPr>
            <p:ph type="ctrTitle"/>
          </p:nvPr>
        </p:nvSpPr>
        <p:spPr/>
        <p:txBody>
          <a:bodyPr/>
          <a:lstStyle/>
          <a:p>
            <a:r>
              <a:rPr lang="en-US" dirty="0"/>
              <a:t>Customer retention</a:t>
            </a:r>
          </a:p>
        </p:txBody>
      </p:sp>
      <p:sp>
        <p:nvSpPr>
          <p:cNvPr id="3" name="Subtitle 2">
            <a:extLst>
              <a:ext uri="{FF2B5EF4-FFF2-40B4-BE49-F238E27FC236}">
                <a16:creationId xmlns:a16="http://schemas.microsoft.com/office/drawing/2014/main" id="{B7C69C84-D154-6D49-A79C-07D52C8049CA}"/>
              </a:ext>
            </a:extLst>
          </p:cNvPr>
          <p:cNvSpPr>
            <a:spLocks noGrp="1"/>
          </p:cNvSpPr>
          <p:nvPr>
            <p:ph type="subTitle" idx="1"/>
          </p:nvPr>
        </p:nvSpPr>
        <p:spPr/>
        <p:txBody>
          <a:bodyPr/>
          <a:lstStyle/>
          <a:p>
            <a:r>
              <a:rPr lang="en-US" dirty="0"/>
              <a:t>A case study</a:t>
            </a:r>
          </a:p>
        </p:txBody>
      </p:sp>
    </p:spTree>
    <p:extLst>
      <p:ext uri="{BB962C8B-B14F-4D97-AF65-F5344CB8AC3E}">
        <p14:creationId xmlns:p14="http://schemas.microsoft.com/office/powerpoint/2010/main" val="26545101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A892FB-EDDF-BB44-AA66-35D34B122ED5}"/>
              </a:ext>
            </a:extLst>
          </p:cNvPr>
          <p:cNvSpPr>
            <a:spLocks noGrp="1"/>
          </p:cNvSpPr>
          <p:nvPr>
            <p:ph type="title"/>
          </p:nvPr>
        </p:nvSpPr>
        <p:spPr/>
        <p:txBody>
          <a:bodyPr/>
          <a:lstStyle/>
          <a:p>
            <a:r>
              <a:rPr lang="en-US" b="1" dirty="0"/>
              <a:t>Conclusion:</a:t>
            </a:r>
          </a:p>
        </p:txBody>
      </p:sp>
      <p:sp>
        <p:nvSpPr>
          <p:cNvPr id="3" name="Content Placeholder 2">
            <a:extLst>
              <a:ext uri="{FF2B5EF4-FFF2-40B4-BE49-F238E27FC236}">
                <a16:creationId xmlns:a16="http://schemas.microsoft.com/office/drawing/2014/main" id="{61F8A957-20A1-2847-AA84-CF05AB42A2EC}"/>
              </a:ext>
            </a:extLst>
          </p:cNvPr>
          <p:cNvSpPr>
            <a:spLocks noGrp="1"/>
          </p:cNvSpPr>
          <p:nvPr>
            <p:ph idx="1"/>
          </p:nvPr>
        </p:nvSpPr>
        <p:spPr/>
        <p:txBody>
          <a:bodyPr>
            <a:normAutofit/>
          </a:bodyPr>
          <a:lstStyle/>
          <a:p>
            <a:pPr marL="0" indent="0">
              <a:buNone/>
            </a:pPr>
            <a:r>
              <a:rPr lang="en-IN" sz="2400" dirty="0"/>
              <a:t>There is double the number of women than men who have taken this survey. -Most of the people are in their 30's followed by 20's, teenagers and senior citizen are the least in number. -Most of the people belong from </a:t>
            </a:r>
            <a:r>
              <a:rPr lang="en-IN" sz="2400" dirty="0" err="1"/>
              <a:t>delhi</a:t>
            </a:r>
            <a:r>
              <a:rPr lang="en-IN" sz="2400" dirty="0"/>
              <a:t>, </a:t>
            </a:r>
            <a:r>
              <a:rPr lang="en-IN" sz="2400" dirty="0" err="1"/>
              <a:t>noida</a:t>
            </a:r>
            <a:r>
              <a:rPr lang="en-IN" sz="2400" dirty="0"/>
              <a:t> and </a:t>
            </a:r>
            <a:r>
              <a:rPr lang="en-IN" sz="2400" dirty="0" err="1"/>
              <a:t>banglore</a:t>
            </a:r>
            <a:r>
              <a:rPr lang="en-IN" sz="2400" dirty="0"/>
              <a:t>, ambiguity can also be seen as </a:t>
            </a:r>
            <a:r>
              <a:rPr lang="en-IN" sz="2400" dirty="0" err="1"/>
              <a:t>noida</a:t>
            </a:r>
            <a:r>
              <a:rPr lang="en-IN" sz="2400" dirty="0"/>
              <a:t> has two categories (</a:t>
            </a:r>
            <a:r>
              <a:rPr lang="en-IN" sz="2400" dirty="0" err="1"/>
              <a:t>noida</a:t>
            </a:r>
            <a:r>
              <a:rPr lang="en-IN" sz="2400" dirty="0"/>
              <a:t> and grater </a:t>
            </a:r>
            <a:r>
              <a:rPr lang="en-IN" sz="2400" dirty="0" err="1"/>
              <a:t>noida</a:t>
            </a:r>
            <a:r>
              <a:rPr lang="en-IN" sz="2400" dirty="0"/>
              <a:t>) which need to be handled -Most of the people shopping online have been shopping from a long time. -Majority of people shop online 10 times a year, </a:t>
            </a:r>
            <a:r>
              <a:rPr lang="en-IN" sz="2400" dirty="0" err="1"/>
              <a:t>amiguity</a:t>
            </a:r>
            <a:r>
              <a:rPr lang="en-IN" sz="2400" dirty="0"/>
              <a:t> can also be seen for range 42 times and above which needs to be handled.</a:t>
            </a:r>
            <a:r>
              <a:rPr lang="en-IN" sz="2400" dirty="0">
                <a:effectLst/>
              </a:rPr>
              <a:t> </a:t>
            </a:r>
            <a:endParaRPr lang="en-US" sz="2400" dirty="0"/>
          </a:p>
        </p:txBody>
      </p:sp>
    </p:spTree>
    <p:extLst>
      <p:ext uri="{BB962C8B-B14F-4D97-AF65-F5344CB8AC3E}">
        <p14:creationId xmlns:p14="http://schemas.microsoft.com/office/powerpoint/2010/main" val="26019630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214FF04-E1F2-A54A-A6B9-3A486828E41C}"/>
              </a:ext>
            </a:extLst>
          </p:cNvPr>
          <p:cNvSpPr>
            <a:spLocks noGrp="1"/>
          </p:cNvSpPr>
          <p:nvPr>
            <p:ph type="ctrTitle"/>
          </p:nvPr>
        </p:nvSpPr>
        <p:spPr/>
        <p:txBody>
          <a:bodyPr>
            <a:normAutofit fontScale="90000"/>
          </a:bodyPr>
          <a:lstStyle/>
          <a:p>
            <a:r>
              <a:rPr lang="en-IN" b="1" dirty="0"/>
              <a:t>Analysis on the basis of Various following factors</a:t>
            </a:r>
            <a:br>
              <a:rPr lang="en-IN" b="1" dirty="0"/>
            </a:br>
            <a:endParaRPr lang="en-US" dirty="0"/>
          </a:p>
        </p:txBody>
      </p:sp>
      <p:sp>
        <p:nvSpPr>
          <p:cNvPr id="5" name="Subtitle 4">
            <a:extLst>
              <a:ext uri="{FF2B5EF4-FFF2-40B4-BE49-F238E27FC236}">
                <a16:creationId xmlns:a16="http://schemas.microsoft.com/office/drawing/2014/main" id="{CBDDB6F2-4582-254D-85BE-D4AB35E89F0C}"/>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0967893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4A60F75-F6FD-3F4F-A752-4960149EC3C1}"/>
              </a:ext>
            </a:extLst>
          </p:cNvPr>
          <p:cNvSpPr>
            <a:spLocks noGrp="1"/>
          </p:cNvSpPr>
          <p:nvPr>
            <p:ph type="title"/>
          </p:nvPr>
        </p:nvSpPr>
        <p:spPr>
          <a:xfrm>
            <a:off x="831850" y="1940319"/>
            <a:ext cx="10515600" cy="3387055"/>
          </a:xfrm>
        </p:spPr>
        <p:txBody>
          <a:bodyPr/>
          <a:lstStyle/>
          <a:p>
            <a:endParaRPr lang="en-US" dirty="0"/>
          </a:p>
        </p:txBody>
      </p:sp>
      <p:sp>
        <p:nvSpPr>
          <p:cNvPr id="5" name="Text Placeholder 4">
            <a:extLst>
              <a:ext uri="{FF2B5EF4-FFF2-40B4-BE49-F238E27FC236}">
                <a16:creationId xmlns:a16="http://schemas.microsoft.com/office/drawing/2014/main" id="{1B8D3E94-FD4F-B440-8CC3-0DD51529EFBC}"/>
              </a:ext>
            </a:extLst>
          </p:cNvPr>
          <p:cNvSpPr>
            <a:spLocks noGrp="1"/>
          </p:cNvSpPr>
          <p:nvPr>
            <p:ph type="body" idx="1"/>
          </p:nvPr>
        </p:nvSpPr>
        <p:spPr>
          <a:xfrm>
            <a:off x="831850" y="5327374"/>
            <a:ext cx="10515600" cy="762276"/>
          </a:xfrm>
        </p:spPr>
        <p:txBody>
          <a:bodyPr>
            <a:normAutofit fontScale="85000" lnSpcReduction="20000"/>
          </a:bodyPr>
          <a:lstStyle/>
          <a:p>
            <a:r>
              <a:rPr lang="en-IN" b="1" dirty="0">
                <a:solidFill>
                  <a:schemeClr val="tx1"/>
                </a:solidFill>
              </a:rPr>
              <a:t>Conclusion:</a:t>
            </a:r>
            <a:r>
              <a:rPr lang="en-IN" dirty="0">
                <a:solidFill>
                  <a:schemeClr val="tx1"/>
                </a:solidFill>
              </a:rPr>
              <a:t> Heavy shoppers who shop more than 41 times a year shop from all the online brands, some of the people who shop for 32-40 and less than 10 times a year seem to exclude </a:t>
            </a:r>
            <a:r>
              <a:rPr lang="en-IN" dirty="0" err="1">
                <a:solidFill>
                  <a:schemeClr val="tx1"/>
                </a:solidFill>
              </a:rPr>
              <a:t>myntra</a:t>
            </a:r>
            <a:r>
              <a:rPr lang="en-IN" dirty="0">
                <a:solidFill>
                  <a:schemeClr val="tx1"/>
                </a:solidFill>
              </a:rPr>
              <a:t>. People shop from Amazon and </a:t>
            </a:r>
            <a:r>
              <a:rPr lang="en-IN" dirty="0" err="1">
                <a:solidFill>
                  <a:schemeClr val="tx1"/>
                </a:solidFill>
              </a:rPr>
              <a:t>flipkart</a:t>
            </a:r>
            <a:r>
              <a:rPr lang="en-IN" dirty="0">
                <a:solidFill>
                  <a:schemeClr val="tx1"/>
                </a:solidFill>
              </a:rPr>
              <a:t> whatever be the case.</a:t>
            </a:r>
            <a:r>
              <a:rPr lang="en-IN" dirty="0">
                <a:solidFill>
                  <a:schemeClr val="tx1"/>
                </a:solidFill>
                <a:effectLst/>
              </a:rPr>
              <a:t> </a:t>
            </a:r>
            <a:endParaRPr lang="en-US" dirty="0">
              <a:solidFill>
                <a:schemeClr val="tx1"/>
              </a:solidFill>
            </a:endParaRPr>
          </a:p>
        </p:txBody>
      </p:sp>
      <p:pic>
        <p:nvPicPr>
          <p:cNvPr id="6" name="Picture 5">
            <a:extLst>
              <a:ext uri="{FF2B5EF4-FFF2-40B4-BE49-F238E27FC236}">
                <a16:creationId xmlns:a16="http://schemas.microsoft.com/office/drawing/2014/main" id="{D1CF6B7C-9036-934C-8070-B825D3F184B9}"/>
              </a:ext>
            </a:extLst>
          </p:cNvPr>
          <p:cNvPicPr/>
          <p:nvPr/>
        </p:nvPicPr>
        <p:blipFill>
          <a:blip r:embed="rId2"/>
          <a:stretch>
            <a:fillRect/>
          </a:stretch>
        </p:blipFill>
        <p:spPr>
          <a:xfrm>
            <a:off x="2961957" y="2136457"/>
            <a:ext cx="6268085" cy="2585085"/>
          </a:xfrm>
          <a:prstGeom prst="rect">
            <a:avLst/>
          </a:prstGeom>
        </p:spPr>
      </p:pic>
    </p:spTree>
    <p:extLst>
      <p:ext uri="{BB962C8B-B14F-4D97-AF65-F5344CB8AC3E}">
        <p14:creationId xmlns:p14="http://schemas.microsoft.com/office/powerpoint/2010/main" val="30229408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8DF0FA-6D2C-1842-9BD9-88D7644660CA}"/>
              </a:ext>
            </a:extLst>
          </p:cNvPr>
          <p:cNvSpPr>
            <a:spLocks noGrp="1"/>
          </p:cNvSpPr>
          <p:nvPr>
            <p:ph type="title"/>
          </p:nvPr>
        </p:nvSpPr>
        <p:spPr/>
        <p:txBody>
          <a:bodyPr/>
          <a:lstStyle/>
          <a:p>
            <a:endParaRPr lang="en-US" dirty="0"/>
          </a:p>
        </p:txBody>
      </p:sp>
      <p:sp>
        <p:nvSpPr>
          <p:cNvPr id="3" name="Text Placeholder 2">
            <a:extLst>
              <a:ext uri="{FF2B5EF4-FFF2-40B4-BE49-F238E27FC236}">
                <a16:creationId xmlns:a16="http://schemas.microsoft.com/office/drawing/2014/main" id="{D54B6A63-7D23-D140-B365-2DB2277A6B55}"/>
              </a:ext>
            </a:extLst>
          </p:cNvPr>
          <p:cNvSpPr>
            <a:spLocks noGrp="1"/>
          </p:cNvSpPr>
          <p:nvPr>
            <p:ph type="body" idx="1"/>
          </p:nvPr>
        </p:nvSpPr>
        <p:spPr/>
        <p:txBody>
          <a:bodyPr>
            <a:normAutofit fontScale="85000" lnSpcReduction="10000"/>
          </a:bodyPr>
          <a:lstStyle/>
          <a:p>
            <a:endParaRPr lang="en-US" dirty="0">
              <a:solidFill>
                <a:schemeClr val="tx1"/>
              </a:solidFill>
            </a:endParaRPr>
          </a:p>
          <a:p>
            <a:r>
              <a:rPr lang="en-IN" b="1" dirty="0">
                <a:solidFill>
                  <a:schemeClr val="tx1"/>
                </a:solidFill>
              </a:rPr>
              <a:t>Conclusion:</a:t>
            </a:r>
            <a:r>
              <a:rPr lang="en-IN" dirty="0">
                <a:solidFill>
                  <a:schemeClr val="tx1"/>
                </a:solidFill>
              </a:rPr>
              <a:t> Almost all the people who have shopped from amazon, </a:t>
            </a:r>
            <a:r>
              <a:rPr lang="en-IN" dirty="0" err="1">
                <a:solidFill>
                  <a:schemeClr val="tx1"/>
                </a:solidFill>
              </a:rPr>
              <a:t>flipkart</a:t>
            </a:r>
            <a:r>
              <a:rPr lang="en-IN" dirty="0">
                <a:solidFill>
                  <a:schemeClr val="tx1"/>
                </a:solidFill>
              </a:rPr>
              <a:t> and </a:t>
            </a:r>
            <a:r>
              <a:rPr lang="en-IN" dirty="0" err="1">
                <a:solidFill>
                  <a:schemeClr val="tx1"/>
                </a:solidFill>
              </a:rPr>
              <a:t>paytm</a:t>
            </a:r>
            <a:r>
              <a:rPr lang="en-IN" dirty="0">
                <a:solidFill>
                  <a:schemeClr val="tx1"/>
                </a:solidFill>
              </a:rPr>
              <a:t> are satisfied. People who shop from a more number of online brands </a:t>
            </a:r>
            <a:r>
              <a:rPr lang="en-IN" dirty="0" err="1">
                <a:solidFill>
                  <a:schemeClr val="tx1"/>
                </a:solidFill>
              </a:rPr>
              <a:t>dosent</a:t>
            </a:r>
            <a:r>
              <a:rPr lang="en-IN" dirty="0">
                <a:solidFill>
                  <a:schemeClr val="tx1"/>
                </a:solidFill>
              </a:rPr>
              <a:t> seem to be satisfied.</a:t>
            </a:r>
          </a:p>
          <a:p>
            <a:r>
              <a:rPr lang="en-IN" dirty="0">
                <a:solidFill>
                  <a:schemeClr val="tx1"/>
                </a:solidFill>
              </a:rPr>
              <a:t> </a:t>
            </a:r>
          </a:p>
          <a:p>
            <a:endParaRPr lang="en-US" dirty="0">
              <a:solidFill>
                <a:schemeClr val="tx1"/>
              </a:solidFill>
            </a:endParaRPr>
          </a:p>
        </p:txBody>
      </p:sp>
      <p:pic>
        <p:nvPicPr>
          <p:cNvPr id="4" name="Picture 3">
            <a:extLst>
              <a:ext uri="{FF2B5EF4-FFF2-40B4-BE49-F238E27FC236}">
                <a16:creationId xmlns:a16="http://schemas.microsoft.com/office/drawing/2014/main" id="{A0E81503-3EB2-F241-8E08-2126BDA8480B}"/>
              </a:ext>
            </a:extLst>
          </p:cNvPr>
          <p:cNvPicPr/>
          <p:nvPr/>
        </p:nvPicPr>
        <p:blipFill>
          <a:blip r:embed="rId2"/>
          <a:stretch>
            <a:fillRect/>
          </a:stretch>
        </p:blipFill>
        <p:spPr>
          <a:xfrm>
            <a:off x="1789045" y="-119269"/>
            <a:ext cx="7547016" cy="5048512"/>
          </a:xfrm>
          <a:prstGeom prst="rect">
            <a:avLst/>
          </a:prstGeom>
        </p:spPr>
      </p:pic>
    </p:spTree>
    <p:extLst>
      <p:ext uri="{BB962C8B-B14F-4D97-AF65-F5344CB8AC3E}">
        <p14:creationId xmlns:p14="http://schemas.microsoft.com/office/powerpoint/2010/main" val="36538734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EE57C0-CF97-AE40-91B5-8F9DF2AF44C5}"/>
              </a:ext>
            </a:extLst>
          </p:cNvPr>
          <p:cNvSpPr>
            <a:spLocks noGrp="1"/>
          </p:cNvSpPr>
          <p:nvPr>
            <p:ph type="title"/>
          </p:nvPr>
        </p:nvSpPr>
        <p:spPr/>
        <p:txBody>
          <a:bodyPr/>
          <a:lstStyle/>
          <a:p>
            <a:endParaRPr lang="en-US" dirty="0"/>
          </a:p>
        </p:txBody>
      </p:sp>
      <p:sp>
        <p:nvSpPr>
          <p:cNvPr id="3" name="Text Placeholder 2">
            <a:extLst>
              <a:ext uri="{FF2B5EF4-FFF2-40B4-BE49-F238E27FC236}">
                <a16:creationId xmlns:a16="http://schemas.microsoft.com/office/drawing/2014/main" id="{CB392D76-58D9-7C4D-AA8F-ACE3438E0CF8}"/>
              </a:ext>
            </a:extLst>
          </p:cNvPr>
          <p:cNvSpPr>
            <a:spLocks noGrp="1"/>
          </p:cNvSpPr>
          <p:nvPr>
            <p:ph type="body" idx="1"/>
          </p:nvPr>
        </p:nvSpPr>
        <p:spPr/>
        <p:txBody>
          <a:bodyPr>
            <a:normAutofit lnSpcReduction="10000"/>
          </a:bodyPr>
          <a:lstStyle/>
          <a:p>
            <a:endParaRPr lang="en-US" dirty="0">
              <a:solidFill>
                <a:schemeClr val="tx1"/>
              </a:solidFill>
            </a:endParaRPr>
          </a:p>
          <a:p>
            <a:r>
              <a:rPr lang="en-IN" b="1" dirty="0">
                <a:solidFill>
                  <a:schemeClr val="tx1"/>
                </a:solidFill>
              </a:rPr>
              <a:t>Conclusion:</a:t>
            </a:r>
            <a:r>
              <a:rPr lang="en-IN" dirty="0">
                <a:solidFill>
                  <a:schemeClr val="tx1"/>
                </a:solidFill>
              </a:rPr>
              <a:t> People shopping from amazon and </a:t>
            </a:r>
            <a:r>
              <a:rPr lang="en-IN" dirty="0" err="1">
                <a:solidFill>
                  <a:schemeClr val="tx1"/>
                </a:solidFill>
              </a:rPr>
              <a:t>paytm</a:t>
            </a:r>
            <a:r>
              <a:rPr lang="en-IN" dirty="0">
                <a:solidFill>
                  <a:schemeClr val="tx1"/>
                </a:solidFill>
              </a:rPr>
              <a:t> are getting benefits from the loyalty points, </a:t>
            </a:r>
            <a:r>
              <a:rPr lang="en-IN" dirty="0" err="1">
                <a:solidFill>
                  <a:schemeClr val="tx1"/>
                </a:solidFill>
              </a:rPr>
              <a:t>flipkart</a:t>
            </a:r>
            <a:r>
              <a:rPr lang="en-IN" dirty="0">
                <a:solidFill>
                  <a:schemeClr val="tx1"/>
                </a:solidFill>
              </a:rPr>
              <a:t> and </a:t>
            </a:r>
            <a:r>
              <a:rPr lang="en-IN" dirty="0" err="1">
                <a:solidFill>
                  <a:schemeClr val="tx1"/>
                </a:solidFill>
              </a:rPr>
              <a:t>sanpdeal</a:t>
            </a:r>
            <a:r>
              <a:rPr lang="en-IN" dirty="0">
                <a:solidFill>
                  <a:schemeClr val="tx1"/>
                </a:solidFill>
              </a:rPr>
              <a:t> also seem to give such benefits but people who shop from almost everywhere disagree with this statement too</a:t>
            </a:r>
            <a:r>
              <a:rPr lang="en-IN" dirty="0">
                <a:solidFill>
                  <a:schemeClr val="tx1"/>
                </a:solidFill>
                <a:effectLst/>
              </a:rPr>
              <a:t> </a:t>
            </a:r>
            <a:endParaRPr lang="en-US" dirty="0">
              <a:solidFill>
                <a:schemeClr val="tx1"/>
              </a:solidFill>
            </a:endParaRPr>
          </a:p>
        </p:txBody>
      </p:sp>
      <p:pic>
        <p:nvPicPr>
          <p:cNvPr id="4" name="Picture 3">
            <a:extLst>
              <a:ext uri="{FF2B5EF4-FFF2-40B4-BE49-F238E27FC236}">
                <a16:creationId xmlns:a16="http://schemas.microsoft.com/office/drawing/2014/main" id="{5CEBC4F9-71A7-CF4F-960E-37A44FAA1ECB}"/>
              </a:ext>
            </a:extLst>
          </p:cNvPr>
          <p:cNvPicPr/>
          <p:nvPr/>
        </p:nvPicPr>
        <p:blipFill>
          <a:blip r:embed="rId2"/>
          <a:stretch>
            <a:fillRect/>
          </a:stretch>
        </p:blipFill>
        <p:spPr>
          <a:xfrm>
            <a:off x="2213113" y="0"/>
            <a:ext cx="6857903" cy="4766130"/>
          </a:xfrm>
          <a:prstGeom prst="rect">
            <a:avLst/>
          </a:prstGeom>
        </p:spPr>
      </p:pic>
    </p:spTree>
    <p:extLst>
      <p:ext uri="{BB962C8B-B14F-4D97-AF65-F5344CB8AC3E}">
        <p14:creationId xmlns:p14="http://schemas.microsoft.com/office/powerpoint/2010/main" val="31135098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48C472-2403-0C45-9933-2D1959B2BE1F}"/>
              </a:ext>
            </a:extLst>
          </p:cNvPr>
          <p:cNvSpPr>
            <a:spLocks noGrp="1"/>
          </p:cNvSpPr>
          <p:nvPr>
            <p:ph type="title"/>
          </p:nvPr>
        </p:nvSpPr>
        <p:spPr/>
        <p:txBody>
          <a:bodyPr/>
          <a:lstStyle/>
          <a:p>
            <a:endParaRPr lang="en-US" dirty="0"/>
          </a:p>
        </p:txBody>
      </p:sp>
      <p:sp>
        <p:nvSpPr>
          <p:cNvPr id="3" name="Text Placeholder 2">
            <a:extLst>
              <a:ext uri="{FF2B5EF4-FFF2-40B4-BE49-F238E27FC236}">
                <a16:creationId xmlns:a16="http://schemas.microsoft.com/office/drawing/2014/main" id="{0BBF4D0B-993E-FE4B-B07A-8BDC55FCB3AB}"/>
              </a:ext>
            </a:extLst>
          </p:cNvPr>
          <p:cNvSpPr>
            <a:spLocks noGrp="1"/>
          </p:cNvSpPr>
          <p:nvPr>
            <p:ph type="body" idx="1"/>
          </p:nvPr>
        </p:nvSpPr>
        <p:spPr/>
        <p:txBody>
          <a:bodyPr/>
          <a:lstStyle/>
          <a:p>
            <a:r>
              <a:rPr lang="en-IN" b="1" dirty="0">
                <a:solidFill>
                  <a:schemeClr val="tx1"/>
                </a:solidFill>
              </a:rPr>
              <a:t>Conclusion:</a:t>
            </a:r>
            <a:r>
              <a:rPr lang="en-IN" dirty="0">
                <a:solidFill>
                  <a:schemeClr val="tx1"/>
                </a:solidFill>
              </a:rPr>
              <a:t> Highest number of people have been shopping online for above 4 years except for the age group below 20 years and above 50 years. People who are shopping online for 1-2 years does not include teenagers and elder people.</a:t>
            </a:r>
            <a:r>
              <a:rPr lang="en-IN" dirty="0">
                <a:solidFill>
                  <a:schemeClr val="tx1"/>
                </a:solidFill>
                <a:effectLst/>
              </a:rPr>
              <a:t> </a:t>
            </a:r>
            <a:endParaRPr lang="en-US" dirty="0">
              <a:solidFill>
                <a:schemeClr val="tx1"/>
              </a:solidFill>
            </a:endParaRPr>
          </a:p>
        </p:txBody>
      </p:sp>
      <p:pic>
        <p:nvPicPr>
          <p:cNvPr id="4" name="Picture 3">
            <a:extLst>
              <a:ext uri="{FF2B5EF4-FFF2-40B4-BE49-F238E27FC236}">
                <a16:creationId xmlns:a16="http://schemas.microsoft.com/office/drawing/2014/main" id="{1B20C4E6-C8E1-F041-9DA7-33520BD1275F}"/>
              </a:ext>
            </a:extLst>
          </p:cNvPr>
          <p:cNvPicPr/>
          <p:nvPr/>
        </p:nvPicPr>
        <p:blipFill>
          <a:blip r:embed="rId2"/>
          <a:stretch>
            <a:fillRect/>
          </a:stretch>
        </p:blipFill>
        <p:spPr>
          <a:xfrm>
            <a:off x="2922200" y="335749"/>
            <a:ext cx="5877243" cy="4226726"/>
          </a:xfrm>
          <a:prstGeom prst="rect">
            <a:avLst/>
          </a:prstGeom>
        </p:spPr>
      </p:pic>
    </p:spTree>
    <p:extLst>
      <p:ext uri="{BB962C8B-B14F-4D97-AF65-F5344CB8AC3E}">
        <p14:creationId xmlns:p14="http://schemas.microsoft.com/office/powerpoint/2010/main" val="32505206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FBB3C6-FE0B-BE46-A18D-8D83CEF9CCCF}"/>
              </a:ext>
            </a:extLst>
          </p:cNvPr>
          <p:cNvSpPr>
            <a:spLocks noGrp="1"/>
          </p:cNvSpPr>
          <p:nvPr>
            <p:ph type="title"/>
          </p:nvPr>
        </p:nvSpPr>
        <p:spPr/>
        <p:txBody>
          <a:bodyPr/>
          <a:lstStyle/>
          <a:p>
            <a:endParaRPr lang="en-US" dirty="0"/>
          </a:p>
        </p:txBody>
      </p:sp>
      <p:sp>
        <p:nvSpPr>
          <p:cNvPr id="3" name="Text Placeholder 2">
            <a:extLst>
              <a:ext uri="{FF2B5EF4-FFF2-40B4-BE49-F238E27FC236}">
                <a16:creationId xmlns:a16="http://schemas.microsoft.com/office/drawing/2014/main" id="{B305AB24-5CD8-E848-9FD1-5D94677D6BC0}"/>
              </a:ext>
            </a:extLst>
          </p:cNvPr>
          <p:cNvSpPr>
            <a:spLocks noGrp="1"/>
          </p:cNvSpPr>
          <p:nvPr>
            <p:ph type="body" idx="1"/>
          </p:nvPr>
        </p:nvSpPr>
        <p:spPr/>
        <p:txBody>
          <a:bodyPr>
            <a:normAutofit fontScale="85000" lnSpcReduction="10000"/>
          </a:bodyPr>
          <a:lstStyle/>
          <a:p>
            <a:endParaRPr lang="en-US" dirty="0">
              <a:solidFill>
                <a:schemeClr val="tx1"/>
              </a:solidFill>
            </a:endParaRPr>
          </a:p>
          <a:p>
            <a:r>
              <a:rPr lang="en-IN" b="1" dirty="0">
                <a:solidFill>
                  <a:schemeClr val="tx1"/>
                </a:solidFill>
              </a:rPr>
              <a:t>Conclusion: </a:t>
            </a:r>
            <a:r>
              <a:rPr lang="en-IN" dirty="0">
                <a:solidFill>
                  <a:schemeClr val="tx1"/>
                </a:solidFill>
              </a:rPr>
              <a:t>In lines, we can see that density of female customers is more than male. Men living in </a:t>
            </a:r>
            <a:r>
              <a:rPr lang="en-IN" dirty="0" err="1">
                <a:solidFill>
                  <a:schemeClr val="tx1"/>
                </a:solidFill>
              </a:rPr>
              <a:t>banglore</a:t>
            </a:r>
            <a:r>
              <a:rPr lang="en-IN" dirty="0">
                <a:solidFill>
                  <a:schemeClr val="tx1"/>
                </a:solidFill>
              </a:rPr>
              <a:t> and </a:t>
            </a:r>
            <a:r>
              <a:rPr lang="en-IN" dirty="0" err="1">
                <a:solidFill>
                  <a:schemeClr val="tx1"/>
                </a:solidFill>
              </a:rPr>
              <a:t>ghaziabad</a:t>
            </a:r>
            <a:r>
              <a:rPr lang="en-IN" dirty="0">
                <a:solidFill>
                  <a:schemeClr val="tx1"/>
                </a:solidFill>
              </a:rPr>
              <a:t> shop have shopped online for less than 1 year. Highest number of men shopping online belong from </a:t>
            </a:r>
            <a:r>
              <a:rPr lang="en-IN" dirty="0" err="1">
                <a:solidFill>
                  <a:schemeClr val="tx1"/>
                </a:solidFill>
              </a:rPr>
              <a:t>delhi</a:t>
            </a:r>
            <a:r>
              <a:rPr lang="en-IN" dirty="0">
                <a:solidFill>
                  <a:schemeClr val="tx1"/>
                </a:solidFill>
              </a:rPr>
              <a:t> and </a:t>
            </a:r>
            <a:r>
              <a:rPr lang="en-IN" dirty="0" err="1">
                <a:solidFill>
                  <a:schemeClr val="tx1"/>
                </a:solidFill>
              </a:rPr>
              <a:t>noida</a:t>
            </a:r>
            <a:r>
              <a:rPr lang="en-IN" dirty="0">
                <a:solidFill>
                  <a:schemeClr val="tx1"/>
                </a:solidFill>
              </a:rPr>
              <a:t>, while men from </a:t>
            </a:r>
            <a:r>
              <a:rPr lang="en-IN" dirty="0" err="1">
                <a:solidFill>
                  <a:schemeClr val="tx1"/>
                </a:solidFill>
              </a:rPr>
              <a:t>moradabad</a:t>
            </a:r>
            <a:r>
              <a:rPr lang="en-IN" dirty="0">
                <a:solidFill>
                  <a:schemeClr val="tx1"/>
                </a:solidFill>
              </a:rPr>
              <a:t> have been shopping online for the longest. Women from </a:t>
            </a:r>
            <a:r>
              <a:rPr lang="en-IN" dirty="0" err="1">
                <a:solidFill>
                  <a:schemeClr val="tx1"/>
                </a:solidFill>
              </a:rPr>
              <a:t>meerut</a:t>
            </a:r>
            <a:r>
              <a:rPr lang="en-IN" dirty="0">
                <a:solidFill>
                  <a:schemeClr val="tx1"/>
                </a:solidFill>
              </a:rPr>
              <a:t> and </a:t>
            </a:r>
            <a:r>
              <a:rPr lang="en-IN" dirty="0" err="1">
                <a:solidFill>
                  <a:schemeClr val="tx1"/>
                </a:solidFill>
              </a:rPr>
              <a:t>noida</a:t>
            </a:r>
            <a:r>
              <a:rPr lang="en-IN" dirty="0">
                <a:solidFill>
                  <a:schemeClr val="tx1"/>
                </a:solidFill>
              </a:rPr>
              <a:t> have shopped the longest.</a:t>
            </a:r>
            <a:r>
              <a:rPr lang="en-IN" dirty="0">
                <a:solidFill>
                  <a:schemeClr val="tx1"/>
                </a:solidFill>
                <a:effectLst/>
              </a:rPr>
              <a:t> </a:t>
            </a:r>
            <a:endParaRPr lang="en-US" dirty="0">
              <a:solidFill>
                <a:schemeClr val="tx1"/>
              </a:solidFill>
            </a:endParaRPr>
          </a:p>
        </p:txBody>
      </p:sp>
      <p:pic>
        <p:nvPicPr>
          <p:cNvPr id="4" name="Picture 3">
            <a:extLst>
              <a:ext uri="{FF2B5EF4-FFF2-40B4-BE49-F238E27FC236}">
                <a16:creationId xmlns:a16="http://schemas.microsoft.com/office/drawing/2014/main" id="{A994EF09-A6D1-F64D-8384-CB1296B5EB40}"/>
              </a:ext>
            </a:extLst>
          </p:cNvPr>
          <p:cNvPicPr/>
          <p:nvPr/>
        </p:nvPicPr>
        <p:blipFill>
          <a:blip r:embed="rId2"/>
          <a:stretch>
            <a:fillRect/>
          </a:stretch>
        </p:blipFill>
        <p:spPr>
          <a:xfrm>
            <a:off x="2186610" y="0"/>
            <a:ext cx="6950668" cy="4930830"/>
          </a:xfrm>
          <a:prstGeom prst="rect">
            <a:avLst/>
          </a:prstGeom>
        </p:spPr>
      </p:pic>
    </p:spTree>
    <p:extLst>
      <p:ext uri="{BB962C8B-B14F-4D97-AF65-F5344CB8AC3E}">
        <p14:creationId xmlns:p14="http://schemas.microsoft.com/office/powerpoint/2010/main" val="40074020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79904A-A630-6745-9A8E-460F96931CA1}"/>
              </a:ext>
            </a:extLst>
          </p:cNvPr>
          <p:cNvSpPr>
            <a:spLocks noGrp="1"/>
          </p:cNvSpPr>
          <p:nvPr>
            <p:ph type="title"/>
          </p:nvPr>
        </p:nvSpPr>
        <p:spPr/>
        <p:txBody>
          <a:bodyPr/>
          <a:lstStyle/>
          <a:p>
            <a:endParaRPr lang="en-US" dirty="0"/>
          </a:p>
        </p:txBody>
      </p:sp>
      <p:sp>
        <p:nvSpPr>
          <p:cNvPr id="3" name="Text Placeholder 2">
            <a:extLst>
              <a:ext uri="{FF2B5EF4-FFF2-40B4-BE49-F238E27FC236}">
                <a16:creationId xmlns:a16="http://schemas.microsoft.com/office/drawing/2014/main" id="{8E15D223-72BE-7741-9930-0E2B8F23016F}"/>
              </a:ext>
            </a:extLst>
          </p:cNvPr>
          <p:cNvSpPr>
            <a:spLocks noGrp="1"/>
          </p:cNvSpPr>
          <p:nvPr>
            <p:ph type="body" idx="1"/>
          </p:nvPr>
        </p:nvSpPr>
        <p:spPr/>
        <p:txBody>
          <a:bodyPr>
            <a:normAutofit fontScale="92500"/>
          </a:bodyPr>
          <a:lstStyle/>
          <a:p>
            <a:endParaRPr lang="en-US" dirty="0"/>
          </a:p>
          <a:p>
            <a:r>
              <a:rPr lang="en-IN" b="1" dirty="0">
                <a:solidFill>
                  <a:schemeClr val="tx1"/>
                </a:solidFill>
              </a:rPr>
              <a:t>Conclusion</a:t>
            </a:r>
            <a:r>
              <a:rPr lang="en-IN" dirty="0">
                <a:solidFill>
                  <a:schemeClr val="tx1"/>
                </a:solidFill>
              </a:rPr>
              <a:t>: Even though people who are shopping online for more than 3 years </a:t>
            </a:r>
            <a:r>
              <a:rPr lang="en-IN" dirty="0" err="1">
                <a:solidFill>
                  <a:schemeClr val="tx1"/>
                </a:solidFill>
              </a:rPr>
              <a:t>donot</a:t>
            </a:r>
            <a:r>
              <a:rPr lang="en-IN" dirty="0">
                <a:solidFill>
                  <a:schemeClr val="tx1"/>
                </a:solidFill>
              </a:rPr>
              <a:t> use the application rather use search engine and direct </a:t>
            </a:r>
            <a:r>
              <a:rPr lang="en-IN" dirty="0" err="1">
                <a:solidFill>
                  <a:schemeClr val="tx1"/>
                </a:solidFill>
              </a:rPr>
              <a:t>url's</a:t>
            </a:r>
            <a:r>
              <a:rPr lang="en-IN" dirty="0">
                <a:solidFill>
                  <a:schemeClr val="tx1"/>
                </a:solidFill>
              </a:rPr>
              <a:t> in large number which indicates that online brands should update all their platforms rather than just application.</a:t>
            </a:r>
          </a:p>
          <a:p>
            <a:endParaRPr lang="en-US" dirty="0"/>
          </a:p>
        </p:txBody>
      </p:sp>
      <p:pic>
        <p:nvPicPr>
          <p:cNvPr id="4" name="Picture 3">
            <a:extLst>
              <a:ext uri="{FF2B5EF4-FFF2-40B4-BE49-F238E27FC236}">
                <a16:creationId xmlns:a16="http://schemas.microsoft.com/office/drawing/2014/main" id="{F795B163-636F-3046-86FA-4FF97C3EAF9B}"/>
              </a:ext>
            </a:extLst>
          </p:cNvPr>
          <p:cNvPicPr/>
          <p:nvPr/>
        </p:nvPicPr>
        <p:blipFill>
          <a:blip r:embed="rId2"/>
          <a:stretch>
            <a:fillRect/>
          </a:stretch>
        </p:blipFill>
        <p:spPr>
          <a:xfrm>
            <a:off x="2829435" y="0"/>
            <a:ext cx="6268085" cy="4758055"/>
          </a:xfrm>
          <a:prstGeom prst="rect">
            <a:avLst/>
          </a:prstGeom>
        </p:spPr>
      </p:pic>
    </p:spTree>
    <p:extLst>
      <p:ext uri="{BB962C8B-B14F-4D97-AF65-F5344CB8AC3E}">
        <p14:creationId xmlns:p14="http://schemas.microsoft.com/office/powerpoint/2010/main" val="41588993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9E9AA82-322A-0844-B85E-20761A31D3A5}"/>
              </a:ext>
            </a:extLst>
          </p:cNvPr>
          <p:cNvSpPr>
            <a:spLocks noGrp="1"/>
          </p:cNvSpPr>
          <p:nvPr>
            <p:ph type="ctrTitle"/>
          </p:nvPr>
        </p:nvSpPr>
        <p:spPr/>
        <p:txBody>
          <a:bodyPr/>
          <a:lstStyle/>
          <a:p>
            <a:r>
              <a:rPr lang="en-IN" b="1" dirty="0"/>
              <a:t>Brand image:</a:t>
            </a:r>
            <a:endParaRPr lang="en-US" dirty="0"/>
          </a:p>
        </p:txBody>
      </p:sp>
      <p:sp>
        <p:nvSpPr>
          <p:cNvPr id="5" name="Subtitle 4">
            <a:extLst>
              <a:ext uri="{FF2B5EF4-FFF2-40B4-BE49-F238E27FC236}">
                <a16:creationId xmlns:a16="http://schemas.microsoft.com/office/drawing/2014/main" id="{83E54236-FF1A-BA45-A447-0BB5821502B0}"/>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334502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9DBDA7C-29C8-B744-A487-6AB92809422F}"/>
              </a:ext>
            </a:extLst>
          </p:cNvPr>
          <p:cNvPicPr/>
          <p:nvPr/>
        </p:nvPicPr>
        <p:blipFill>
          <a:blip r:embed="rId2"/>
          <a:stretch>
            <a:fillRect/>
          </a:stretch>
        </p:blipFill>
        <p:spPr>
          <a:xfrm>
            <a:off x="-503583" y="410816"/>
            <a:ext cx="6599583" cy="3157331"/>
          </a:xfrm>
          <a:prstGeom prst="rect">
            <a:avLst/>
          </a:prstGeom>
        </p:spPr>
      </p:pic>
      <p:pic>
        <p:nvPicPr>
          <p:cNvPr id="5" name="Picture 4">
            <a:extLst>
              <a:ext uri="{FF2B5EF4-FFF2-40B4-BE49-F238E27FC236}">
                <a16:creationId xmlns:a16="http://schemas.microsoft.com/office/drawing/2014/main" id="{0C2CB090-4B76-AA4F-B476-E6E4AD807EFD}"/>
              </a:ext>
            </a:extLst>
          </p:cNvPr>
          <p:cNvPicPr/>
          <p:nvPr/>
        </p:nvPicPr>
        <p:blipFill>
          <a:blip r:embed="rId3"/>
          <a:stretch>
            <a:fillRect/>
          </a:stretch>
        </p:blipFill>
        <p:spPr>
          <a:xfrm>
            <a:off x="5280991" y="0"/>
            <a:ext cx="7593496" cy="3614530"/>
          </a:xfrm>
          <a:prstGeom prst="rect">
            <a:avLst/>
          </a:prstGeom>
        </p:spPr>
      </p:pic>
      <p:pic>
        <p:nvPicPr>
          <p:cNvPr id="6" name="Picture 5">
            <a:extLst>
              <a:ext uri="{FF2B5EF4-FFF2-40B4-BE49-F238E27FC236}">
                <a16:creationId xmlns:a16="http://schemas.microsoft.com/office/drawing/2014/main" id="{10A59423-79B3-E44B-BE39-5EA383B8B3AD}"/>
              </a:ext>
            </a:extLst>
          </p:cNvPr>
          <p:cNvPicPr/>
          <p:nvPr/>
        </p:nvPicPr>
        <p:blipFill>
          <a:blip r:embed="rId4"/>
          <a:stretch>
            <a:fillRect/>
          </a:stretch>
        </p:blipFill>
        <p:spPr>
          <a:xfrm>
            <a:off x="397565" y="3498574"/>
            <a:ext cx="5446644" cy="3298176"/>
          </a:xfrm>
          <a:prstGeom prst="rect">
            <a:avLst/>
          </a:prstGeom>
        </p:spPr>
      </p:pic>
      <p:pic>
        <p:nvPicPr>
          <p:cNvPr id="7" name="Picture 6">
            <a:extLst>
              <a:ext uri="{FF2B5EF4-FFF2-40B4-BE49-F238E27FC236}">
                <a16:creationId xmlns:a16="http://schemas.microsoft.com/office/drawing/2014/main" id="{B6157F6A-AC43-B647-9B2A-F2D69E42ADB3}"/>
              </a:ext>
            </a:extLst>
          </p:cNvPr>
          <p:cNvPicPr/>
          <p:nvPr/>
        </p:nvPicPr>
        <p:blipFill>
          <a:blip r:embed="rId5"/>
          <a:stretch>
            <a:fillRect/>
          </a:stretch>
        </p:blipFill>
        <p:spPr>
          <a:xfrm>
            <a:off x="6208644" y="3612888"/>
            <a:ext cx="6665843" cy="3183862"/>
          </a:xfrm>
          <a:prstGeom prst="rect">
            <a:avLst/>
          </a:prstGeom>
        </p:spPr>
      </p:pic>
    </p:spTree>
    <p:extLst>
      <p:ext uri="{BB962C8B-B14F-4D97-AF65-F5344CB8AC3E}">
        <p14:creationId xmlns:p14="http://schemas.microsoft.com/office/powerpoint/2010/main" val="32278755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8F17F3-6B05-D24A-9B2B-824EE8F54247}"/>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10AA84EE-1FD5-B249-856E-81B6E759925E}"/>
              </a:ext>
            </a:extLst>
          </p:cNvPr>
          <p:cNvSpPr>
            <a:spLocks noGrp="1"/>
          </p:cNvSpPr>
          <p:nvPr>
            <p:ph idx="1"/>
          </p:nvPr>
        </p:nvSpPr>
        <p:spPr/>
        <p:txBody>
          <a:bodyPr>
            <a:normAutofit fontScale="92500" lnSpcReduction="10000"/>
          </a:bodyPr>
          <a:lstStyle/>
          <a:p>
            <a:pPr marL="0" indent="0">
              <a:buNone/>
            </a:pPr>
            <a:r>
              <a:rPr lang="en-IN" dirty="0"/>
              <a:t>Customer satisfaction has emerged as one of the most important factors that guarantee the success of online store; it has been posited as a key stimulant of purchase, repurchase intentions and customer loyalty. A comprehensive review of the literature, theories and models have been carried out to propose the models for customer activation and customer retention. Five major factors that contributed to the success of an e-commerce store have been identified as: service quality, system quality, information quality, trust and net benefit. The research furthermore investigated the factors that influence the online customers repeat purchase intention. The combination of both utilitarian value and hedonistic values are needed to affect the repeat purchase intention (loyalty) positively. The data is collected from the Indian online shoppers. Results indicate the e-retail success factors, which are very much critical for customer satisfaction</a:t>
            </a:r>
            <a:endParaRPr lang="en-US" dirty="0"/>
          </a:p>
        </p:txBody>
      </p:sp>
    </p:spTree>
    <p:extLst>
      <p:ext uri="{BB962C8B-B14F-4D97-AF65-F5344CB8AC3E}">
        <p14:creationId xmlns:p14="http://schemas.microsoft.com/office/powerpoint/2010/main" val="3908140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864A04A-5082-224B-B310-2BDBD80C6954}"/>
              </a:ext>
            </a:extLst>
          </p:cNvPr>
          <p:cNvPicPr/>
          <p:nvPr/>
        </p:nvPicPr>
        <p:blipFill>
          <a:blip r:embed="rId2"/>
          <a:stretch>
            <a:fillRect/>
          </a:stretch>
        </p:blipFill>
        <p:spPr>
          <a:xfrm>
            <a:off x="-126185" y="0"/>
            <a:ext cx="6268085" cy="3193774"/>
          </a:xfrm>
          <a:prstGeom prst="rect">
            <a:avLst/>
          </a:prstGeom>
        </p:spPr>
      </p:pic>
      <p:pic>
        <p:nvPicPr>
          <p:cNvPr id="3" name="Picture 2">
            <a:extLst>
              <a:ext uri="{FF2B5EF4-FFF2-40B4-BE49-F238E27FC236}">
                <a16:creationId xmlns:a16="http://schemas.microsoft.com/office/drawing/2014/main" id="{7167905A-ED06-9C46-ABE6-0ECCCAEC65A9}"/>
              </a:ext>
            </a:extLst>
          </p:cNvPr>
          <p:cNvPicPr/>
          <p:nvPr/>
        </p:nvPicPr>
        <p:blipFill>
          <a:blip r:embed="rId3"/>
          <a:stretch>
            <a:fillRect/>
          </a:stretch>
        </p:blipFill>
        <p:spPr>
          <a:xfrm>
            <a:off x="6268085" y="176142"/>
            <a:ext cx="6268085" cy="3017631"/>
          </a:xfrm>
          <a:prstGeom prst="rect">
            <a:avLst/>
          </a:prstGeom>
        </p:spPr>
      </p:pic>
      <p:pic>
        <p:nvPicPr>
          <p:cNvPr id="4" name="Picture 3">
            <a:extLst>
              <a:ext uri="{FF2B5EF4-FFF2-40B4-BE49-F238E27FC236}">
                <a16:creationId xmlns:a16="http://schemas.microsoft.com/office/drawing/2014/main" id="{61F71273-A3AD-B844-9A62-F8F8D399A9B7}"/>
              </a:ext>
            </a:extLst>
          </p:cNvPr>
          <p:cNvPicPr/>
          <p:nvPr/>
        </p:nvPicPr>
        <p:blipFill>
          <a:blip r:embed="rId4"/>
          <a:stretch>
            <a:fillRect/>
          </a:stretch>
        </p:blipFill>
        <p:spPr>
          <a:xfrm>
            <a:off x="126185" y="3069258"/>
            <a:ext cx="6141900" cy="3098248"/>
          </a:xfrm>
          <a:prstGeom prst="rect">
            <a:avLst/>
          </a:prstGeom>
        </p:spPr>
      </p:pic>
      <p:pic>
        <p:nvPicPr>
          <p:cNvPr id="5" name="Picture 4">
            <a:extLst>
              <a:ext uri="{FF2B5EF4-FFF2-40B4-BE49-F238E27FC236}">
                <a16:creationId xmlns:a16="http://schemas.microsoft.com/office/drawing/2014/main" id="{459E3D96-547F-804D-92FF-B2564DFDE6C8}"/>
              </a:ext>
            </a:extLst>
          </p:cNvPr>
          <p:cNvPicPr/>
          <p:nvPr/>
        </p:nvPicPr>
        <p:blipFill>
          <a:blip r:embed="rId5"/>
          <a:stretch>
            <a:fillRect/>
          </a:stretch>
        </p:blipFill>
        <p:spPr>
          <a:xfrm>
            <a:off x="6268085" y="3069258"/>
            <a:ext cx="6268085" cy="3098248"/>
          </a:xfrm>
          <a:prstGeom prst="rect">
            <a:avLst/>
          </a:prstGeom>
        </p:spPr>
      </p:pic>
    </p:spTree>
    <p:extLst>
      <p:ext uri="{BB962C8B-B14F-4D97-AF65-F5344CB8AC3E}">
        <p14:creationId xmlns:p14="http://schemas.microsoft.com/office/powerpoint/2010/main" val="41858147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3F9F96C-DE59-E14F-98E1-5A1300C41803}"/>
              </a:ext>
            </a:extLst>
          </p:cNvPr>
          <p:cNvPicPr/>
          <p:nvPr/>
        </p:nvPicPr>
        <p:blipFill>
          <a:blip r:embed="rId2"/>
          <a:stretch>
            <a:fillRect/>
          </a:stretch>
        </p:blipFill>
        <p:spPr>
          <a:xfrm>
            <a:off x="1007165" y="172278"/>
            <a:ext cx="5260920" cy="3432313"/>
          </a:xfrm>
          <a:prstGeom prst="rect">
            <a:avLst/>
          </a:prstGeom>
        </p:spPr>
      </p:pic>
      <p:pic>
        <p:nvPicPr>
          <p:cNvPr id="3" name="Picture 2">
            <a:extLst>
              <a:ext uri="{FF2B5EF4-FFF2-40B4-BE49-F238E27FC236}">
                <a16:creationId xmlns:a16="http://schemas.microsoft.com/office/drawing/2014/main" id="{A107FA7A-28E0-2A49-9E90-E371BD6BA55C}"/>
              </a:ext>
            </a:extLst>
          </p:cNvPr>
          <p:cNvPicPr/>
          <p:nvPr/>
        </p:nvPicPr>
        <p:blipFill>
          <a:blip r:embed="rId3"/>
          <a:stretch>
            <a:fillRect/>
          </a:stretch>
        </p:blipFill>
        <p:spPr>
          <a:xfrm>
            <a:off x="6069302" y="172278"/>
            <a:ext cx="6268085" cy="3233531"/>
          </a:xfrm>
          <a:prstGeom prst="rect">
            <a:avLst/>
          </a:prstGeom>
        </p:spPr>
      </p:pic>
      <p:pic>
        <p:nvPicPr>
          <p:cNvPr id="4" name="Picture 3">
            <a:extLst>
              <a:ext uri="{FF2B5EF4-FFF2-40B4-BE49-F238E27FC236}">
                <a16:creationId xmlns:a16="http://schemas.microsoft.com/office/drawing/2014/main" id="{67204CE4-8172-A142-A0E7-A4AABEB7A2A4}"/>
              </a:ext>
            </a:extLst>
          </p:cNvPr>
          <p:cNvPicPr/>
          <p:nvPr/>
        </p:nvPicPr>
        <p:blipFill>
          <a:blip r:embed="rId4"/>
          <a:stretch>
            <a:fillRect/>
          </a:stretch>
        </p:blipFill>
        <p:spPr>
          <a:xfrm>
            <a:off x="-1" y="3604590"/>
            <a:ext cx="6268086" cy="3253409"/>
          </a:xfrm>
          <a:prstGeom prst="rect">
            <a:avLst/>
          </a:prstGeom>
        </p:spPr>
      </p:pic>
      <p:pic>
        <p:nvPicPr>
          <p:cNvPr id="5" name="Picture 4">
            <a:extLst>
              <a:ext uri="{FF2B5EF4-FFF2-40B4-BE49-F238E27FC236}">
                <a16:creationId xmlns:a16="http://schemas.microsoft.com/office/drawing/2014/main" id="{9BE508CF-24C3-7144-BF59-28D8C67558EA}"/>
              </a:ext>
            </a:extLst>
          </p:cNvPr>
          <p:cNvPicPr/>
          <p:nvPr/>
        </p:nvPicPr>
        <p:blipFill>
          <a:blip r:embed="rId5"/>
          <a:stretch>
            <a:fillRect/>
          </a:stretch>
        </p:blipFill>
        <p:spPr>
          <a:xfrm>
            <a:off x="6400994" y="3604590"/>
            <a:ext cx="6268085" cy="3253410"/>
          </a:xfrm>
          <a:prstGeom prst="rect">
            <a:avLst/>
          </a:prstGeom>
        </p:spPr>
      </p:pic>
    </p:spTree>
    <p:extLst>
      <p:ext uri="{BB962C8B-B14F-4D97-AF65-F5344CB8AC3E}">
        <p14:creationId xmlns:p14="http://schemas.microsoft.com/office/powerpoint/2010/main" val="8929152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96B911C-79C6-0241-A9AE-E9FBC9209758}"/>
              </a:ext>
            </a:extLst>
          </p:cNvPr>
          <p:cNvPicPr/>
          <p:nvPr/>
        </p:nvPicPr>
        <p:blipFill>
          <a:blip r:embed="rId2"/>
          <a:stretch>
            <a:fillRect/>
          </a:stretch>
        </p:blipFill>
        <p:spPr>
          <a:xfrm>
            <a:off x="2961957" y="2089149"/>
            <a:ext cx="6433834" cy="2999685"/>
          </a:xfrm>
          <a:prstGeom prst="rect">
            <a:avLst/>
          </a:prstGeom>
        </p:spPr>
      </p:pic>
    </p:spTree>
    <p:extLst>
      <p:ext uri="{BB962C8B-B14F-4D97-AF65-F5344CB8AC3E}">
        <p14:creationId xmlns:p14="http://schemas.microsoft.com/office/powerpoint/2010/main" val="12969359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36218-DC66-1A44-8680-E0FA5906C034}"/>
              </a:ext>
            </a:extLst>
          </p:cNvPr>
          <p:cNvSpPr>
            <a:spLocks noGrp="1"/>
          </p:cNvSpPr>
          <p:nvPr>
            <p:ph type="title"/>
          </p:nvPr>
        </p:nvSpPr>
        <p:spPr/>
        <p:txBody>
          <a:bodyPr/>
          <a:lstStyle/>
          <a:p>
            <a:r>
              <a:rPr lang="en-IN" b="1" dirty="0"/>
              <a:t>Conclusion:</a:t>
            </a:r>
            <a:r>
              <a:rPr lang="en-IN" dirty="0">
                <a:effectLst/>
              </a:rPr>
              <a:t> </a:t>
            </a:r>
            <a:endParaRPr lang="en-US" dirty="0"/>
          </a:p>
        </p:txBody>
      </p:sp>
      <p:sp>
        <p:nvSpPr>
          <p:cNvPr id="3" name="Content Placeholder 2">
            <a:extLst>
              <a:ext uri="{FF2B5EF4-FFF2-40B4-BE49-F238E27FC236}">
                <a16:creationId xmlns:a16="http://schemas.microsoft.com/office/drawing/2014/main" id="{C78FEEA4-2571-344A-B95A-A5088A6C8072}"/>
              </a:ext>
            </a:extLst>
          </p:cNvPr>
          <p:cNvSpPr>
            <a:spLocks noGrp="1"/>
          </p:cNvSpPr>
          <p:nvPr>
            <p:ph idx="1"/>
          </p:nvPr>
        </p:nvSpPr>
        <p:spPr/>
        <p:txBody>
          <a:bodyPr/>
          <a:lstStyle/>
          <a:p>
            <a:pPr marL="0" indent="0">
              <a:buNone/>
            </a:pPr>
            <a:r>
              <a:rPr lang="en-IN" dirty="0"/>
              <a:t>Amazon, Flipkart have been had the highest votes for having all the positive points and have maintained a very good brand image followed by </a:t>
            </a:r>
            <a:r>
              <a:rPr lang="en-IN" dirty="0" err="1"/>
              <a:t>paytm</a:t>
            </a:r>
            <a:r>
              <a:rPr lang="en-IN" dirty="0"/>
              <a:t> and the </a:t>
            </a:r>
            <a:r>
              <a:rPr lang="en-IN" dirty="0" err="1"/>
              <a:t>myntra</a:t>
            </a:r>
            <a:r>
              <a:rPr lang="en-IN" dirty="0"/>
              <a:t>.</a:t>
            </a:r>
            <a:r>
              <a:rPr lang="en-IN" dirty="0">
                <a:effectLst/>
              </a:rPr>
              <a:t> </a:t>
            </a:r>
            <a:endParaRPr lang="en-US" dirty="0"/>
          </a:p>
        </p:txBody>
      </p:sp>
    </p:spTree>
    <p:extLst>
      <p:ext uri="{BB962C8B-B14F-4D97-AF65-F5344CB8AC3E}">
        <p14:creationId xmlns:p14="http://schemas.microsoft.com/office/powerpoint/2010/main" val="42770874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865FA2B-DF4C-F34C-ABBD-2E05669D5963}"/>
              </a:ext>
            </a:extLst>
          </p:cNvPr>
          <p:cNvSpPr>
            <a:spLocks noGrp="1"/>
          </p:cNvSpPr>
          <p:nvPr>
            <p:ph type="title"/>
          </p:nvPr>
        </p:nvSpPr>
        <p:spPr/>
        <p:txBody>
          <a:bodyPr/>
          <a:lstStyle/>
          <a:p>
            <a:endParaRPr lang="en-US"/>
          </a:p>
        </p:txBody>
      </p:sp>
      <p:sp>
        <p:nvSpPr>
          <p:cNvPr id="6" name="Text Placeholder 5">
            <a:extLst>
              <a:ext uri="{FF2B5EF4-FFF2-40B4-BE49-F238E27FC236}">
                <a16:creationId xmlns:a16="http://schemas.microsoft.com/office/drawing/2014/main" id="{CABCB887-4C3B-ED4C-AC56-D4D2131FDF6F}"/>
              </a:ext>
            </a:extLst>
          </p:cNvPr>
          <p:cNvSpPr>
            <a:spLocks noGrp="1"/>
          </p:cNvSpPr>
          <p:nvPr>
            <p:ph type="body" idx="1"/>
          </p:nvPr>
        </p:nvSpPr>
        <p:spPr/>
        <p:txBody>
          <a:bodyPr/>
          <a:lstStyle/>
          <a:p>
            <a:r>
              <a:rPr lang="en-IN" b="1" dirty="0">
                <a:solidFill>
                  <a:schemeClr val="tx1"/>
                </a:solidFill>
              </a:rPr>
              <a:t>Conclusion:</a:t>
            </a:r>
            <a:r>
              <a:rPr lang="en-IN" dirty="0">
                <a:solidFill>
                  <a:schemeClr val="tx1"/>
                </a:solidFill>
              </a:rPr>
              <a:t> We can clearly see that most of the time people abandon the bag is </a:t>
            </a:r>
            <a:r>
              <a:rPr lang="en-IN" dirty="0" err="1">
                <a:solidFill>
                  <a:schemeClr val="tx1"/>
                </a:solidFill>
              </a:rPr>
              <a:t>beacuse</a:t>
            </a:r>
            <a:r>
              <a:rPr lang="en-IN" dirty="0">
                <a:solidFill>
                  <a:schemeClr val="tx1"/>
                </a:solidFill>
              </a:rPr>
              <a:t> they get a better alternative offer or promo code not applicable. There is also lack of trust seen in amazon, </a:t>
            </a:r>
            <a:r>
              <a:rPr lang="en-IN" dirty="0" err="1">
                <a:solidFill>
                  <a:schemeClr val="tx1"/>
                </a:solidFill>
              </a:rPr>
              <a:t>flipkart</a:t>
            </a:r>
            <a:r>
              <a:rPr lang="en-IN" dirty="0">
                <a:solidFill>
                  <a:schemeClr val="tx1"/>
                </a:solidFill>
              </a:rPr>
              <a:t> and </a:t>
            </a:r>
            <a:r>
              <a:rPr lang="en-IN" dirty="0" err="1">
                <a:solidFill>
                  <a:schemeClr val="tx1"/>
                </a:solidFill>
              </a:rPr>
              <a:t>paytm</a:t>
            </a:r>
            <a:r>
              <a:rPr lang="en-IN" dirty="0">
                <a:solidFill>
                  <a:schemeClr val="tx1"/>
                </a:solidFill>
              </a:rPr>
              <a:t> by some people.</a:t>
            </a:r>
          </a:p>
          <a:p>
            <a:endParaRPr lang="en-US" dirty="0"/>
          </a:p>
        </p:txBody>
      </p:sp>
      <p:pic>
        <p:nvPicPr>
          <p:cNvPr id="4" name="Content Placeholder 3">
            <a:extLst>
              <a:ext uri="{FF2B5EF4-FFF2-40B4-BE49-F238E27FC236}">
                <a16:creationId xmlns:a16="http://schemas.microsoft.com/office/drawing/2014/main" id="{9451A692-757C-FE40-B98A-E995AFCAB707}"/>
              </a:ext>
            </a:extLst>
          </p:cNvPr>
          <p:cNvPicPr>
            <a:picLocks noGrp="1"/>
          </p:cNvPicPr>
          <p:nvPr>
            <p:ph idx="4294967295"/>
          </p:nvPr>
        </p:nvPicPr>
        <p:blipFill>
          <a:blip r:embed="rId2"/>
          <a:stretch>
            <a:fillRect/>
          </a:stretch>
        </p:blipFill>
        <p:spPr>
          <a:xfrm>
            <a:off x="1338470" y="354633"/>
            <a:ext cx="7721600" cy="4351338"/>
          </a:xfrm>
          <a:prstGeom prst="rect">
            <a:avLst/>
          </a:prstGeom>
        </p:spPr>
      </p:pic>
    </p:spTree>
    <p:extLst>
      <p:ext uri="{BB962C8B-B14F-4D97-AF65-F5344CB8AC3E}">
        <p14:creationId xmlns:p14="http://schemas.microsoft.com/office/powerpoint/2010/main" val="42802811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764044-9864-AF41-AA3F-1D299FED9B70}"/>
              </a:ext>
            </a:extLst>
          </p:cNvPr>
          <p:cNvSpPr>
            <a:spLocks noGrp="1"/>
          </p:cNvSpPr>
          <p:nvPr>
            <p:ph type="title"/>
          </p:nvPr>
        </p:nvSpPr>
        <p:spPr/>
        <p:txBody>
          <a:bodyPr/>
          <a:lstStyle/>
          <a:p>
            <a:endParaRPr lang="en-US" dirty="0"/>
          </a:p>
        </p:txBody>
      </p:sp>
      <p:sp>
        <p:nvSpPr>
          <p:cNvPr id="3" name="Text Placeholder 2">
            <a:extLst>
              <a:ext uri="{FF2B5EF4-FFF2-40B4-BE49-F238E27FC236}">
                <a16:creationId xmlns:a16="http://schemas.microsoft.com/office/drawing/2014/main" id="{AF8C9BA5-DE7B-8F49-945C-EA53C592E583}"/>
              </a:ext>
            </a:extLst>
          </p:cNvPr>
          <p:cNvSpPr>
            <a:spLocks noGrp="1"/>
          </p:cNvSpPr>
          <p:nvPr>
            <p:ph type="body" idx="1"/>
          </p:nvPr>
        </p:nvSpPr>
        <p:spPr/>
        <p:txBody>
          <a:bodyPr/>
          <a:lstStyle/>
          <a:p>
            <a:endParaRPr lang="en-US"/>
          </a:p>
        </p:txBody>
      </p:sp>
      <p:pic>
        <p:nvPicPr>
          <p:cNvPr id="4" name="Picture 3">
            <a:extLst>
              <a:ext uri="{FF2B5EF4-FFF2-40B4-BE49-F238E27FC236}">
                <a16:creationId xmlns:a16="http://schemas.microsoft.com/office/drawing/2014/main" id="{93B80454-C894-BE44-95C6-838634ACA35C}"/>
              </a:ext>
            </a:extLst>
          </p:cNvPr>
          <p:cNvPicPr/>
          <p:nvPr/>
        </p:nvPicPr>
        <p:blipFill>
          <a:blip r:embed="rId2"/>
          <a:stretch>
            <a:fillRect/>
          </a:stretch>
        </p:blipFill>
        <p:spPr>
          <a:xfrm>
            <a:off x="1961322" y="1020417"/>
            <a:ext cx="7665223" cy="4469710"/>
          </a:xfrm>
          <a:prstGeom prst="rect">
            <a:avLst/>
          </a:prstGeom>
        </p:spPr>
      </p:pic>
    </p:spTree>
    <p:extLst>
      <p:ext uri="{BB962C8B-B14F-4D97-AF65-F5344CB8AC3E}">
        <p14:creationId xmlns:p14="http://schemas.microsoft.com/office/powerpoint/2010/main" val="22846491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53B2C-E9FC-C64E-BE15-AEF49E13010D}"/>
              </a:ext>
            </a:extLst>
          </p:cNvPr>
          <p:cNvSpPr>
            <a:spLocks noGrp="1"/>
          </p:cNvSpPr>
          <p:nvPr>
            <p:ph type="title"/>
          </p:nvPr>
        </p:nvSpPr>
        <p:spPr/>
        <p:txBody>
          <a:bodyPr/>
          <a:lstStyle/>
          <a:p>
            <a:endParaRPr lang="en-US" dirty="0"/>
          </a:p>
        </p:txBody>
      </p:sp>
      <p:sp>
        <p:nvSpPr>
          <p:cNvPr id="3" name="Text Placeholder 2">
            <a:extLst>
              <a:ext uri="{FF2B5EF4-FFF2-40B4-BE49-F238E27FC236}">
                <a16:creationId xmlns:a16="http://schemas.microsoft.com/office/drawing/2014/main" id="{C4C5E625-5DBF-444D-AE60-8A102E3A8AFA}"/>
              </a:ext>
            </a:extLst>
          </p:cNvPr>
          <p:cNvSpPr>
            <a:spLocks noGrp="1"/>
          </p:cNvSpPr>
          <p:nvPr>
            <p:ph type="body" idx="1"/>
          </p:nvPr>
        </p:nvSpPr>
        <p:spPr/>
        <p:txBody>
          <a:bodyPr/>
          <a:lstStyle/>
          <a:p>
            <a:endParaRPr lang="en-US"/>
          </a:p>
        </p:txBody>
      </p:sp>
      <p:pic>
        <p:nvPicPr>
          <p:cNvPr id="4" name="Picture 3">
            <a:extLst>
              <a:ext uri="{FF2B5EF4-FFF2-40B4-BE49-F238E27FC236}">
                <a16:creationId xmlns:a16="http://schemas.microsoft.com/office/drawing/2014/main" id="{A6088AB2-D801-FB49-A8BC-2284B6ACA390}"/>
              </a:ext>
            </a:extLst>
          </p:cNvPr>
          <p:cNvPicPr/>
          <p:nvPr/>
        </p:nvPicPr>
        <p:blipFill>
          <a:blip r:embed="rId2"/>
          <a:stretch>
            <a:fillRect/>
          </a:stretch>
        </p:blipFill>
        <p:spPr>
          <a:xfrm>
            <a:off x="1849781" y="264179"/>
            <a:ext cx="8274879" cy="5725803"/>
          </a:xfrm>
          <a:prstGeom prst="rect">
            <a:avLst/>
          </a:prstGeom>
        </p:spPr>
      </p:pic>
    </p:spTree>
    <p:extLst>
      <p:ext uri="{BB962C8B-B14F-4D97-AF65-F5344CB8AC3E}">
        <p14:creationId xmlns:p14="http://schemas.microsoft.com/office/powerpoint/2010/main" val="32546193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5E3DB7-C502-E54C-B09E-71E7218D1C11}"/>
              </a:ext>
            </a:extLst>
          </p:cNvPr>
          <p:cNvSpPr>
            <a:spLocks noGrp="1"/>
          </p:cNvSpPr>
          <p:nvPr>
            <p:ph type="title"/>
          </p:nvPr>
        </p:nvSpPr>
        <p:spPr/>
        <p:txBody>
          <a:bodyPr/>
          <a:lstStyle/>
          <a:p>
            <a:endParaRPr lang="en-US" dirty="0"/>
          </a:p>
        </p:txBody>
      </p:sp>
      <p:sp>
        <p:nvSpPr>
          <p:cNvPr id="3" name="Text Placeholder 2">
            <a:extLst>
              <a:ext uri="{FF2B5EF4-FFF2-40B4-BE49-F238E27FC236}">
                <a16:creationId xmlns:a16="http://schemas.microsoft.com/office/drawing/2014/main" id="{82A6CB71-5AB8-8447-833A-CEB92F722C81}"/>
              </a:ext>
            </a:extLst>
          </p:cNvPr>
          <p:cNvSpPr>
            <a:spLocks noGrp="1"/>
          </p:cNvSpPr>
          <p:nvPr>
            <p:ph type="body" idx="1"/>
          </p:nvPr>
        </p:nvSpPr>
        <p:spPr/>
        <p:txBody>
          <a:bodyPr/>
          <a:lstStyle/>
          <a:p>
            <a:endParaRPr lang="en-US"/>
          </a:p>
        </p:txBody>
      </p:sp>
      <p:pic>
        <p:nvPicPr>
          <p:cNvPr id="4" name="Picture 3">
            <a:extLst>
              <a:ext uri="{FF2B5EF4-FFF2-40B4-BE49-F238E27FC236}">
                <a16:creationId xmlns:a16="http://schemas.microsoft.com/office/drawing/2014/main" id="{97BD3A35-1203-4C40-A193-E67629FBF1B2}"/>
              </a:ext>
            </a:extLst>
          </p:cNvPr>
          <p:cNvPicPr/>
          <p:nvPr/>
        </p:nvPicPr>
        <p:blipFill>
          <a:blip r:embed="rId2"/>
          <a:stretch>
            <a:fillRect/>
          </a:stretch>
        </p:blipFill>
        <p:spPr>
          <a:xfrm>
            <a:off x="1537253" y="318052"/>
            <a:ext cx="8409484" cy="5327650"/>
          </a:xfrm>
          <a:prstGeom prst="rect">
            <a:avLst/>
          </a:prstGeom>
        </p:spPr>
      </p:pic>
    </p:spTree>
    <p:extLst>
      <p:ext uri="{BB962C8B-B14F-4D97-AF65-F5344CB8AC3E}">
        <p14:creationId xmlns:p14="http://schemas.microsoft.com/office/powerpoint/2010/main" val="73832819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02637-8645-EE43-9D63-BFA23E4DAEE4}"/>
              </a:ext>
            </a:extLst>
          </p:cNvPr>
          <p:cNvSpPr>
            <a:spLocks noGrp="1"/>
          </p:cNvSpPr>
          <p:nvPr>
            <p:ph type="title"/>
          </p:nvPr>
        </p:nvSpPr>
        <p:spPr/>
        <p:txBody>
          <a:bodyPr/>
          <a:lstStyle/>
          <a:p>
            <a:endParaRPr lang="en-US" dirty="0"/>
          </a:p>
        </p:txBody>
      </p:sp>
      <p:sp>
        <p:nvSpPr>
          <p:cNvPr id="3" name="Text Placeholder 2">
            <a:extLst>
              <a:ext uri="{FF2B5EF4-FFF2-40B4-BE49-F238E27FC236}">
                <a16:creationId xmlns:a16="http://schemas.microsoft.com/office/drawing/2014/main" id="{1A22F0D2-9333-9D42-A8C4-8B54C055AF33}"/>
              </a:ext>
            </a:extLst>
          </p:cNvPr>
          <p:cNvSpPr>
            <a:spLocks noGrp="1"/>
          </p:cNvSpPr>
          <p:nvPr>
            <p:ph type="body" idx="1"/>
          </p:nvPr>
        </p:nvSpPr>
        <p:spPr/>
        <p:txBody>
          <a:bodyPr/>
          <a:lstStyle/>
          <a:p>
            <a:endParaRPr lang="en-US"/>
          </a:p>
        </p:txBody>
      </p:sp>
      <p:pic>
        <p:nvPicPr>
          <p:cNvPr id="4" name="Picture 3">
            <a:extLst>
              <a:ext uri="{FF2B5EF4-FFF2-40B4-BE49-F238E27FC236}">
                <a16:creationId xmlns:a16="http://schemas.microsoft.com/office/drawing/2014/main" id="{46A0C08C-63A0-7840-B02C-32E9AAA98945}"/>
              </a:ext>
            </a:extLst>
          </p:cNvPr>
          <p:cNvPicPr/>
          <p:nvPr/>
        </p:nvPicPr>
        <p:blipFill>
          <a:blip r:embed="rId2"/>
          <a:stretch>
            <a:fillRect/>
          </a:stretch>
        </p:blipFill>
        <p:spPr>
          <a:xfrm>
            <a:off x="1762540" y="238540"/>
            <a:ext cx="8263158" cy="5497167"/>
          </a:xfrm>
          <a:prstGeom prst="rect">
            <a:avLst/>
          </a:prstGeom>
        </p:spPr>
      </p:pic>
    </p:spTree>
    <p:extLst>
      <p:ext uri="{BB962C8B-B14F-4D97-AF65-F5344CB8AC3E}">
        <p14:creationId xmlns:p14="http://schemas.microsoft.com/office/powerpoint/2010/main" val="237229113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1E8E1D-3615-6940-AA0A-E01A8FC93313}"/>
              </a:ext>
            </a:extLst>
          </p:cNvPr>
          <p:cNvSpPr>
            <a:spLocks noGrp="1"/>
          </p:cNvSpPr>
          <p:nvPr>
            <p:ph type="title"/>
          </p:nvPr>
        </p:nvSpPr>
        <p:spPr/>
        <p:txBody>
          <a:bodyPr/>
          <a:lstStyle/>
          <a:p>
            <a:endParaRPr lang="en-US" dirty="0"/>
          </a:p>
        </p:txBody>
      </p:sp>
      <p:sp>
        <p:nvSpPr>
          <p:cNvPr id="3" name="Text Placeholder 2">
            <a:extLst>
              <a:ext uri="{FF2B5EF4-FFF2-40B4-BE49-F238E27FC236}">
                <a16:creationId xmlns:a16="http://schemas.microsoft.com/office/drawing/2014/main" id="{B1CC2DB2-8BFA-894F-A747-E21CDC5A1E22}"/>
              </a:ext>
            </a:extLst>
          </p:cNvPr>
          <p:cNvSpPr>
            <a:spLocks noGrp="1"/>
          </p:cNvSpPr>
          <p:nvPr>
            <p:ph type="body" idx="1"/>
          </p:nvPr>
        </p:nvSpPr>
        <p:spPr/>
        <p:txBody>
          <a:bodyPr/>
          <a:lstStyle/>
          <a:p>
            <a:endParaRPr lang="en-US"/>
          </a:p>
        </p:txBody>
      </p:sp>
      <p:pic>
        <p:nvPicPr>
          <p:cNvPr id="4" name="Picture 3">
            <a:extLst>
              <a:ext uri="{FF2B5EF4-FFF2-40B4-BE49-F238E27FC236}">
                <a16:creationId xmlns:a16="http://schemas.microsoft.com/office/drawing/2014/main" id="{1460D81B-CC47-6348-B94A-C0A7CE5EFF27}"/>
              </a:ext>
            </a:extLst>
          </p:cNvPr>
          <p:cNvPicPr/>
          <p:nvPr/>
        </p:nvPicPr>
        <p:blipFill>
          <a:blip r:embed="rId2"/>
          <a:stretch>
            <a:fillRect/>
          </a:stretch>
        </p:blipFill>
        <p:spPr>
          <a:xfrm>
            <a:off x="1285462" y="304800"/>
            <a:ext cx="8413542" cy="5524776"/>
          </a:xfrm>
          <a:prstGeom prst="rect">
            <a:avLst/>
          </a:prstGeom>
        </p:spPr>
      </p:pic>
    </p:spTree>
    <p:extLst>
      <p:ext uri="{BB962C8B-B14F-4D97-AF65-F5344CB8AC3E}">
        <p14:creationId xmlns:p14="http://schemas.microsoft.com/office/powerpoint/2010/main" val="33685909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7BB9EB-59EA-444E-8F1A-78D3B9BCE42F}"/>
              </a:ext>
            </a:extLst>
          </p:cNvPr>
          <p:cNvSpPr>
            <a:spLocks noGrp="1"/>
          </p:cNvSpPr>
          <p:nvPr>
            <p:ph type="title"/>
          </p:nvPr>
        </p:nvSpPr>
        <p:spPr/>
        <p:txBody>
          <a:bodyPr/>
          <a:lstStyle/>
          <a:p>
            <a:r>
              <a:rPr lang="en-US" dirty="0"/>
              <a:t>Data</a:t>
            </a:r>
          </a:p>
        </p:txBody>
      </p:sp>
      <p:sp>
        <p:nvSpPr>
          <p:cNvPr id="3" name="Content Placeholder 2">
            <a:extLst>
              <a:ext uri="{FF2B5EF4-FFF2-40B4-BE49-F238E27FC236}">
                <a16:creationId xmlns:a16="http://schemas.microsoft.com/office/drawing/2014/main" id="{34EB3F9C-3D6E-5A49-8536-4B8C798214D2}"/>
              </a:ext>
            </a:extLst>
          </p:cNvPr>
          <p:cNvSpPr>
            <a:spLocks noGrp="1"/>
          </p:cNvSpPr>
          <p:nvPr>
            <p:ph idx="1"/>
          </p:nvPr>
        </p:nvSpPr>
        <p:spPr/>
        <p:txBody>
          <a:bodyPr/>
          <a:lstStyle/>
          <a:p>
            <a:r>
              <a:rPr lang="en-US" dirty="0"/>
              <a:t>It has 71 columns with 269 rows</a:t>
            </a:r>
          </a:p>
          <a:p>
            <a:r>
              <a:rPr lang="en-US" dirty="0"/>
              <a:t>All values are of object type except  “What is the pin code of where you shop from?”.</a:t>
            </a:r>
          </a:p>
          <a:p>
            <a:endParaRPr lang="en-US" dirty="0"/>
          </a:p>
        </p:txBody>
      </p:sp>
    </p:spTree>
    <p:extLst>
      <p:ext uri="{BB962C8B-B14F-4D97-AF65-F5344CB8AC3E}">
        <p14:creationId xmlns:p14="http://schemas.microsoft.com/office/powerpoint/2010/main" val="372082611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4547DB-8915-AC4F-B0FB-17C646B46967}"/>
              </a:ext>
            </a:extLst>
          </p:cNvPr>
          <p:cNvSpPr>
            <a:spLocks noGrp="1"/>
          </p:cNvSpPr>
          <p:nvPr>
            <p:ph type="title"/>
          </p:nvPr>
        </p:nvSpPr>
        <p:spPr/>
        <p:txBody>
          <a:bodyPr/>
          <a:lstStyle/>
          <a:p>
            <a:endParaRPr lang="en-US" dirty="0"/>
          </a:p>
        </p:txBody>
      </p:sp>
      <p:sp>
        <p:nvSpPr>
          <p:cNvPr id="3" name="Text Placeholder 2">
            <a:extLst>
              <a:ext uri="{FF2B5EF4-FFF2-40B4-BE49-F238E27FC236}">
                <a16:creationId xmlns:a16="http://schemas.microsoft.com/office/drawing/2014/main" id="{B51279DA-6969-7244-974E-E122ECD9615B}"/>
              </a:ext>
            </a:extLst>
          </p:cNvPr>
          <p:cNvSpPr>
            <a:spLocks noGrp="1"/>
          </p:cNvSpPr>
          <p:nvPr>
            <p:ph type="body" idx="1"/>
          </p:nvPr>
        </p:nvSpPr>
        <p:spPr/>
        <p:txBody>
          <a:bodyPr/>
          <a:lstStyle/>
          <a:p>
            <a:endParaRPr lang="en-US"/>
          </a:p>
        </p:txBody>
      </p:sp>
      <p:pic>
        <p:nvPicPr>
          <p:cNvPr id="4" name="Picture 3">
            <a:extLst>
              <a:ext uri="{FF2B5EF4-FFF2-40B4-BE49-F238E27FC236}">
                <a16:creationId xmlns:a16="http://schemas.microsoft.com/office/drawing/2014/main" id="{3CF35C53-303F-AF49-A212-2F016FBB4B41}"/>
              </a:ext>
            </a:extLst>
          </p:cNvPr>
          <p:cNvPicPr/>
          <p:nvPr/>
        </p:nvPicPr>
        <p:blipFill>
          <a:blip r:embed="rId2"/>
          <a:stretch>
            <a:fillRect/>
          </a:stretch>
        </p:blipFill>
        <p:spPr>
          <a:xfrm>
            <a:off x="1785081" y="279434"/>
            <a:ext cx="8609137" cy="5713344"/>
          </a:xfrm>
          <a:prstGeom prst="rect">
            <a:avLst/>
          </a:prstGeom>
        </p:spPr>
      </p:pic>
    </p:spTree>
    <p:extLst>
      <p:ext uri="{BB962C8B-B14F-4D97-AF65-F5344CB8AC3E}">
        <p14:creationId xmlns:p14="http://schemas.microsoft.com/office/powerpoint/2010/main" val="332441975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C42F12-63F8-AC49-BAD8-60B126EEFC00}"/>
              </a:ext>
            </a:extLst>
          </p:cNvPr>
          <p:cNvSpPr>
            <a:spLocks noGrp="1"/>
          </p:cNvSpPr>
          <p:nvPr>
            <p:ph type="title"/>
          </p:nvPr>
        </p:nvSpPr>
        <p:spPr/>
        <p:txBody>
          <a:bodyPr/>
          <a:lstStyle/>
          <a:p>
            <a:endParaRPr lang="en-US" dirty="0"/>
          </a:p>
        </p:txBody>
      </p:sp>
      <p:sp>
        <p:nvSpPr>
          <p:cNvPr id="3" name="Text Placeholder 2">
            <a:extLst>
              <a:ext uri="{FF2B5EF4-FFF2-40B4-BE49-F238E27FC236}">
                <a16:creationId xmlns:a16="http://schemas.microsoft.com/office/drawing/2014/main" id="{887FB94D-3861-D54F-8666-80B1FC5D29D9}"/>
              </a:ext>
            </a:extLst>
          </p:cNvPr>
          <p:cNvSpPr>
            <a:spLocks noGrp="1"/>
          </p:cNvSpPr>
          <p:nvPr>
            <p:ph type="body" idx="1"/>
          </p:nvPr>
        </p:nvSpPr>
        <p:spPr/>
        <p:txBody>
          <a:bodyPr/>
          <a:lstStyle/>
          <a:p>
            <a:endParaRPr lang="en-US"/>
          </a:p>
        </p:txBody>
      </p:sp>
      <p:pic>
        <p:nvPicPr>
          <p:cNvPr id="4" name="Picture 3">
            <a:extLst>
              <a:ext uri="{FF2B5EF4-FFF2-40B4-BE49-F238E27FC236}">
                <a16:creationId xmlns:a16="http://schemas.microsoft.com/office/drawing/2014/main" id="{09F8BA5F-1774-2746-AF9F-EB6A0D19ECCD}"/>
              </a:ext>
            </a:extLst>
          </p:cNvPr>
          <p:cNvPicPr/>
          <p:nvPr/>
        </p:nvPicPr>
        <p:blipFill>
          <a:blip r:embed="rId2"/>
          <a:stretch>
            <a:fillRect/>
          </a:stretch>
        </p:blipFill>
        <p:spPr>
          <a:xfrm>
            <a:off x="1571141" y="283541"/>
            <a:ext cx="8553520" cy="5706442"/>
          </a:xfrm>
          <a:prstGeom prst="rect">
            <a:avLst/>
          </a:prstGeom>
        </p:spPr>
      </p:pic>
    </p:spTree>
    <p:extLst>
      <p:ext uri="{BB962C8B-B14F-4D97-AF65-F5344CB8AC3E}">
        <p14:creationId xmlns:p14="http://schemas.microsoft.com/office/powerpoint/2010/main" val="37502034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446B0-E6CB-1347-BE0C-29485A22309E}"/>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E273F295-FB6E-2142-B484-534C419E1AAC}"/>
              </a:ext>
            </a:extLst>
          </p:cNvPr>
          <p:cNvSpPr>
            <a:spLocks noGrp="1"/>
          </p:cNvSpPr>
          <p:nvPr>
            <p:ph type="body" idx="1"/>
          </p:nvPr>
        </p:nvSpPr>
        <p:spPr/>
        <p:txBody>
          <a:bodyPr/>
          <a:lstStyle/>
          <a:p>
            <a:endParaRPr lang="en-US"/>
          </a:p>
        </p:txBody>
      </p:sp>
      <p:pic>
        <p:nvPicPr>
          <p:cNvPr id="4" name="Picture 3">
            <a:extLst>
              <a:ext uri="{FF2B5EF4-FFF2-40B4-BE49-F238E27FC236}">
                <a16:creationId xmlns:a16="http://schemas.microsoft.com/office/drawing/2014/main" id="{F65F9235-1169-DA4B-A4B1-BA1F3AF01640}"/>
              </a:ext>
            </a:extLst>
          </p:cNvPr>
          <p:cNvPicPr/>
          <p:nvPr/>
        </p:nvPicPr>
        <p:blipFill>
          <a:blip r:embed="rId2"/>
          <a:stretch>
            <a:fillRect/>
          </a:stretch>
        </p:blipFill>
        <p:spPr>
          <a:xfrm>
            <a:off x="1868557" y="410818"/>
            <a:ext cx="8206105" cy="5824330"/>
          </a:xfrm>
          <a:prstGeom prst="rect">
            <a:avLst/>
          </a:prstGeom>
        </p:spPr>
      </p:pic>
    </p:spTree>
    <p:extLst>
      <p:ext uri="{BB962C8B-B14F-4D97-AF65-F5344CB8AC3E}">
        <p14:creationId xmlns:p14="http://schemas.microsoft.com/office/powerpoint/2010/main" val="297747807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B706FA6-9CA2-E144-AF14-C151DF72AC77}"/>
              </a:ext>
            </a:extLst>
          </p:cNvPr>
          <p:cNvSpPr>
            <a:spLocks noGrp="1"/>
          </p:cNvSpPr>
          <p:nvPr>
            <p:ph type="ctrTitle"/>
          </p:nvPr>
        </p:nvSpPr>
        <p:spPr/>
        <p:txBody>
          <a:bodyPr/>
          <a:lstStyle/>
          <a:p>
            <a:r>
              <a:rPr lang="en-IN" b="1" dirty="0"/>
              <a:t>Conclusion:</a:t>
            </a:r>
            <a:br>
              <a:rPr lang="en-IN" b="1" dirty="0"/>
            </a:br>
            <a:endParaRPr lang="en-US" dirty="0"/>
          </a:p>
        </p:txBody>
      </p:sp>
      <p:sp>
        <p:nvSpPr>
          <p:cNvPr id="5" name="Subtitle 4">
            <a:extLst>
              <a:ext uri="{FF2B5EF4-FFF2-40B4-BE49-F238E27FC236}">
                <a16:creationId xmlns:a16="http://schemas.microsoft.com/office/drawing/2014/main" id="{6C744F3F-65D9-0F42-AB12-CB6DF07F08BB}"/>
              </a:ext>
            </a:extLst>
          </p:cNvPr>
          <p:cNvSpPr>
            <a:spLocks noGrp="1"/>
          </p:cNvSpPr>
          <p:nvPr>
            <p:ph type="subTitle" idx="1"/>
          </p:nvPr>
        </p:nvSpPr>
        <p:spPr/>
        <p:txBody>
          <a:bodyPr/>
          <a:lstStyle/>
          <a:p>
            <a:r>
              <a:rPr lang="en-IN" dirty="0"/>
              <a:t>Customers seem to be more loyal to amazon, </a:t>
            </a:r>
            <a:r>
              <a:rPr lang="en-IN" dirty="0" err="1"/>
              <a:t>flipkart</a:t>
            </a:r>
            <a:r>
              <a:rPr lang="en-IN" dirty="0"/>
              <a:t> and </a:t>
            </a:r>
            <a:r>
              <a:rPr lang="en-IN" dirty="0" err="1"/>
              <a:t>paytm</a:t>
            </a:r>
            <a:r>
              <a:rPr lang="en-IN" dirty="0"/>
              <a:t> as even though many of them have given negative remarks about them still they would recommend these platforms to their friend.</a:t>
            </a:r>
          </a:p>
          <a:p>
            <a:endParaRPr lang="en-US" dirty="0"/>
          </a:p>
        </p:txBody>
      </p:sp>
    </p:spTree>
    <p:extLst>
      <p:ext uri="{BB962C8B-B14F-4D97-AF65-F5344CB8AC3E}">
        <p14:creationId xmlns:p14="http://schemas.microsoft.com/office/powerpoint/2010/main" val="32730293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F6FDE-9159-2145-8D10-A54CB80469D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7DA69C6-D308-6E4E-96AC-E31E7F6601D1}"/>
              </a:ext>
            </a:extLst>
          </p:cNvPr>
          <p:cNvSpPr>
            <a:spLocks noGrp="1"/>
          </p:cNvSpPr>
          <p:nvPr>
            <p:ph idx="1"/>
          </p:nvPr>
        </p:nvSpPr>
        <p:spPr/>
        <p:txBody>
          <a:bodyPr/>
          <a:lstStyle/>
          <a:p>
            <a:pPr marL="0" indent="0">
              <a:buNone/>
            </a:pPr>
            <a:r>
              <a:rPr lang="en-IN" dirty="0"/>
              <a:t>From all the studies we will be able to create a perfect model on which data can be trained and values can be predicted.</a:t>
            </a:r>
          </a:p>
          <a:p>
            <a:pPr marL="0" indent="0">
              <a:buNone/>
            </a:pPr>
            <a:r>
              <a:rPr lang="en-IN" dirty="0"/>
              <a:t> </a:t>
            </a:r>
          </a:p>
          <a:p>
            <a:endParaRPr lang="en-US" dirty="0"/>
          </a:p>
        </p:txBody>
      </p:sp>
    </p:spTree>
    <p:extLst>
      <p:ext uri="{BB962C8B-B14F-4D97-AF65-F5344CB8AC3E}">
        <p14:creationId xmlns:p14="http://schemas.microsoft.com/office/powerpoint/2010/main" val="34197025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E6D4DD6-5495-FA4C-835F-EEF25D924F9F}"/>
              </a:ext>
            </a:extLst>
          </p:cNvPr>
          <p:cNvSpPr>
            <a:spLocks noGrp="1"/>
          </p:cNvSpPr>
          <p:nvPr>
            <p:ph type="ctrTitle"/>
          </p:nvPr>
        </p:nvSpPr>
        <p:spPr/>
        <p:txBody>
          <a:bodyPr/>
          <a:lstStyle/>
          <a:p>
            <a:r>
              <a:rPr lang="en-IN" b="1" dirty="0"/>
              <a:t>Univariate Analysis:</a:t>
            </a:r>
            <a:endParaRPr lang="en-US" dirty="0"/>
          </a:p>
        </p:txBody>
      </p:sp>
      <p:sp>
        <p:nvSpPr>
          <p:cNvPr id="5" name="Subtitle 4">
            <a:extLst>
              <a:ext uri="{FF2B5EF4-FFF2-40B4-BE49-F238E27FC236}">
                <a16:creationId xmlns:a16="http://schemas.microsoft.com/office/drawing/2014/main" id="{B1F25133-9AF9-3C4B-93FB-DC9994C09675}"/>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3336514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C15FD8-CF35-DF47-B45F-487CCF1DB02B}"/>
              </a:ext>
            </a:extLst>
          </p:cNvPr>
          <p:cNvSpPr>
            <a:spLocks noGrp="1"/>
          </p:cNvSpPr>
          <p:nvPr>
            <p:ph type="title"/>
          </p:nvPr>
        </p:nvSpPr>
        <p:spPr/>
        <p:txBody>
          <a:bodyPr/>
          <a:lstStyle/>
          <a:p>
            <a:r>
              <a:rPr lang="en-US" dirty="0"/>
              <a:t>Gender of respondent</a:t>
            </a:r>
          </a:p>
        </p:txBody>
      </p:sp>
      <p:pic>
        <p:nvPicPr>
          <p:cNvPr id="4" name="Content Placeholder 3">
            <a:extLst>
              <a:ext uri="{FF2B5EF4-FFF2-40B4-BE49-F238E27FC236}">
                <a16:creationId xmlns:a16="http://schemas.microsoft.com/office/drawing/2014/main" id="{D70070A0-3030-994E-AA96-A2DCA507A337}"/>
              </a:ext>
            </a:extLst>
          </p:cNvPr>
          <p:cNvPicPr>
            <a:picLocks noGrp="1"/>
          </p:cNvPicPr>
          <p:nvPr>
            <p:ph idx="1"/>
          </p:nvPr>
        </p:nvPicPr>
        <p:blipFill>
          <a:blip r:embed="rId2"/>
          <a:stretch>
            <a:fillRect/>
          </a:stretch>
        </p:blipFill>
        <p:spPr>
          <a:xfrm>
            <a:off x="838200" y="2074782"/>
            <a:ext cx="5021227" cy="3694026"/>
          </a:xfrm>
          <a:prstGeom prst="rect">
            <a:avLst/>
          </a:prstGeom>
        </p:spPr>
      </p:pic>
      <p:sp>
        <p:nvSpPr>
          <p:cNvPr id="5" name="TextBox 4">
            <a:extLst>
              <a:ext uri="{FF2B5EF4-FFF2-40B4-BE49-F238E27FC236}">
                <a16:creationId xmlns:a16="http://schemas.microsoft.com/office/drawing/2014/main" id="{5C74C873-0048-CD4D-BC04-DCF38DE7EBC2}"/>
              </a:ext>
            </a:extLst>
          </p:cNvPr>
          <p:cNvSpPr txBox="1"/>
          <p:nvPr/>
        </p:nvSpPr>
        <p:spPr>
          <a:xfrm>
            <a:off x="6866312" y="2954222"/>
            <a:ext cx="3923608" cy="1200329"/>
          </a:xfrm>
          <a:prstGeom prst="rect">
            <a:avLst/>
          </a:prstGeom>
          <a:noFill/>
        </p:spPr>
        <p:txBody>
          <a:bodyPr wrap="square" rtlCol="0">
            <a:spAutoFit/>
          </a:bodyPr>
          <a:lstStyle/>
          <a:p>
            <a:r>
              <a:rPr lang="en-IN" dirty="0"/>
              <a:t>We have gender as:</a:t>
            </a:r>
          </a:p>
          <a:p>
            <a:r>
              <a:rPr lang="en-IN" dirty="0"/>
              <a:t> </a:t>
            </a:r>
          </a:p>
          <a:p>
            <a:r>
              <a:rPr lang="en-IN" dirty="0"/>
              <a:t>67.3% females</a:t>
            </a:r>
          </a:p>
          <a:p>
            <a:r>
              <a:rPr lang="en-IN" dirty="0"/>
              <a:t>32.7% Males</a:t>
            </a:r>
            <a:endParaRPr lang="en-US" dirty="0"/>
          </a:p>
        </p:txBody>
      </p:sp>
    </p:spTree>
    <p:extLst>
      <p:ext uri="{BB962C8B-B14F-4D97-AF65-F5344CB8AC3E}">
        <p14:creationId xmlns:p14="http://schemas.microsoft.com/office/powerpoint/2010/main" val="25064452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40555C-BED1-DE49-A702-243ADA66B8CA}"/>
              </a:ext>
            </a:extLst>
          </p:cNvPr>
          <p:cNvSpPr>
            <a:spLocks noGrp="1"/>
          </p:cNvSpPr>
          <p:nvPr>
            <p:ph type="title"/>
          </p:nvPr>
        </p:nvSpPr>
        <p:spPr/>
        <p:txBody>
          <a:bodyPr/>
          <a:lstStyle/>
          <a:p>
            <a:r>
              <a:rPr lang="en-US" dirty="0"/>
              <a:t>Age – How old are you?</a:t>
            </a:r>
          </a:p>
        </p:txBody>
      </p:sp>
      <p:pic>
        <p:nvPicPr>
          <p:cNvPr id="4" name="Content Placeholder 3">
            <a:extLst>
              <a:ext uri="{FF2B5EF4-FFF2-40B4-BE49-F238E27FC236}">
                <a16:creationId xmlns:a16="http://schemas.microsoft.com/office/drawing/2014/main" id="{4D2985B2-273F-514B-9AEA-1D483DF39D85}"/>
              </a:ext>
            </a:extLst>
          </p:cNvPr>
          <p:cNvPicPr>
            <a:picLocks noGrp="1"/>
          </p:cNvPicPr>
          <p:nvPr>
            <p:ph idx="1"/>
          </p:nvPr>
        </p:nvPicPr>
        <p:blipFill>
          <a:blip r:embed="rId2"/>
          <a:stretch>
            <a:fillRect/>
          </a:stretch>
        </p:blipFill>
        <p:spPr>
          <a:xfrm>
            <a:off x="838200" y="1975254"/>
            <a:ext cx="6070385" cy="4351338"/>
          </a:xfrm>
          <a:prstGeom prst="rect">
            <a:avLst/>
          </a:prstGeom>
        </p:spPr>
      </p:pic>
      <p:sp>
        <p:nvSpPr>
          <p:cNvPr id="12" name="TextBox 11">
            <a:extLst>
              <a:ext uri="{FF2B5EF4-FFF2-40B4-BE49-F238E27FC236}">
                <a16:creationId xmlns:a16="http://schemas.microsoft.com/office/drawing/2014/main" id="{3AB3C2FA-6AA8-004F-B69E-468B81705E64}"/>
              </a:ext>
            </a:extLst>
          </p:cNvPr>
          <p:cNvSpPr txBox="1"/>
          <p:nvPr/>
        </p:nvSpPr>
        <p:spPr>
          <a:xfrm>
            <a:off x="7830589" y="2527068"/>
            <a:ext cx="3374967" cy="2031325"/>
          </a:xfrm>
          <a:prstGeom prst="rect">
            <a:avLst/>
          </a:prstGeom>
          <a:noFill/>
        </p:spPr>
        <p:txBody>
          <a:bodyPr wrap="square" rtlCol="0">
            <a:spAutoFit/>
          </a:bodyPr>
          <a:lstStyle/>
          <a:p>
            <a:r>
              <a:rPr lang="en-IN" dirty="0"/>
              <a:t>We have people’s age as:</a:t>
            </a:r>
          </a:p>
          <a:p>
            <a:r>
              <a:rPr lang="en-IN" dirty="0"/>
              <a:t> </a:t>
            </a:r>
          </a:p>
          <a:p>
            <a:r>
              <a:rPr lang="en-IN" dirty="0"/>
              <a:t>7.4% in range of 0-20 </a:t>
            </a:r>
            <a:r>
              <a:rPr lang="en-IN" dirty="0" err="1"/>
              <a:t>yrs</a:t>
            </a:r>
            <a:endParaRPr lang="en-IN" dirty="0"/>
          </a:p>
          <a:p>
            <a:r>
              <a:rPr lang="en-IN" dirty="0"/>
              <a:t>29.4% in range of 21-30 </a:t>
            </a:r>
            <a:r>
              <a:rPr lang="en-IN" dirty="0" err="1"/>
              <a:t>yrs</a:t>
            </a:r>
            <a:endParaRPr lang="en-IN" dirty="0"/>
          </a:p>
          <a:p>
            <a:r>
              <a:rPr lang="en-IN" dirty="0"/>
              <a:t>30.1% in range of 31-40 </a:t>
            </a:r>
            <a:r>
              <a:rPr lang="en-IN" dirty="0" err="1"/>
              <a:t>yrs</a:t>
            </a:r>
            <a:endParaRPr lang="en-IN" dirty="0"/>
          </a:p>
          <a:p>
            <a:r>
              <a:rPr lang="en-IN" dirty="0"/>
              <a:t>26.0% in range of 41-50 </a:t>
            </a:r>
            <a:r>
              <a:rPr lang="en-IN" dirty="0" err="1"/>
              <a:t>yrs</a:t>
            </a:r>
            <a:endParaRPr lang="en-IN" dirty="0"/>
          </a:p>
          <a:p>
            <a:r>
              <a:rPr lang="en-IN" dirty="0"/>
              <a:t>7.1% in range of 51 </a:t>
            </a:r>
            <a:r>
              <a:rPr lang="en-IN" dirty="0" err="1"/>
              <a:t>yrs</a:t>
            </a:r>
            <a:r>
              <a:rPr lang="en-IN" dirty="0"/>
              <a:t> and above</a:t>
            </a:r>
            <a:endParaRPr lang="en-US" dirty="0"/>
          </a:p>
        </p:txBody>
      </p:sp>
    </p:spTree>
    <p:extLst>
      <p:ext uri="{BB962C8B-B14F-4D97-AF65-F5344CB8AC3E}">
        <p14:creationId xmlns:p14="http://schemas.microsoft.com/office/powerpoint/2010/main" val="10841937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FDF7B4-44B1-6C4A-BF92-D4F9493B1DA9}"/>
              </a:ext>
            </a:extLst>
          </p:cNvPr>
          <p:cNvSpPr>
            <a:spLocks noGrp="1"/>
          </p:cNvSpPr>
          <p:nvPr>
            <p:ph type="title"/>
          </p:nvPr>
        </p:nvSpPr>
        <p:spPr/>
        <p:txBody>
          <a:bodyPr/>
          <a:lstStyle/>
          <a:p>
            <a:r>
              <a:rPr lang="en-US" dirty="0"/>
              <a:t>Which city do you shop online from?</a:t>
            </a:r>
          </a:p>
        </p:txBody>
      </p:sp>
      <p:pic>
        <p:nvPicPr>
          <p:cNvPr id="4" name="Content Placeholder 3">
            <a:extLst>
              <a:ext uri="{FF2B5EF4-FFF2-40B4-BE49-F238E27FC236}">
                <a16:creationId xmlns:a16="http://schemas.microsoft.com/office/drawing/2014/main" id="{13CB05E5-CCC7-BB4E-AC5F-7991E41D750D}"/>
              </a:ext>
            </a:extLst>
          </p:cNvPr>
          <p:cNvPicPr>
            <a:picLocks noGrp="1"/>
          </p:cNvPicPr>
          <p:nvPr>
            <p:ph idx="1"/>
          </p:nvPr>
        </p:nvPicPr>
        <p:blipFill>
          <a:blip r:embed="rId2"/>
          <a:stretch>
            <a:fillRect/>
          </a:stretch>
        </p:blipFill>
        <p:spPr>
          <a:xfrm>
            <a:off x="838200" y="1958628"/>
            <a:ext cx="5470552" cy="4351338"/>
          </a:xfrm>
          <a:prstGeom prst="rect">
            <a:avLst/>
          </a:prstGeom>
        </p:spPr>
      </p:pic>
      <p:sp>
        <p:nvSpPr>
          <p:cNvPr id="5" name="TextBox 4">
            <a:extLst>
              <a:ext uri="{FF2B5EF4-FFF2-40B4-BE49-F238E27FC236}">
                <a16:creationId xmlns:a16="http://schemas.microsoft.com/office/drawing/2014/main" id="{6ABC87B2-FE1C-1A42-B1C2-11DC581E4F70}"/>
              </a:ext>
            </a:extLst>
          </p:cNvPr>
          <p:cNvSpPr txBox="1"/>
          <p:nvPr/>
        </p:nvSpPr>
        <p:spPr>
          <a:xfrm>
            <a:off x="6849687" y="2310938"/>
            <a:ext cx="4504113" cy="3693319"/>
          </a:xfrm>
          <a:prstGeom prst="rect">
            <a:avLst/>
          </a:prstGeom>
          <a:noFill/>
        </p:spPr>
        <p:txBody>
          <a:bodyPr wrap="square" rtlCol="0">
            <a:spAutoFit/>
          </a:bodyPr>
          <a:lstStyle/>
          <a:p>
            <a:r>
              <a:rPr lang="en-IN" dirty="0"/>
              <a:t>We have people in cities as:</a:t>
            </a:r>
          </a:p>
          <a:p>
            <a:r>
              <a:rPr lang="en-IN" dirty="0"/>
              <a:t> </a:t>
            </a:r>
          </a:p>
          <a:p>
            <a:r>
              <a:rPr lang="en-IN" dirty="0"/>
              <a:t>16.0% in Greater Noida</a:t>
            </a:r>
          </a:p>
          <a:p>
            <a:r>
              <a:rPr lang="en-IN" dirty="0"/>
              <a:t>21.6% in Delhi</a:t>
            </a:r>
          </a:p>
          <a:p>
            <a:r>
              <a:rPr lang="en-IN" dirty="0"/>
              <a:t>0.7% in </a:t>
            </a:r>
            <a:r>
              <a:rPr lang="en-IN" dirty="0" err="1"/>
              <a:t>Bulandshahr</a:t>
            </a:r>
            <a:endParaRPr lang="en-IN" dirty="0"/>
          </a:p>
          <a:p>
            <a:r>
              <a:rPr lang="en-IN" dirty="0"/>
              <a:t>1.9% in Moradabad</a:t>
            </a:r>
          </a:p>
          <a:p>
            <a:r>
              <a:rPr lang="en-IN" dirty="0"/>
              <a:t>3.3% in Meerut</a:t>
            </a:r>
          </a:p>
          <a:p>
            <a:r>
              <a:rPr lang="en-IN" dirty="0"/>
              <a:t>4.5% in Gurgaon</a:t>
            </a:r>
          </a:p>
          <a:p>
            <a:r>
              <a:rPr lang="en-IN" dirty="0"/>
              <a:t>6.7% in Ghaziabad</a:t>
            </a:r>
          </a:p>
          <a:p>
            <a:r>
              <a:rPr lang="en-IN" dirty="0"/>
              <a:t>6.7% in </a:t>
            </a:r>
            <a:r>
              <a:rPr lang="en-IN" dirty="0" err="1"/>
              <a:t>Solan</a:t>
            </a:r>
            <a:endParaRPr lang="en-IN" dirty="0"/>
          </a:p>
          <a:p>
            <a:r>
              <a:rPr lang="en-IN" dirty="0"/>
              <a:t>10.0% in Karnal</a:t>
            </a:r>
          </a:p>
          <a:p>
            <a:r>
              <a:rPr lang="en-IN" dirty="0"/>
              <a:t>13.0% in Bangalore</a:t>
            </a:r>
          </a:p>
          <a:p>
            <a:r>
              <a:rPr lang="en-IN" dirty="0"/>
              <a:t>14.9% in Noida</a:t>
            </a:r>
            <a:r>
              <a:rPr lang="en-IN" dirty="0">
                <a:effectLst/>
              </a:rPr>
              <a:t> </a:t>
            </a:r>
            <a:endParaRPr lang="en-US" dirty="0"/>
          </a:p>
        </p:txBody>
      </p:sp>
    </p:spTree>
    <p:extLst>
      <p:ext uri="{BB962C8B-B14F-4D97-AF65-F5344CB8AC3E}">
        <p14:creationId xmlns:p14="http://schemas.microsoft.com/office/powerpoint/2010/main" val="17608635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FA50FF-4B2F-6D4F-A8EF-66084C82898E}"/>
              </a:ext>
            </a:extLst>
          </p:cNvPr>
          <p:cNvSpPr>
            <a:spLocks noGrp="1"/>
          </p:cNvSpPr>
          <p:nvPr>
            <p:ph type="title"/>
          </p:nvPr>
        </p:nvSpPr>
        <p:spPr/>
        <p:txBody>
          <a:bodyPr/>
          <a:lstStyle/>
          <a:p>
            <a:r>
              <a:rPr lang="en-US" dirty="0"/>
              <a:t>Since how long you are shopping online.</a:t>
            </a:r>
          </a:p>
        </p:txBody>
      </p:sp>
      <p:pic>
        <p:nvPicPr>
          <p:cNvPr id="4" name="Content Placeholder 3">
            <a:extLst>
              <a:ext uri="{FF2B5EF4-FFF2-40B4-BE49-F238E27FC236}">
                <a16:creationId xmlns:a16="http://schemas.microsoft.com/office/drawing/2014/main" id="{6CD9204A-C7E4-C347-871D-0ACD236B623A}"/>
              </a:ext>
            </a:extLst>
          </p:cNvPr>
          <p:cNvPicPr>
            <a:picLocks noGrp="1"/>
          </p:cNvPicPr>
          <p:nvPr>
            <p:ph idx="1"/>
          </p:nvPr>
        </p:nvPicPr>
        <p:blipFill>
          <a:blip r:embed="rId2"/>
          <a:stretch>
            <a:fillRect/>
          </a:stretch>
        </p:blipFill>
        <p:spPr>
          <a:xfrm>
            <a:off x="838200" y="2058381"/>
            <a:ext cx="5588483" cy="4351338"/>
          </a:xfrm>
          <a:prstGeom prst="rect">
            <a:avLst/>
          </a:prstGeom>
        </p:spPr>
      </p:pic>
      <p:sp>
        <p:nvSpPr>
          <p:cNvPr id="5" name="TextBox 4">
            <a:extLst>
              <a:ext uri="{FF2B5EF4-FFF2-40B4-BE49-F238E27FC236}">
                <a16:creationId xmlns:a16="http://schemas.microsoft.com/office/drawing/2014/main" id="{E8A65E14-DF5B-124A-848E-A020633031D2}"/>
              </a:ext>
            </a:extLst>
          </p:cNvPr>
          <p:cNvSpPr txBox="1"/>
          <p:nvPr/>
        </p:nvSpPr>
        <p:spPr>
          <a:xfrm>
            <a:off x="7448204" y="2194560"/>
            <a:ext cx="2975957" cy="2862322"/>
          </a:xfrm>
          <a:prstGeom prst="rect">
            <a:avLst/>
          </a:prstGeom>
          <a:noFill/>
        </p:spPr>
        <p:txBody>
          <a:bodyPr wrap="square" rtlCol="0">
            <a:spAutoFit/>
          </a:bodyPr>
          <a:lstStyle/>
          <a:p>
            <a:r>
              <a:rPr lang="en-IN" dirty="0"/>
              <a:t>We have online shopping experience as: </a:t>
            </a:r>
          </a:p>
          <a:p>
            <a:r>
              <a:rPr lang="en-IN" dirty="0"/>
              <a:t> </a:t>
            </a:r>
          </a:p>
          <a:p>
            <a:r>
              <a:rPr lang="en-IN" dirty="0"/>
              <a:t> </a:t>
            </a:r>
          </a:p>
          <a:p>
            <a:r>
              <a:rPr lang="en-IN" dirty="0"/>
              <a:t>16.0% of 1 </a:t>
            </a:r>
            <a:r>
              <a:rPr lang="en-IN" dirty="0" err="1"/>
              <a:t>yrs</a:t>
            </a:r>
            <a:r>
              <a:rPr lang="en-IN" dirty="0"/>
              <a:t> and less</a:t>
            </a:r>
          </a:p>
          <a:p>
            <a:r>
              <a:rPr lang="en-IN" dirty="0"/>
              <a:t>5.9% of 1-2  </a:t>
            </a:r>
            <a:r>
              <a:rPr lang="en-IN" dirty="0" err="1"/>
              <a:t>yrs</a:t>
            </a:r>
            <a:endParaRPr lang="en-IN" dirty="0"/>
          </a:p>
          <a:p>
            <a:r>
              <a:rPr lang="en-IN" dirty="0"/>
              <a:t>24.2% of 2-3 </a:t>
            </a:r>
            <a:r>
              <a:rPr lang="en-IN" dirty="0" err="1"/>
              <a:t>yrs</a:t>
            </a:r>
            <a:endParaRPr lang="en-IN" dirty="0"/>
          </a:p>
          <a:p>
            <a:r>
              <a:rPr lang="en-IN" dirty="0"/>
              <a:t>17.5% of 3-4 </a:t>
            </a:r>
            <a:r>
              <a:rPr lang="en-IN" dirty="0" err="1"/>
              <a:t>yrs</a:t>
            </a:r>
            <a:endParaRPr lang="en-IN" dirty="0"/>
          </a:p>
          <a:p>
            <a:r>
              <a:rPr lang="en-IN" dirty="0"/>
              <a:t>36.4% of 4 </a:t>
            </a:r>
            <a:r>
              <a:rPr lang="en-IN" dirty="0" err="1"/>
              <a:t>yrs</a:t>
            </a:r>
            <a:r>
              <a:rPr lang="en-IN" dirty="0"/>
              <a:t> and above</a:t>
            </a:r>
          </a:p>
          <a:p>
            <a:endParaRPr lang="en-US" dirty="0"/>
          </a:p>
        </p:txBody>
      </p:sp>
    </p:spTree>
    <p:extLst>
      <p:ext uri="{BB962C8B-B14F-4D97-AF65-F5344CB8AC3E}">
        <p14:creationId xmlns:p14="http://schemas.microsoft.com/office/powerpoint/2010/main" val="33535655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37946-D3C4-8941-A662-9212C480FBA5}"/>
              </a:ext>
            </a:extLst>
          </p:cNvPr>
          <p:cNvSpPr>
            <a:spLocks noGrp="1"/>
          </p:cNvSpPr>
          <p:nvPr>
            <p:ph type="title"/>
          </p:nvPr>
        </p:nvSpPr>
        <p:spPr/>
        <p:txBody>
          <a:bodyPr>
            <a:normAutofit/>
          </a:bodyPr>
          <a:lstStyle/>
          <a:p>
            <a:r>
              <a:rPr lang="en-US" dirty="0"/>
              <a:t>How many times you have made an online purchase in the past year?</a:t>
            </a:r>
          </a:p>
        </p:txBody>
      </p:sp>
      <p:pic>
        <p:nvPicPr>
          <p:cNvPr id="4" name="Content Placeholder 3">
            <a:extLst>
              <a:ext uri="{FF2B5EF4-FFF2-40B4-BE49-F238E27FC236}">
                <a16:creationId xmlns:a16="http://schemas.microsoft.com/office/drawing/2014/main" id="{A4696347-1482-6549-981D-CD3E80AA28CD}"/>
              </a:ext>
            </a:extLst>
          </p:cNvPr>
          <p:cNvPicPr>
            <a:picLocks noGrp="1"/>
          </p:cNvPicPr>
          <p:nvPr>
            <p:ph idx="1"/>
          </p:nvPr>
        </p:nvPicPr>
        <p:blipFill>
          <a:blip r:embed="rId2"/>
          <a:stretch>
            <a:fillRect/>
          </a:stretch>
        </p:blipFill>
        <p:spPr>
          <a:xfrm>
            <a:off x="838200" y="1808999"/>
            <a:ext cx="5954462" cy="4351338"/>
          </a:xfrm>
          <a:prstGeom prst="rect">
            <a:avLst/>
          </a:prstGeom>
        </p:spPr>
      </p:pic>
      <p:sp>
        <p:nvSpPr>
          <p:cNvPr id="5" name="TextBox 4">
            <a:extLst>
              <a:ext uri="{FF2B5EF4-FFF2-40B4-BE49-F238E27FC236}">
                <a16:creationId xmlns:a16="http://schemas.microsoft.com/office/drawing/2014/main" id="{26D934FA-363F-8043-974D-1FF5DDC8AB1A}"/>
              </a:ext>
            </a:extLst>
          </p:cNvPr>
          <p:cNvSpPr txBox="1"/>
          <p:nvPr/>
        </p:nvSpPr>
        <p:spPr>
          <a:xfrm>
            <a:off x="7813964" y="2527069"/>
            <a:ext cx="2793076" cy="3139321"/>
          </a:xfrm>
          <a:prstGeom prst="rect">
            <a:avLst/>
          </a:prstGeom>
          <a:noFill/>
        </p:spPr>
        <p:txBody>
          <a:bodyPr wrap="square" rtlCol="0">
            <a:spAutoFit/>
          </a:bodyPr>
          <a:lstStyle/>
          <a:p>
            <a:r>
              <a:rPr lang="en-IN" dirty="0"/>
              <a:t>No. of times shopped online in last year:</a:t>
            </a:r>
          </a:p>
          <a:p>
            <a:r>
              <a:rPr lang="en-IN" dirty="0"/>
              <a:t> </a:t>
            </a:r>
          </a:p>
          <a:p>
            <a:r>
              <a:rPr lang="en-IN" dirty="0"/>
              <a:t> </a:t>
            </a:r>
          </a:p>
          <a:p>
            <a:r>
              <a:rPr lang="en-IN" dirty="0"/>
              <a:t>42.4% less than 10 times</a:t>
            </a:r>
          </a:p>
          <a:p>
            <a:r>
              <a:rPr lang="en-IN" dirty="0"/>
              <a:t>10.8% 11-20 times</a:t>
            </a:r>
          </a:p>
          <a:p>
            <a:r>
              <a:rPr lang="en-IN" dirty="0"/>
              <a:t>3.7% 21-30 times</a:t>
            </a:r>
          </a:p>
          <a:p>
            <a:r>
              <a:rPr lang="en-IN" dirty="0"/>
              <a:t>23.4% 31-40 times</a:t>
            </a:r>
          </a:p>
          <a:p>
            <a:r>
              <a:rPr lang="en-IN" dirty="0"/>
              <a:t>2.2% 42 times and above</a:t>
            </a:r>
          </a:p>
          <a:p>
            <a:r>
              <a:rPr lang="en-IN" dirty="0"/>
              <a:t>17.5% 41 times and above</a:t>
            </a:r>
          </a:p>
          <a:p>
            <a:endParaRPr lang="en-US" dirty="0"/>
          </a:p>
        </p:txBody>
      </p:sp>
    </p:spTree>
    <p:extLst>
      <p:ext uri="{BB962C8B-B14F-4D97-AF65-F5344CB8AC3E}">
        <p14:creationId xmlns:p14="http://schemas.microsoft.com/office/powerpoint/2010/main" val="13987270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TotalTime>
  <Words>965</Words>
  <Application>Microsoft Macintosh PowerPoint</Application>
  <PresentationFormat>Widescreen</PresentationFormat>
  <Paragraphs>76</Paragraphs>
  <Slides>34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34</vt:i4>
      </vt:variant>
    </vt:vector>
  </HeadingPairs>
  <TitlesOfParts>
    <vt:vector size="38" baseType="lpstr">
      <vt:lpstr>Arial</vt:lpstr>
      <vt:lpstr>Calibri</vt:lpstr>
      <vt:lpstr>Calibri Light</vt:lpstr>
      <vt:lpstr>Office Theme</vt:lpstr>
      <vt:lpstr>Customer retention</vt:lpstr>
      <vt:lpstr>Introduction</vt:lpstr>
      <vt:lpstr>Data</vt:lpstr>
      <vt:lpstr>Univariate Analysis:</vt:lpstr>
      <vt:lpstr>Gender of respondent</vt:lpstr>
      <vt:lpstr>Age – How old are you?</vt:lpstr>
      <vt:lpstr>Which city do you shop online from?</vt:lpstr>
      <vt:lpstr>Since how long you are shopping online.</vt:lpstr>
      <vt:lpstr>How many times you have made an online purchase in the past year?</vt:lpstr>
      <vt:lpstr>Conclusion:</vt:lpstr>
      <vt:lpstr>Analysis on the basis of Various following factors </vt:lpstr>
      <vt:lpstr>PowerPoint Presentation</vt:lpstr>
      <vt:lpstr>PowerPoint Presentation</vt:lpstr>
      <vt:lpstr>PowerPoint Presentation</vt:lpstr>
      <vt:lpstr>PowerPoint Presentation</vt:lpstr>
      <vt:lpstr>PowerPoint Presentation</vt:lpstr>
      <vt:lpstr>PowerPoint Presentation</vt:lpstr>
      <vt:lpstr>Brand image:</vt:lpstr>
      <vt:lpstr>PowerPoint Presentation</vt:lpstr>
      <vt:lpstr>PowerPoint Presentation</vt:lpstr>
      <vt:lpstr>PowerPoint Presentation</vt:lpstr>
      <vt:lpstr>PowerPoint Presentation</vt:lpstr>
      <vt:lpstr>Conclusion: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 </vt:lpstr>
      <vt:lpstr>PowerPoint Presentation</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 retention</dc:title>
  <dc:creator>Pallavi Bajpai</dc:creator>
  <cp:lastModifiedBy>Pallavi Bajpai</cp:lastModifiedBy>
  <cp:revision>4</cp:revision>
  <dcterms:created xsi:type="dcterms:W3CDTF">2022-09-25T08:03:18Z</dcterms:created>
  <dcterms:modified xsi:type="dcterms:W3CDTF">2022-09-25T08:34:29Z</dcterms:modified>
</cp:coreProperties>
</file>