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30" autoAdjust="0"/>
  </p:normalViewPr>
  <p:slideViewPr>
    <p:cSldViewPr>
      <p:cViewPr varScale="1">
        <p:scale>
          <a:sx n="67" d="100"/>
          <a:sy n="67" d="100"/>
        </p:scale>
        <p:origin x="-14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4F2ED7-BA73-4759-96B5-5671BACC74DC}" type="datetimeFigureOut">
              <a:rPr lang="en-IN" smtClean="0"/>
              <a:t>27-11-2020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CE5048-0A41-4DDA-ACA1-7A2C753CC293}" type="slidenum">
              <a:rPr lang="en-IN" smtClean="0"/>
              <a:t>‹#›</a:t>
            </a:fld>
            <a:endParaRPr lang="en-IN"/>
          </a:p>
        </p:txBody>
      </p:sp>
    </p:spTree>
    <p:extLst>
      <p:ext uri="{BB962C8B-B14F-4D97-AF65-F5344CB8AC3E}">
        <p14:creationId xmlns:p14="http://schemas.microsoft.com/office/powerpoint/2010/main" val="35001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CE5048-0A41-4DDA-ACA1-7A2C753CC293}" type="slidenum">
              <a:rPr lang="en-IN" smtClean="0"/>
              <a:t>1</a:t>
            </a:fld>
            <a:endParaRPr lang="en-IN"/>
          </a:p>
        </p:txBody>
      </p:sp>
    </p:spTree>
    <p:extLst>
      <p:ext uri="{BB962C8B-B14F-4D97-AF65-F5344CB8AC3E}">
        <p14:creationId xmlns:p14="http://schemas.microsoft.com/office/powerpoint/2010/main" val="130076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11/27/20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11/27/20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3505199"/>
          </a:xfrm>
        </p:spPr>
        <p:txBody>
          <a:bodyPr>
            <a:noAutofit/>
          </a:bodyPr>
          <a:lstStyle/>
          <a:p>
            <a:r>
              <a:rPr lang="en-IN" sz="6000" b="1" dirty="0">
                <a:latin typeface="Algerian" pitchFamily="82" charset="0"/>
              </a:rPr>
              <a:t>Uber Supply-Demand Gap Case study</a:t>
            </a:r>
            <a:r>
              <a:rPr lang="en-IN" sz="6000" dirty="0">
                <a:latin typeface="Algerian" pitchFamily="82" charset="0"/>
              </a:rPr>
              <a:t/>
            </a:r>
            <a:br>
              <a:rPr lang="en-IN" sz="6000" dirty="0">
                <a:latin typeface="Algerian" pitchFamily="82" charset="0"/>
              </a:rPr>
            </a:br>
            <a:endParaRPr lang="en-IN" sz="6000" dirty="0">
              <a:latin typeface="Algerian" pitchFamily="82" charset="0"/>
            </a:endParaRPr>
          </a:p>
        </p:txBody>
      </p:sp>
      <p:sp>
        <p:nvSpPr>
          <p:cNvPr id="3" name="Subtitle 2"/>
          <p:cNvSpPr>
            <a:spLocks noGrp="1"/>
          </p:cNvSpPr>
          <p:nvPr>
            <p:ph type="subTitle" idx="1"/>
          </p:nvPr>
        </p:nvSpPr>
        <p:spPr>
          <a:xfrm>
            <a:off x="4876800" y="5373329"/>
            <a:ext cx="4267200" cy="1484671"/>
          </a:xfrm>
        </p:spPr>
        <p:txBody>
          <a:bodyPr>
            <a:normAutofit lnSpcReduction="10000"/>
          </a:bodyPr>
          <a:lstStyle/>
          <a:p>
            <a:endParaRPr lang="en-IN" dirty="0"/>
          </a:p>
          <a:p>
            <a:pPr algn="l"/>
            <a:r>
              <a:rPr lang="en-US" b="1" dirty="0" smtClean="0">
                <a:solidFill>
                  <a:srgbClr val="002060"/>
                </a:solidFill>
              </a:rPr>
              <a:t>BY: </a:t>
            </a:r>
          </a:p>
          <a:p>
            <a:pPr algn="l"/>
            <a:r>
              <a:rPr lang="en-US" b="1" dirty="0" smtClean="0">
                <a:solidFill>
                  <a:srgbClr val="002060"/>
                </a:solidFill>
              </a:rPr>
              <a:t>Chandan Kumar</a:t>
            </a:r>
            <a:endParaRPr lang="en-IN" b="1" dirty="0">
              <a:solidFill>
                <a:srgbClr val="002060"/>
              </a:solidFill>
            </a:endParaRPr>
          </a:p>
        </p:txBody>
      </p:sp>
    </p:spTree>
    <p:extLst>
      <p:ext uri="{BB962C8B-B14F-4D97-AF65-F5344CB8AC3E}">
        <p14:creationId xmlns:p14="http://schemas.microsoft.com/office/powerpoint/2010/main" val="3850529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Possible reasons for the issue:</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b="1" u="sng" dirty="0" smtClean="0">
                <a:latin typeface="Times New Roman" pitchFamily="18" charset="0"/>
                <a:cs typeface="Times New Roman" pitchFamily="18" charset="0"/>
              </a:rPr>
              <a:t>In the morning hours:  </a:t>
            </a:r>
            <a:r>
              <a:rPr lang="en-IN" sz="2200" dirty="0" smtClean="0">
                <a:latin typeface="Times New Roman" pitchFamily="18" charset="0"/>
                <a:cs typeface="Times New Roman" pitchFamily="18" charset="0"/>
              </a:rPr>
              <a:t>Though there is a high demand for cabs from city to airport, the vice versa is not true. Hence the driver tends to 'cancel' the request as getting a return trip from airport to city would be tough.</a:t>
            </a:r>
          </a:p>
          <a:p>
            <a:r>
              <a:rPr lang="en-IN" sz="2200" dirty="0" smtClean="0">
                <a:latin typeface="Times New Roman" pitchFamily="18" charset="0"/>
                <a:cs typeface="Times New Roman" pitchFamily="18" charset="0"/>
              </a:rPr>
              <a:t> </a:t>
            </a:r>
            <a:r>
              <a:rPr lang="en-IN" sz="2200" b="1" u="sng" dirty="0" smtClean="0">
                <a:latin typeface="Times New Roman" pitchFamily="18" charset="0"/>
                <a:cs typeface="Times New Roman" pitchFamily="18" charset="0"/>
              </a:rPr>
              <a:t>In the evening hours: </a:t>
            </a:r>
            <a:r>
              <a:rPr lang="en-IN" sz="2200" dirty="0" smtClean="0">
                <a:latin typeface="Times New Roman" pitchFamily="18" charset="0"/>
                <a:cs typeface="Times New Roman" pitchFamily="18" charset="0"/>
              </a:rPr>
              <a:t>Though there is high demand for cabs from airport to city, the vice versa is again not true. Hence 'no cars available' in the airport is the highest in the evening.</a:t>
            </a:r>
          </a:p>
          <a:p>
            <a:endParaRPr lang="en-IN" dirty="0"/>
          </a:p>
        </p:txBody>
      </p:sp>
    </p:spTree>
    <p:extLst>
      <p:ext uri="{BB962C8B-B14F-4D97-AF65-F5344CB8AC3E}">
        <p14:creationId xmlns:p14="http://schemas.microsoft.com/office/powerpoint/2010/main" val="4090507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Possible solutions and recommendations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sz="2400" b="1" dirty="0" smtClean="0">
                <a:latin typeface="Times New Roman" pitchFamily="18" charset="0"/>
                <a:cs typeface="Times New Roman" pitchFamily="18" charset="0"/>
              </a:rPr>
              <a:t>Provide incentives for airport trips during peak time. </a:t>
            </a:r>
          </a:p>
          <a:p>
            <a:pPr>
              <a:buFont typeface="Wingdings" pitchFamily="2" charset="2"/>
              <a:buChar char="Ø"/>
            </a:pPr>
            <a:r>
              <a:rPr lang="en-IN" sz="2400" b="1" dirty="0" smtClean="0">
                <a:latin typeface="Times New Roman" pitchFamily="18" charset="0"/>
                <a:cs typeface="Times New Roman" pitchFamily="18" charset="0"/>
              </a:rPr>
              <a:t>Assigning few extra cabs specially to the airport trips. </a:t>
            </a:r>
          </a:p>
          <a:p>
            <a:pPr>
              <a:buFont typeface="Wingdings" pitchFamily="2" charset="2"/>
              <a:buChar char="Ø"/>
            </a:pPr>
            <a:r>
              <a:rPr lang="en-IN" sz="2400" b="1" dirty="0" smtClean="0">
                <a:latin typeface="Times New Roman" pitchFamily="18" charset="0"/>
                <a:cs typeface="Times New Roman" pitchFamily="18" charset="0"/>
              </a:rPr>
              <a:t>Fixing a base price for drivers idle time in the airport or to come back to the city without any passenger. </a:t>
            </a:r>
          </a:p>
          <a:p>
            <a:pPr>
              <a:buFont typeface="Wingdings" pitchFamily="2" charset="2"/>
              <a:buChar char="Ø"/>
            </a:pPr>
            <a:r>
              <a:rPr lang="en-IN" sz="2400" b="1" dirty="0" smtClean="0">
                <a:latin typeface="Times New Roman" pitchFamily="18" charset="0"/>
                <a:cs typeface="Times New Roman" pitchFamily="18" charset="0"/>
              </a:rPr>
              <a:t>Impose penalty for cancellation of requests by the drivers. Set a threshold for the maximum cancellation per day. </a:t>
            </a:r>
          </a:p>
          <a:p>
            <a:pPr>
              <a:buFont typeface="Wingdings" pitchFamily="2" charset="2"/>
              <a:buChar char="Ø"/>
            </a:pPr>
            <a:r>
              <a:rPr lang="en-IN" sz="2400" b="1" dirty="0" smtClean="0">
                <a:latin typeface="Times New Roman" pitchFamily="18" charset="0"/>
                <a:cs typeface="Times New Roman" pitchFamily="18" charset="0"/>
              </a:rPr>
              <a:t>Promote continuous trip to airport with incentives. </a:t>
            </a:r>
          </a:p>
          <a:p>
            <a:pPr>
              <a:buFont typeface="Wingdings" pitchFamily="2" charset="2"/>
              <a:buChar char="Ø"/>
            </a:pPr>
            <a:r>
              <a:rPr lang="en-IN" sz="2400" b="1" dirty="0" smtClean="0">
                <a:latin typeface="Times New Roman" pitchFamily="18" charset="0"/>
                <a:cs typeface="Times New Roman" pitchFamily="18" charset="0"/>
              </a:rPr>
              <a:t>Promote advance booking to airports and at the same time keeping drivers updated with the flight schedule will help them plan their work and they can accept the request as per their work plan</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773037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8229600" cy="4525963"/>
          </a:xfrm>
        </p:spPr>
        <p:txBody>
          <a:bodyPr>
            <a:normAutofit/>
          </a:bodyPr>
          <a:lstStyle/>
          <a:p>
            <a:pPr marL="0" indent="0" algn="ctr">
              <a:buNone/>
            </a:pPr>
            <a:r>
              <a:rPr lang="en-US" sz="8800" dirty="0" smtClean="0">
                <a:latin typeface="Times New Roman" pitchFamily="18" charset="0"/>
                <a:cs typeface="Times New Roman" pitchFamily="18" charset="0"/>
              </a:rPr>
              <a:t>Thank You</a:t>
            </a:r>
            <a:endParaRPr lang="en-IN" sz="8800" dirty="0">
              <a:latin typeface="Times New Roman" pitchFamily="18" charset="0"/>
              <a:cs typeface="Times New Roman" pitchFamily="18" charset="0"/>
            </a:endParaRPr>
          </a:p>
        </p:txBody>
      </p:sp>
    </p:spTree>
    <p:extLst>
      <p:ext uri="{BB962C8B-B14F-4D97-AF65-F5344CB8AC3E}">
        <p14:creationId xmlns:p14="http://schemas.microsoft.com/office/powerpoint/2010/main" val="319832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a:t>Abstract</a:t>
            </a:r>
          </a:p>
        </p:txBody>
      </p:sp>
      <p:sp>
        <p:nvSpPr>
          <p:cNvPr id="3" name="Content Placeholder 2"/>
          <p:cNvSpPr>
            <a:spLocks noGrp="1"/>
          </p:cNvSpPr>
          <p:nvPr>
            <p:ph idx="1"/>
          </p:nvPr>
        </p:nvSpPr>
        <p:spPr>
          <a:xfrm>
            <a:off x="822960" y="1447800"/>
            <a:ext cx="7711440" cy="3962400"/>
          </a:xfrm>
        </p:spPr>
        <p:txBody>
          <a:bodyPr>
            <a:noAutofit/>
          </a:bodyPr>
          <a:lstStyle/>
          <a:p>
            <a:r>
              <a:rPr lang="en-IN" sz="2000" u="sng" dirty="0">
                <a:latin typeface="Times New Roman" pitchFamily="18" charset="0"/>
                <a:cs typeface="Times New Roman" pitchFamily="18" charset="0"/>
              </a:rPr>
              <a:t>Problem statement: </a:t>
            </a:r>
            <a:endParaRPr lang="en-IN" sz="2000" u="sng"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Uber </a:t>
            </a:r>
            <a:r>
              <a:rPr lang="en-IN" sz="2000" dirty="0">
                <a:latin typeface="Times New Roman" pitchFamily="18" charset="0"/>
                <a:cs typeface="Times New Roman" pitchFamily="18" charset="0"/>
              </a:rPr>
              <a:t>is facing driver cancellation and non- availability of cabs to and </a:t>
            </a:r>
            <a:r>
              <a:rPr lang="en-IN" sz="2000" dirty="0" smtClean="0">
                <a:latin typeface="Times New Roman" pitchFamily="18" charset="0"/>
                <a:cs typeface="Times New Roman" pitchFamily="18" charset="0"/>
              </a:rPr>
              <a:t>from airport leading </a:t>
            </a:r>
            <a:r>
              <a:rPr lang="en-IN" sz="2000" dirty="0">
                <a:latin typeface="Times New Roman" pitchFamily="18" charset="0"/>
                <a:cs typeface="Times New Roman" pitchFamily="18" charset="0"/>
              </a:rPr>
              <a:t>to impact on the business and loss of potential revenue. </a:t>
            </a:r>
            <a:endParaRPr lang="en-IN" sz="2000" dirty="0" smtClean="0">
              <a:latin typeface="Times New Roman" pitchFamily="18" charset="0"/>
              <a:cs typeface="Times New Roman" pitchFamily="18" charset="0"/>
            </a:endParaRPr>
          </a:p>
          <a:p>
            <a:r>
              <a:rPr lang="en-IN" sz="2000" u="sng" dirty="0" smtClean="0">
                <a:latin typeface="Times New Roman" pitchFamily="18" charset="0"/>
                <a:cs typeface="Times New Roman" pitchFamily="18" charset="0"/>
              </a:rPr>
              <a:t>Objective:</a:t>
            </a:r>
          </a:p>
          <a:p>
            <a:r>
              <a:rPr lang="en-IN" sz="2000" dirty="0" smtClean="0">
                <a:latin typeface="Times New Roman" pitchFamily="18" charset="0"/>
                <a:cs typeface="Times New Roman" pitchFamily="18" charset="0"/>
              </a:rPr>
              <a:t>To </a:t>
            </a:r>
            <a:r>
              <a:rPr lang="en-IN" sz="2000" dirty="0">
                <a:latin typeface="Times New Roman" pitchFamily="18" charset="0"/>
                <a:cs typeface="Times New Roman" pitchFamily="18" charset="0"/>
              </a:rPr>
              <a:t>identify the root cause of the supply-demand gap of cabs to and </a:t>
            </a:r>
            <a:r>
              <a:rPr lang="en-IN" sz="2000" dirty="0" smtClean="0">
                <a:latin typeface="Times New Roman" pitchFamily="18" charset="0"/>
                <a:cs typeface="Times New Roman" pitchFamily="18" charset="0"/>
              </a:rPr>
              <a:t>from </a:t>
            </a:r>
            <a:r>
              <a:rPr lang="en-IN" sz="2000" dirty="0">
                <a:latin typeface="Times New Roman" pitchFamily="18" charset="0"/>
                <a:cs typeface="Times New Roman" pitchFamily="18" charset="0"/>
              </a:rPr>
              <a:t>airport. </a:t>
            </a:r>
            <a:endParaRPr lang="en-IN" sz="2000" dirty="0" smtClean="0">
              <a:latin typeface="Times New Roman" pitchFamily="18" charset="0"/>
              <a:cs typeface="Times New Roman" pitchFamily="18" charset="0"/>
            </a:endParaRPr>
          </a:p>
          <a:p>
            <a:r>
              <a:rPr lang="en-IN" sz="2000" u="sng" dirty="0" smtClean="0">
                <a:latin typeface="Times New Roman" pitchFamily="18" charset="0"/>
                <a:cs typeface="Times New Roman" pitchFamily="18" charset="0"/>
              </a:rPr>
              <a:t>Data </a:t>
            </a:r>
            <a:r>
              <a:rPr lang="en-IN" sz="2000" u="sng" dirty="0">
                <a:latin typeface="Times New Roman" pitchFamily="18" charset="0"/>
                <a:cs typeface="Times New Roman" pitchFamily="18" charset="0"/>
              </a:rPr>
              <a:t>used for analysis: </a:t>
            </a:r>
            <a:endParaRPr lang="en-IN" sz="2000" u="sng"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The data used is only to and </a:t>
            </a:r>
            <a:r>
              <a:rPr lang="en-IN" sz="2000" dirty="0" smtClean="0">
                <a:latin typeface="Times New Roman" pitchFamily="18" charset="0"/>
                <a:cs typeface="Times New Roman" pitchFamily="18" charset="0"/>
              </a:rPr>
              <a:t>from </a:t>
            </a:r>
            <a:r>
              <a:rPr lang="en-IN" sz="2000" dirty="0">
                <a:latin typeface="Times New Roman" pitchFamily="18" charset="0"/>
                <a:cs typeface="Times New Roman" pitchFamily="18" charset="0"/>
              </a:rPr>
              <a:t>airport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The span of the data is of 5 days.</a:t>
            </a:r>
          </a:p>
        </p:txBody>
      </p:sp>
    </p:spTree>
    <p:extLst>
      <p:ext uri="{BB962C8B-B14F-4D97-AF65-F5344CB8AC3E}">
        <p14:creationId xmlns:p14="http://schemas.microsoft.com/office/powerpoint/2010/main" val="3327958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635240" cy="762000"/>
          </a:xfrm>
        </p:spPr>
        <p:txBody>
          <a:bodyPr>
            <a:normAutofit fontScale="90000"/>
          </a:bodyPr>
          <a:lstStyle/>
          <a:p>
            <a:r>
              <a:rPr lang="en-IN" b="1" dirty="0">
                <a:latin typeface="Times New Roman" pitchFamily="18" charset="0"/>
                <a:cs typeface="Times New Roman" pitchFamily="18" charset="0"/>
              </a:rPr>
              <a:t>Problem solving methodology</a:t>
            </a:r>
            <a:r>
              <a:rPr lang="en-IN" dirty="0"/>
              <a:t/>
            </a:r>
            <a:br>
              <a:rPr lang="en-IN" dirty="0"/>
            </a:br>
            <a:endParaRPr lang="en-IN" dirty="0"/>
          </a:p>
        </p:txBody>
      </p:sp>
      <p:sp>
        <p:nvSpPr>
          <p:cNvPr id="3" name="Content Placeholder 2"/>
          <p:cNvSpPr>
            <a:spLocks noGrp="1"/>
          </p:cNvSpPr>
          <p:nvPr>
            <p:ph idx="1"/>
          </p:nvPr>
        </p:nvSpPr>
        <p:spPr>
          <a:xfrm>
            <a:off x="822960" y="838200"/>
            <a:ext cx="7711440" cy="5867400"/>
          </a:xfrm>
        </p:spPr>
        <p:txBody>
          <a:bodyPr>
            <a:noAutofit/>
          </a:bodyPr>
          <a:lstStyle/>
          <a:p>
            <a:r>
              <a:rPr lang="en-IN" sz="2000" dirty="0">
                <a:latin typeface="Times New Roman" pitchFamily="18" charset="0"/>
                <a:cs typeface="Times New Roman" pitchFamily="18" charset="0"/>
              </a:rPr>
              <a:t>Data collection and cleaning</a:t>
            </a:r>
          </a:p>
          <a:p>
            <a:r>
              <a:rPr lang="en-IN" sz="2000" dirty="0">
                <a:latin typeface="Times New Roman" pitchFamily="18" charset="0"/>
                <a:cs typeface="Times New Roman" pitchFamily="18" charset="0"/>
              </a:rPr>
              <a:t> Import the data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Identifying the data quality issues and clean the data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Format date and time variables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Extract new variables required for analysis</a:t>
            </a:r>
          </a:p>
          <a:p>
            <a:r>
              <a:rPr lang="en-IN" sz="2000" dirty="0" smtClean="0">
                <a:latin typeface="Times New Roman" pitchFamily="18" charset="0"/>
                <a:cs typeface="Times New Roman" pitchFamily="18" charset="0"/>
              </a:rPr>
              <a:t>Data </a:t>
            </a:r>
            <a:r>
              <a:rPr lang="en-IN" sz="2000" dirty="0">
                <a:latin typeface="Times New Roman" pitchFamily="18" charset="0"/>
                <a:cs typeface="Times New Roman" pitchFamily="18" charset="0"/>
              </a:rPr>
              <a:t>exploration and analysis</a:t>
            </a:r>
          </a:p>
          <a:p>
            <a:r>
              <a:rPr lang="en-IN" sz="2000" dirty="0">
                <a:latin typeface="Times New Roman" pitchFamily="18" charset="0"/>
                <a:cs typeface="Times New Roman" pitchFamily="18" charset="0"/>
              </a:rPr>
              <a:t> Analyze different variables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Analyze variables across different time slots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Identify </a:t>
            </a:r>
            <a:r>
              <a:rPr lang="en-IN" sz="2000" dirty="0">
                <a:latin typeface="Times New Roman" pitchFamily="18" charset="0"/>
                <a:cs typeface="Times New Roman" pitchFamily="18" charset="0"/>
              </a:rPr>
              <a:t>the types of requests, time slots and locations that constitute for the supply demand gap.</a:t>
            </a:r>
          </a:p>
          <a:p>
            <a:r>
              <a:rPr lang="en-IN" sz="2000" dirty="0">
                <a:latin typeface="Times New Roman" pitchFamily="18" charset="0"/>
                <a:cs typeface="Times New Roman" pitchFamily="18" charset="0"/>
              </a:rPr>
              <a:t>Outcome and recommendations</a:t>
            </a:r>
          </a:p>
          <a:p>
            <a:r>
              <a:rPr lang="en-IN" sz="2000" dirty="0">
                <a:latin typeface="Times New Roman" pitchFamily="18" charset="0"/>
                <a:cs typeface="Times New Roman" pitchFamily="18" charset="0"/>
              </a:rPr>
              <a:t> Visualizing the problem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Presenting the observations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Recommendation to resolve the problem</a:t>
            </a:r>
          </a:p>
        </p:txBody>
      </p:sp>
    </p:spTree>
    <p:extLst>
      <p:ext uri="{BB962C8B-B14F-4D97-AF65-F5344CB8AC3E}">
        <p14:creationId xmlns:p14="http://schemas.microsoft.com/office/powerpoint/2010/main" val="3170099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3187"/>
            <a:ext cx="7772400" cy="735013"/>
          </a:xfrm>
        </p:spPr>
        <p:txBody>
          <a:bodyPr>
            <a:normAutofit/>
          </a:bodyPr>
          <a:lstStyle/>
          <a:p>
            <a:pPr algn="ctr"/>
            <a:r>
              <a:rPr lang="en-IN" dirty="0"/>
              <a:t>Problem</a:t>
            </a:r>
          </a:p>
        </p:txBody>
      </p:sp>
      <p:sp>
        <p:nvSpPr>
          <p:cNvPr id="8" name="Subtitle 7"/>
          <p:cNvSpPr>
            <a:spLocks noGrp="1"/>
          </p:cNvSpPr>
          <p:nvPr>
            <p:ph type="subTitle" idx="1"/>
          </p:nvPr>
        </p:nvSpPr>
        <p:spPr>
          <a:xfrm>
            <a:off x="1752600" y="5105400"/>
            <a:ext cx="6400800" cy="1371600"/>
          </a:xfrm>
        </p:spPr>
        <p:txBody>
          <a:bodyPr>
            <a:normAutofit fontScale="85000" lnSpcReduction="10000"/>
          </a:bodyPr>
          <a:lstStyle/>
          <a:p>
            <a:pPr algn="l"/>
            <a:r>
              <a:rPr lang="en-IN" sz="2000" b="1" dirty="0" smtClean="0">
                <a:solidFill>
                  <a:schemeClr val="tx1"/>
                </a:solidFill>
                <a:latin typeface="Times New Roman" pitchFamily="18" charset="0"/>
                <a:cs typeface="Times New Roman" pitchFamily="18" charset="0"/>
              </a:rPr>
              <a:t></a:t>
            </a:r>
            <a:r>
              <a:rPr lang="en-IN" sz="2200" b="1" dirty="0" smtClean="0">
                <a:solidFill>
                  <a:schemeClr val="tx1"/>
                </a:solidFill>
                <a:latin typeface="Times New Roman" pitchFamily="18" charset="0"/>
                <a:cs typeface="Times New Roman" pitchFamily="18" charset="0"/>
              </a:rPr>
              <a:t>Overall request is the same in city and airport</a:t>
            </a:r>
          </a:p>
          <a:p>
            <a:pPr algn="l"/>
            <a:r>
              <a:rPr lang="en-IN" sz="2200" b="1" dirty="0" smtClean="0">
                <a:solidFill>
                  <a:schemeClr val="tx1"/>
                </a:solidFill>
                <a:latin typeface="Times New Roman" pitchFamily="18" charset="0"/>
                <a:cs typeface="Times New Roman" pitchFamily="18" charset="0"/>
              </a:rPr>
              <a:t> From the request, around 19% of the cabs get cancelled</a:t>
            </a:r>
          </a:p>
          <a:p>
            <a:pPr algn="l"/>
            <a:r>
              <a:rPr lang="en-IN" sz="2200" b="1" dirty="0" smtClean="0">
                <a:solidFill>
                  <a:schemeClr val="tx1"/>
                </a:solidFill>
                <a:latin typeface="Times New Roman" pitchFamily="18" charset="0"/>
                <a:cs typeface="Times New Roman" pitchFamily="18" charset="0"/>
              </a:rPr>
              <a:t> From the request, around 39% of the cabs are not  available.</a:t>
            </a:r>
            <a:endParaRPr lang="en-IN" sz="2200" b="1"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990600"/>
            <a:ext cx="3810000" cy="4114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484" y="990600"/>
            <a:ext cx="5269752" cy="4114800"/>
          </a:xfrm>
          <a:prstGeom prst="rect">
            <a:avLst/>
          </a:prstGeom>
        </p:spPr>
      </p:pic>
    </p:spTree>
    <p:extLst>
      <p:ext uri="{BB962C8B-B14F-4D97-AF65-F5344CB8AC3E}">
        <p14:creationId xmlns:p14="http://schemas.microsoft.com/office/powerpoint/2010/main" val="1514335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7" y="457200"/>
            <a:ext cx="8686800" cy="685800"/>
          </a:xfrm>
        </p:spPr>
        <p:txBody>
          <a:bodyPr>
            <a:noAutofit/>
          </a:bodyPr>
          <a:lstStyle/>
          <a:p>
            <a:r>
              <a:rPr lang="en-IN" sz="2800" b="1" dirty="0" smtClean="0">
                <a:latin typeface="Times New Roman" pitchFamily="18" charset="0"/>
                <a:cs typeface="Times New Roman" pitchFamily="18" charset="0"/>
              </a:rPr>
              <a:t>Further analysis of the problem based on location</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5715000"/>
            <a:ext cx="6400800" cy="990600"/>
          </a:xfrm>
        </p:spPr>
        <p:txBody>
          <a:bodyPr>
            <a:normAutofit/>
          </a:bodyPr>
          <a:lstStyle/>
          <a:p>
            <a:pPr marL="457200" indent="-457200" algn="l">
              <a:buFont typeface="Arial" pitchFamily="34" charset="0"/>
              <a:buChar char="•"/>
            </a:pPr>
            <a:r>
              <a:rPr lang="en-IN" sz="2000" b="1" dirty="0" smtClean="0">
                <a:solidFill>
                  <a:schemeClr val="tx1"/>
                </a:solidFill>
                <a:latin typeface="Times New Roman" pitchFamily="18" charset="0"/>
                <a:cs typeface="Times New Roman" pitchFamily="18" charset="0"/>
              </a:rPr>
              <a:t>The % of cabs that get cancelled from city is 16% </a:t>
            </a:r>
          </a:p>
          <a:p>
            <a:pPr marL="342900" indent="-342900" algn="l">
              <a:buFont typeface="Arial" pitchFamily="34" charset="0"/>
              <a:buChar char="•"/>
            </a:pPr>
            <a:r>
              <a:rPr lang="en-IN" sz="2000" b="1" dirty="0" smtClean="0">
                <a:solidFill>
                  <a:schemeClr val="tx1"/>
                </a:solidFill>
                <a:latin typeface="Times New Roman" pitchFamily="18" charset="0"/>
                <a:cs typeface="Times New Roman" pitchFamily="18" charset="0"/>
              </a:rPr>
              <a:t>‘No cars available’ - is mainly at the airport – 25%</a:t>
            </a:r>
            <a:endParaRPr lang="en-IN" sz="20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3999"/>
            <a:ext cx="8458200" cy="4038601"/>
          </a:xfrm>
          <a:prstGeom prst="rect">
            <a:avLst/>
          </a:prstGeom>
        </p:spPr>
      </p:pic>
    </p:spTree>
    <p:extLst>
      <p:ext uri="{BB962C8B-B14F-4D97-AF65-F5344CB8AC3E}">
        <p14:creationId xmlns:p14="http://schemas.microsoft.com/office/powerpoint/2010/main" val="710261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0"/>
            <a:ext cx="7520940" cy="838200"/>
          </a:xfrm>
        </p:spPr>
        <p:txBody>
          <a:bodyPr>
            <a:normAutofit/>
          </a:bodyPr>
          <a:lstStyle/>
          <a:p>
            <a:r>
              <a:rPr lang="en-IN" sz="2800" b="1" dirty="0" smtClean="0">
                <a:latin typeface="Times New Roman" pitchFamily="18" charset="0"/>
                <a:cs typeface="Times New Roman" pitchFamily="18" charset="0"/>
              </a:rPr>
              <a:t>Further analysis of the problem based on time</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5791200"/>
            <a:ext cx="8229600" cy="838200"/>
          </a:xfrm>
        </p:spPr>
        <p:txBody>
          <a:bodyPr>
            <a:normAutofit fontScale="85000" lnSpcReduction="10000"/>
          </a:bodyPr>
          <a:lstStyle/>
          <a:p>
            <a:r>
              <a:rPr lang="en-IN" sz="2000" dirty="0" smtClean="0">
                <a:latin typeface="Times New Roman" pitchFamily="18" charset="0"/>
                <a:cs typeface="Times New Roman" pitchFamily="18" charset="0"/>
              </a:rPr>
              <a:t> The cabs that get cancelled in the city are during the morning hours(5am to 9am)</a:t>
            </a:r>
          </a:p>
          <a:p>
            <a:r>
              <a:rPr lang="en-IN" sz="2000" dirty="0" smtClean="0">
                <a:latin typeface="Times New Roman" pitchFamily="18" charset="0"/>
                <a:cs typeface="Times New Roman" pitchFamily="18" charset="0"/>
              </a:rPr>
              <a:t>No cars are available in the airport are during evening hours (5pm to 10 pm)</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7466"/>
            <a:ext cx="9144000" cy="3883068"/>
          </a:xfrm>
          <a:prstGeom prst="rect">
            <a:avLst/>
          </a:prstGeom>
        </p:spPr>
      </p:pic>
    </p:spTree>
    <p:extLst>
      <p:ext uri="{BB962C8B-B14F-4D97-AF65-F5344CB8AC3E}">
        <p14:creationId xmlns:p14="http://schemas.microsoft.com/office/powerpoint/2010/main" val="312134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229600" cy="838200"/>
          </a:xfrm>
        </p:spPr>
        <p:txBody>
          <a:bodyPr>
            <a:noAutofit/>
          </a:bodyPr>
          <a:lstStyle/>
          <a:p>
            <a:r>
              <a:rPr lang="en-IN" sz="3600" b="1" dirty="0" smtClean="0">
                <a:latin typeface="Times New Roman" pitchFamily="18" charset="0"/>
                <a:cs typeface="Times New Roman" pitchFamily="18" charset="0"/>
              </a:rPr>
              <a:t>Analysis of supply-demand gap</a:t>
            </a:r>
            <a:br>
              <a:rPr lang="en-IN" sz="3600" b="1" dirty="0" smtClean="0">
                <a:latin typeface="Times New Roman" pitchFamily="18" charset="0"/>
                <a:cs typeface="Times New Roman" pitchFamily="18" charset="0"/>
              </a:rPr>
            </a:b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6019800"/>
            <a:ext cx="8229600" cy="685800"/>
          </a:xfrm>
        </p:spPr>
        <p:txBody>
          <a:bodyPr>
            <a:normAutofit fontScale="92500" lnSpcReduction="10000"/>
          </a:bodyPr>
          <a:lstStyle/>
          <a:p>
            <a:r>
              <a:rPr lang="en-IN" sz="2000" dirty="0" smtClean="0">
                <a:latin typeface="Times New Roman" pitchFamily="18" charset="0"/>
                <a:cs typeface="Times New Roman" pitchFamily="18" charset="0"/>
              </a:rPr>
              <a:t>There is gap of 58% in the supply of cabs.</a:t>
            </a:r>
          </a:p>
          <a:p>
            <a:r>
              <a:rPr lang="en-IN" sz="2000" dirty="0" smtClean="0">
                <a:latin typeface="Times New Roman" pitchFamily="18" charset="0"/>
                <a:cs typeface="Times New Roman" pitchFamily="18" charset="0"/>
              </a:rPr>
              <a:t> In that 58% :  20% gap happens in the evening and night timeslot each</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33475"/>
            <a:ext cx="4191000" cy="4591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133475"/>
            <a:ext cx="4800600" cy="4591050"/>
          </a:xfrm>
          <a:prstGeom prst="rect">
            <a:avLst/>
          </a:prstGeom>
        </p:spPr>
      </p:pic>
    </p:spTree>
    <p:extLst>
      <p:ext uri="{BB962C8B-B14F-4D97-AF65-F5344CB8AC3E}">
        <p14:creationId xmlns:p14="http://schemas.microsoft.com/office/powerpoint/2010/main" val="4127507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sz="3600" b="1" dirty="0" smtClean="0">
                <a:latin typeface="Times New Roman" pitchFamily="18" charset="0"/>
                <a:cs typeface="Times New Roman" pitchFamily="18" charset="0"/>
              </a:rPr>
              <a:t>Supply-demand gap based on time</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5867400"/>
            <a:ext cx="8229600" cy="715963"/>
          </a:xfrm>
        </p:spPr>
        <p:txBody>
          <a:bodyPr>
            <a:normAutofit fontScale="85000" lnSpcReduction="10000"/>
          </a:bodyPr>
          <a:lstStyle/>
          <a:p>
            <a:r>
              <a:rPr lang="en-IN" sz="2000" dirty="0" smtClean="0">
                <a:latin typeface="Times New Roman" pitchFamily="18" charset="0"/>
                <a:cs typeface="Times New Roman" pitchFamily="18" charset="0"/>
              </a:rPr>
              <a:t> As we saw that 15% of the gap that exist in the morning is due to cancellation</a:t>
            </a:r>
          </a:p>
          <a:p>
            <a:r>
              <a:rPr lang="en-IN" sz="2000" dirty="0" smtClean="0">
                <a:latin typeface="Times New Roman" pitchFamily="18" charset="0"/>
                <a:cs typeface="Times New Roman" pitchFamily="18" charset="0"/>
              </a:rPr>
              <a:t>15% of the gap that exist in the evening  is due to no cars availability.</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19175"/>
            <a:ext cx="7924799" cy="4819650"/>
          </a:xfrm>
          <a:prstGeom prst="rect">
            <a:avLst/>
          </a:prstGeom>
        </p:spPr>
      </p:pic>
    </p:spTree>
    <p:extLst>
      <p:ext uri="{BB962C8B-B14F-4D97-AF65-F5344CB8AC3E}">
        <p14:creationId xmlns:p14="http://schemas.microsoft.com/office/powerpoint/2010/main" val="2503013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sz="4000" b="1" dirty="0" smtClean="0">
                <a:latin typeface="Times New Roman" pitchFamily="18" charset="0"/>
                <a:cs typeface="Times New Roman" pitchFamily="18" charset="0"/>
              </a:rPr>
              <a:t>Supply-demand gap based on location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5867400"/>
            <a:ext cx="8229600" cy="838200"/>
          </a:xfrm>
        </p:spPr>
        <p:txBody>
          <a:bodyPr>
            <a:normAutofit fontScale="85000" lnSpcReduction="10000"/>
          </a:bodyPr>
          <a:lstStyle/>
          <a:p>
            <a:r>
              <a:rPr lang="en-IN" sz="2000" dirty="0" smtClean="0">
                <a:latin typeface="Times New Roman" pitchFamily="18" charset="0"/>
                <a:cs typeface="Times New Roman" pitchFamily="18" charset="0"/>
              </a:rPr>
              <a:t>15% of the gap that exist in the morning due to cancellation is at City</a:t>
            </a:r>
          </a:p>
          <a:p>
            <a:r>
              <a:rPr lang="en-IN" sz="2000" dirty="0" smtClean="0">
                <a:latin typeface="Times New Roman" pitchFamily="18" charset="0"/>
                <a:cs typeface="Times New Roman" pitchFamily="18" charset="0"/>
              </a:rPr>
              <a:t>15% of the gap that exist in the evening due to no cars availability is at Airport</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4419599"/>
          </a:xfrm>
          <a:prstGeom prst="rect">
            <a:avLst/>
          </a:prstGeom>
        </p:spPr>
      </p:pic>
    </p:spTree>
    <p:extLst>
      <p:ext uri="{BB962C8B-B14F-4D97-AF65-F5344CB8AC3E}">
        <p14:creationId xmlns:p14="http://schemas.microsoft.com/office/powerpoint/2010/main" val="25554134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121</TotalTime>
  <Words>603</Words>
  <Application>Microsoft Office PowerPoint</Application>
  <PresentationFormat>On-screen Show (4:3)</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Uber Supply-Demand Gap Case study </vt:lpstr>
      <vt:lpstr>Abstract</vt:lpstr>
      <vt:lpstr>Problem solving methodology </vt:lpstr>
      <vt:lpstr>Problem</vt:lpstr>
      <vt:lpstr>Further analysis of the problem based on location </vt:lpstr>
      <vt:lpstr>Further analysis of the problem based on time</vt:lpstr>
      <vt:lpstr>Analysis of supply-demand gap </vt:lpstr>
      <vt:lpstr>Supply-demand gap based on time</vt:lpstr>
      <vt:lpstr>Supply-demand gap based on location</vt:lpstr>
      <vt:lpstr>Possible reasons for the issue: </vt:lpstr>
      <vt:lpstr>Possible solutions and recommendations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 Case study </dc:title>
  <dc:creator>mysore</dc:creator>
  <cp:lastModifiedBy>mysore</cp:lastModifiedBy>
  <cp:revision>12</cp:revision>
  <dcterms:created xsi:type="dcterms:W3CDTF">2006-08-16T00:00:00Z</dcterms:created>
  <dcterms:modified xsi:type="dcterms:W3CDTF">2020-11-27T06:47:33Z</dcterms:modified>
</cp:coreProperties>
</file>