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327" r:id="rId2"/>
    <p:sldId id="326" r:id="rId3"/>
    <p:sldId id="334" r:id="rId4"/>
    <p:sldId id="336" r:id="rId5"/>
    <p:sldId id="335" r:id="rId6"/>
    <p:sldId id="337" r:id="rId7"/>
    <p:sldId id="339" r:id="rId8"/>
    <p:sldId id="338" r:id="rId9"/>
    <p:sldId id="340" r:id="rId10"/>
    <p:sldId id="341" r:id="rId11"/>
    <p:sldId id="342" r:id="rId12"/>
    <p:sldId id="343" r:id="rId13"/>
    <p:sldId id="344" r:id="rId14"/>
    <p:sldId id="352" r:id="rId15"/>
    <p:sldId id="328" r:id="rId16"/>
    <p:sldId id="347" r:id="rId17"/>
    <p:sldId id="348" r:id="rId18"/>
    <p:sldId id="349" r:id="rId19"/>
    <p:sldId id="346" r:id="rId20"/>
    <p:sldId id="372" r:id="rId21"/>
    <p:sldId id="373" r:id="rId22"/>
    <p:sldId id="374" r:id="rId23"/>
    <p:sldId id="350" r:id="rId24"/>
    <p:sldId id="386" r:id="rId25"/>
    <p:sldId id="353" r:id="rId26"/>
    <p:sldId id="354" r:id="rId27"/>
    <p:sldId id="355" r:id="rId28"/>
    <p:sldId id="356" r:id="rId29"/>
    <p:sldId id="361" r:id="rId30"/>
    <p:sldId id="357" r:id="rId31"/>
    <p:sldId id="364" r:id="rId32"/>
    <p:sldId id="371" r:id="rId33"/>
    <p:sldId id="375" r:id="rId34"/>
    <p:sldId id="365" r:id="rId35"/>
    <p:sldId id="366" r:id="rId36"/>
    <p:sldId id="367" r:id="rId37"/>
    <p:sldId id="368" r:id="rId38"/>
    <p:sldId id="370" r:id="rId39"/>
    <p:sldId id="369" r:id="rId40"/>
    <p:sldId id="358" r:id="rId41"/>
    <p:sldId id="359" r:id="rId42"/>
    <p:sldId id="360" r:id="rId43"/>
    <p:sldId id="362" r:id="rId44"/>
    <p:sldId id="363" r:id="rId45"/>
    <p:sldId id="351" r:id="rId46"/>
    <p:sldId id="376" r:id="rId47"/>
    <p:sldId id="377" r:id="rId48"/>
    <p:sldId id="378" r:id="rId49"/>
    <p:sldId id="379" r:id="rId50"/>
    <p:sldId id="380" r:id="rId51"/>
    <p:sldId id="381" r:id="rId52"/>
    <p:sldId id="329" r:id="rId53"/>
    <p:sldId id="382" r:id="rId54"/>
    <p:sldId id="383" r:id="rId55"/>
    <p:sldId id="390" r:id="rId56"/>
    <p:sldId id="384" r:id="rId57"/>
    <p:sldId id="385" r:id="rId58"/>
    <p:sldId id="392" r:id="rId59"/>
    <p:sldId id="387" r:id="rId60"/>
    <p:sldId id="388" r:id="rId61"/>
    <p:sldId id="393" r:id="rId62"/>
    <p:sldId id="389" r:id="rId63"/>
    <p:sldId id="394" r:id="rId64"/>
    <p:sldId id="391" r:id="rId65"/>
    <p:sldId id="395" r:id="rId66"/>
    <p:sldId id="396" r:id="rId67"/>
    <p:sldId id="397" r:id="rId68"/>
    <p:sldId id="330" r:id="rId69"/>
    <p:sldId id="331" r:id="rId70"/>
    <p:sldId id="332" r:id="rId71"/>
    <p:sldId id="333" r:id="rId7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7" autoAdjust="0"/>
    <p:restoredTop sz="76915" autoAdjust="0"/>
  </p:normalViewPr>
  <p:slideViewPr>
    <p:cSldViewPr>
      <p:cViewPr varScale="1">
        <p:scale>
          <a:sx n="93" d="100"/>
          <a:sy n="93" d="100"/>
        </p:scale>
        <p:origin x="-18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31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97273-4E6F-49CE-B1E0-D3BBF5697922}" type="datetimeFigureOut">
              <a:rPr lang="fr-FR" smtClean="0"/>
              <a:t>18/09/2018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DC1A4-ADFB-45F4-A457-CF65740CB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472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8C9C9-CD50-4460-9BB1-CDAA468A4B50}" type="datetimeFigureOut">
              <a:rPr lang="fr-FR" smtClean="0"/>
              <a:t>18/09/2018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084E3-B78E-414B-A3F5-4EF2E89033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25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084E3-B78E-414B-A3F5-4EF2E890331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539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084E3-B78E-414B-A3F5-4EF2E890331C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778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084E3-B78E-414B-A3F5-4EF2E890331C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539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084E3-B78E-414B-A3F5-4EF2E890331C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539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084E3-B78E-414B-A3F5-4EF2E890331C}" type="slidenum">
              <a:rPr lang="fr-FR" smtClean="0"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539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084E3-B78E-414B-A3F5-4EF2E890331C}" type="slidenum">
              <a:rPr lang="fr-FR" smtClean="0"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539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084E3-B78E-414B-A3F5-4EF2E890331C}" type="slidenum">
              <a:rPr lang="fr-FR" smtClean="0"/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539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084E3-B78E-414B-A3F5-4EF2E890331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321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084E3-B78E-414B-A3F5-4EF2E890331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543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084E3-B78E-414B-A3F5-4EF2E890331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53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084E3-B78E-414B-A3F5-4EF2E890331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539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084E3-B78E-414B-A3F5-4EF2E890331C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53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084E3-B78E-414B-A3F5-4EF2E890331C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640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084E3-B78E-414B-A3F5-4EF2E890331C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485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084E3-B78E-414B-A3F5-4EF2E890331C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18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35E9-A8AB-4BC4-95D9-971698224221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7F01-CEAC-4F6B-9C43-06492C5578C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82E9-D0E5-4BEB-A33C-B9712BB4404A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4D37-DAA2-4813-AFA4-F77769E994F4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68F5-FC81-4ACA-ACEB-29413DA90B3F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C166-1733-4300-BB86-128CB43E7C18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305E-B838-4785-828C-D7BA9F860533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A9DA-65E3-454A-BBAD-99C988DF03A0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2AE2-03C0-4B87-B739-B68BF15D7981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3601-B88D-4127-8FD7-414950E38FC4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094419C-C87E-4D53-B68A-A7422F26049E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Formation JavaScript Avancé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553765D-4612-43FE-9224-0EFD7C66E68B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rowserl.is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slikts.github.io/js-equality-game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6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Javascript</a:t>
            </a:r>
            <a:r>
              <a:rPr lang="fr-FR" dirty="0" smtClean="0"/>
              <a:t> Avancé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6A8C-E0F3-4509-A05D-142632B02B96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016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Babel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transpileur</a:t>
            </a:r>
            <a:r>
              <a:rPr lang="fr-FR" dirty="0" smtClean="0"/>
              <a:t> le plus populaire, initialement appelé 6to5</a:t>
            </a:r>
          </a:p>
          <a:p>
            <a:r>
              <a:rPr lang="fr-FR" dirty="0" smtClean="0"/>
              <a:t>Exemple de </a:t>
            </a:r>
            <a:r>
              <a:rPr lang="fr-FR" dirty="0" err="1" smtClean="0"/>
              <a:t>transpilation</a:t>
            </a:r>
            <a:r>
              <a:rPr lang="fr-FR" dirty="0" smtClean="0"/>
              <a:t> ES6 =&gt; ES5: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  <a:p>
            <a:r>
              <a:rPr lang="fr-FR" dirty="0" smtClean="0"/>
              <a:t>Un plugin Babel existe pour chaque proposition du TC39</a:t>
            </a:r>
          </a:p>
          <a:p>
            <a:r>
              <a:rPr lang="fr-FR" dirty="0" smtClean="0"/>
              <a:t>Des </a:t>
            </a:r>
            <a:r>
              <a:rPr lang="fr-FR" dirty="0" err="1" smtClean="0"/>
              <a:t>presets</a:t>
            </a:r>
            <a:r>
              <a:rPr lang="fr-FR" dirty="0" smtClean="0"/>
              <a:t> de plugins existent pour chaque version d’ES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10</a:t>
            </a:fld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780928"/>
            <a:ext cx="9039546" cy="163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5" descr="Bab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7" descr="Babe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9" descr="RÃ©sultat de recherche d'images pour &quot;babel logo&quot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65138"/>
            <a:ext cx="2505472" cy="9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2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5 étapes pour une proposition du TC39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0: </a:t>
            </a:r>
            <a:r>
              <a:rPr lang="fr-FR" dirty="0" err="1" smtClean="0"/>
              <a:t>Strawman</a:t>
            </a:r>
            <a:r>
              <a:rPr lang="fr-FR" dirty="0" smtClean="0"/>
              <a:t> – </a:t>
            </a:r>
            <a:r>
              <a:rPr lang="fr-FR" sz="2000" dirty="0" smtClean="0"/>
              <a:t>suggestion d’un besoin, appel à idées</a:t>
            </a:r>
          </a:p>
          <a:p>
            <a:r>
              <a:rPr lang="fr-FR" dirty="0" smtClean="0"/>
              <a:t>1: </a:t>
            </a:r>
            <a:r>
              <a:rPr lang="fr-FR" dirty="0" err="1" smtClean="0"/>
              <a:t>Proposal</a:t>
            </a:r>
            <a:r>
              <a:rPr lang="fr-FR" dirty="0" smtClean="0"/>
              <a:t> – </a:t>
            </a:r>
            <a:r>
              <a:rPr lang="fr-FR" sz="2000" dirty="0" smtClean="0"/>
              <a:t>ébauche de solution, premiers </a:t>
            </a:r>
            <a:r>
              <a:rPr lang="fr-FR" sz="2000" dirty="0" err="1" smtClean="0"/>
              <a:t>polyfills</a:t>
            </a:r>
            <a:r>
              <a:rPr lang="fr-FR" sz="2000" dirty="0" smtClean="0"/>
              <a:t>/démos</a:t>
            </a:r>
          </a:p>
          <a:p>
            <a:r>
              <a:rPr lang="fr-FR" dirty="0" smtClean="0"/>
              <a:t>2: </a:t>
            </a:r>
            <a:r>
              <a:rPr lang="fr-FR" dirty="0" err="1" smtClean="0"/>
              <a:t>Draft</a:t>
            </a:r>
            <a:r>
              <a:rPr lang="fr-FR" dirty="0" smtClean="0"/>
              <a:t> – </a:t>
            </a:r>
            <a:r>
              <a:rPr lang="fr-FR" sz="2000" dirty="0" smtClean="0"/>
              <a:t>décrit précisément la syntaxe/API</a:t>
            </a:r>
          </a:p>
          <a:p>
            <a:r>
              <a:rPr lang="fr-FR" dirty="0" smtClean="0"/>
              <a:t>3: Candidate </a:t>
            </a:r>
            <a:r>
              <a:rPr lang="fr-FR" dirty="0"/>
              <a:t>– </a:t>
            </a:r>
            <a:r>
              <a:rPr lang="fr-FR" sz="2000" dirty="0" smtClean="0"/>
              <a:t>signé par tout le comité, appel à implémentations</a:t>
            </a:r>
          </a:p>
          <a:p>
            <a:r>
              <a:rPr lang="fr-FR" dirty="0" smtClean="0"/>
              <a:t>4: </a:t>
            </a:r>
            <a:r>
              <a:rPr lang="fr-FR" dirty="0" err="1" smtClean="0"/>
              <a:t>Finished</a:t>
            </a:r>
            <a:r>
              <a:rPr lang="fr-FR" dirty="0" smtClean="0"/>
              <a:t> </a:t>
            </a:r>
            <a:r>
              <a:rPr lang="fr-FR" dirty="0"/>
              <a:t>– </a:t>
            </a:r>
            <a:r>
              <a:rPr lang="fr-FR" sz="2000" dirty="0" smtClean="0"/>
              <a:t>prêt pour être inclus dans la prochaine version d’ES</a:t>
            </a:r>
            <a:endParaRPr lang="fr-FR" sz="2000" dirty="0"/>
          </a:p>
          <a:p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11</a:t>
            </a:fld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4860032" y="1988840"/>
            <a:ext cx="3168352" cy="575496"/>
          </a:xfrm>
          <a:prstGeom prst="ellipse">
            <a:avLst/>
          </a:prstGeom>
          <a:solidFill>
            <a:srgbClr val="FFFF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/>
          <p:cNvCxnSpPr>
            <a:stCxn id="7" idx="4"/>
            <a:endCxn id="10" idx="0"/>
          </p:cNvCxnSpPr>
          <p:nvPr/>
        </p:nvCxnSpPr>
        <p:spPr>
          <a:xfrm flipH="1">
            <a:off x="4608004" y="2564336"/>
            <a:ext cx="1836204" cy="18007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899592" y="4365104"/>
            <a:ext cx="7416824" cy="21571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ctr"/>
            <a:r>
              <a:rPr lang="fr-FR" dirty="0" smtClean="0"/>
              <a:t>= premiers plugins Babel</a:t>
            </a:r>
          </a:p>
          <a:p>
            <a:endParaRPr lang="fr-FR" dirty="0"/>
          </a:p>
          <a:p>
            <a:r>
              <a:rPr lang="fr-FR" dirty="0" smtClean="0"/>
              <a:t>Presque toutes les propositions du TC39 sont utilisables par les développeurs sans attendre leur standardisation.</a:t>
            </a:r>
          </a:p>
          <a:p>
            <a:r>
              <a:rPr lang="fr-FR" dirty="0" smtClean="0"/>
              <a:t>Une aubaine mais aussi un facteur de risque.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b="1" u="sng" dirty="0" smtClean="0"/>
              <a:t>Recommandé</a:t>
            </a:r>
            <a:r>
              <a:rPr lang="fr-FR" dirty="0" smtClean="0"/>
              <a:t>: attendre au mois le stage </a:t>
            </a:r>
            <a:r>
              <a:rPr lang="fr-FR" b="1" dirty="0" smtClean="0"/>
              <a:t>3</a:t>
            </a:r>
            <a:r>
              <a:rPr lang="fr-FR" dirty="0" smtClean="0"/>
              <a:t> pour utiliser en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813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</a:t>
            </a:r>
            <a:r>
              <a:rPr lang="fr-FR" dirty="0" err="1" smtClean="0"/>
              <a:t>babel</a:t>
            </a:r>
            <a:r>
              <a:rPr lang="fr-FR" dirty="0" smtClean="0"/>
              <a:t>/</a:t>
            </a:r>
            <a:r>
              <a:rPr lang="fr-FR" dirty="0" err="1" smtClean="0"/>
              <a:t>preset-env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Applique uniquement les transformations requises selon le panel de navigateurs </a:t>
            </a:r>
            <a:r>
              <a:rPr lang="fr-FR" dirty="0"/>
              <a:t>à supporter: </a:t>
            </a:r>
            <a:r>
              <a:rPr lang="fr-FR" dirty="0">
                <a:hlinkClick r:id="rId2"/>
              </a:rPr>
              <a:t>http://browserl.ist/</a:t>
            </a: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i="1" dirty="0" err="1" smtClean="0">
                <a:cs typeface="Consolas" panose="020B0609020204030204" pitchFamily="49" charset="0"/>
              </a:rPr>
              <a:t>package.json</a:t>
            </a:r>
            <a:r>
              <a:rPr lang="fr-FR" i="1" dirty="0" smtClean="0"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browserslist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": "&gt;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1%,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not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dead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u="sng" dirty="0" smtClean="0"/>
              <a:t>Exemples de </a:t>
            </a:r>
            <a:r>
              <a:rPr lang="fr-FR" u="sng" dirty="0" err="1" smtClean="0"/>
              <a:t>queries</a:t>
            </a:r>
            <a:r>
              <a:rPr lang="fr-FR" u="sng" dirty="0" smtClean="0"/>
              <a:t> </a:t>
            </a:r>
            <a:r>
              <a:rPr lang="fr-FR" u="sng" dirty="0" err="1" smtClean="0"/>
              <a:t>browserslist</a:t>
            </a:r>
            <a:r>
              <a:rPr lang="fr-FR" u="sng" dirty="0" smtClean="0"/>
              <a:t>:</a:t>
            </a:r>
          </a:p>
          <a:p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6-8, Firefox &gt;= 30, last 5 Chrome versions </a:t>
            </a:r>
          </a:p>
          <a:p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cover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95% in US, 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cover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99% in 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stats</a:t>
            </a:r>
            <a:endParaRPr lang="fr-F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browserslist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-config-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worldline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efaults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(&gt; 0.5%, last 2 versions, Firefox ESR, not dead)</a:t>
            </a:r>
            <a:endParaRPr lang="fr-FR" sz="2000" dirty="0" smtClean="0">
              <a:solidFill>
                <a:schemeClr val="bg1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12</a:t>
            </a:fld>
            <a:endParaRPr lang="fr-FR" dirty="0"/>
          </a:p>
        </p:txBody>
      </p:sp>
      <p:sp>
        <p:nvSpPr>
          <p:cNvPr id="7" name="AutoShape 5" descr="Bab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7" descr="Babe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9" descr="RÃ©sultat de recherche d'images pour &quot;babel logo&quot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96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Transpiler</a:t>
            </a:r>
            <a:r>
              <a:rPr lang="fr-FR" dirty="0" smtClean="0"/>
              <a:t> ou pas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533189" cy="274002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fr-FR" dirty="0" smtClean="0"/>
              <a:t>La </a:t>
            </a:r>
            <a:r>
              <a:rPr lang="fr-FR" dirty="0" err="1" smtClean="0"/>
              <a:t>transpilation</a:t>
            </a:r>
            <a:r>
              <a:rPr lang="fr-FR" dirty="0" smtClean="0"/>
              <a:t> permet au développeur de s’abstraire de la majorité des problèmes de support navigateur.</a:t>
            </a:r>
            <a:br>
              <a:rPr lang="fr-FR" dirty="0" smtClean="0"/>
            </a:br>
            <a:r>
              <a:rPr lang="fr-FR" dirty="0" smtClean="0"/>
              <a:t>Plus besoin de retenir quelle </a:t>
            </a:r>
            <a:r>
              <a:rPr lang="fr-FR" dirty="0" err="1" smtClean="0"/>
              <a:t>feature</a:t>
            </a:r>
            <a:r>
              <a:rPr lang="fr-FR" dirty="0" smtClean="0"/>
              <a:t> vient de quelle version.</a:t>
            </a:r>
          </a:p>
          <a:p>
            <a:pPr>
              <a:spcBef>
                <a:spcPts val="1200"/>
              </a:spcBef>
            </a:pPr>
            <a:r>
              <a:rPr lang="fr-FR" dirty="0" smtClean="0"/>
              <a:t>Elle introduit une étape de compilation, de nombreuses dépendances, quelques facteurs de risque, et une perte de proximité entre le code écrit et celui exécuté.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13</a:t>
            </a:fld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00808"/>
            <a:ext cx="604838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24944"/>
            <a:ext cx="55245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42326" y="4224807"/>
            <a:ext cx="8894170" cy="23725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80000" tIns="108000" rIns="180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u="sng" dirty="0"/>
              <a:t>Recommandé: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dirty="0" err="1"/>
              <a:t>Transpiler</a:t>
            </a:r>
            <a:r>
              <a:rPr lang="fr-FR" sz="2000" dirty="0"/>
              <a:t> au minimum en mode développement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dirty="0"/>
              <a:t>Utiliser </a:t>
            </a:r>
            <a:r>
              <a:rPr lang="fr-FR" sz="2000" dirty="0" err="1"/>
              <a:t>preset-env</a:t>
            </a:r>
            <a:r>
              <a:rPr lang="fr-FR" sz="2000" dirty="0"/>
              <a:t> pour réduire le scope de </a:t>
            </a:r>
            <a:r>
              <a:rPr lang="fr-FR" sz="2000" dirty="0" err="1"/>
              <a:t>transpilation</a:t>
            </a:r>
            <a:endParaRPr lang="fr-FR" sz="2000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dirty="0"/>
              <a:t>Intégrer la </a:t>
            </a:r>
            <a:r>
              <a:rPr lang="fr-FR" sz="2000" dirty="0" err="1"/>
              <a:t>transpilation</a:t>
            </a:r>
            <a:r>
              <a:rPr lang="fr-FR" sz="2000" dirty="0"/>
              <a:t> aux autres </a:t>
            </a:r>
            <a:r>
              <a:rPr lang="fr-FR" sz="2000" dirty="0" err="1"/>
              <a:t>process</a:t>
            </a:r>
            <a:r>
              <a:rPr lang="fr-FR" sz="2000" dirty="0"/>
              <a:t> de </a:t>
            </a:r>
            <a:r>
              <a:rPr lang="fr-FR" sz="2000" dirty="0" err="1"/>
              <a:t>build</a:t>
            </a:r>
            <a:r>
              <a:rPr lang="fr-FR" sz="2000" dirty="0"/>
              <a:t> </a:t>
            </a:r>
            <a:r>
              <a:rPr lang="fr-FR" sz="2000" dirty="0" smtClean="0"/>
              <a:t>existants</a:t>
            </a:r>
            <a:br>
              <a:rPr lang="fr-FR" sz="2000" dirty="0" smtClean="0"/>
            </a:br>
            <a:r>
              <a:rPr lang="fr-FR" sz="2000" dirty="0" smtClean="0"/>
              <a:t> (</a:t>
            </a:r>
            <a:r>
              <a:rPr lang="fr-FR" sz="2000" dirty="0"/>
              <a:t>linters, </a:t>
            </a:r>
            <a:r>
              <a:rPr lang="fr-FR" sz="2000" dirty="0" err="1"/>
              <a:t>bundlers</a:t>
            </a:r>
            <a:r>
              <a:rPr lang="fr-FR" sz="2000" dirty="0"/>
              <a:t>, </a:t>
            </a:r>
            <a:r>
              <a:rPr lang="fr-FR" sz="2000" dirty="0" err="1"/>
              <a:t>minification</a:t>
            </a:r>
            <a:r>
              <a:rPr lang="fr-FR" sz="2000" dirty="0" smtClean="0"/>
              <a:t>…)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dirty="0" smtClean="0"/>
              <a:t>Utiliser les source </a:t>
            </a:r>
            <a:r>
              <a:rPr lang="fr-FR" sz="2000" dirty="0" err="1" smtClean="0"/>
              <a:t>maps</a:t>
            </a:r>
            <a:r>
              <a:rPr lang="fr-FR" sz="2000" dirty="0" smtClean="0"/>
              <a:t> avec son débogueur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4117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 bref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fr-FR" dirty="0" smtClean="0"/>
              <a:t>Vous pouvez utiliser toutes les dernières </a:t>
            </a:r>
            <a:r>
              <a:rPr lang="fr-FR" dirty="0" err="1" smtClean="0"/>
              <a:t>features</a:t>
            </a:r>
            <a:r>
              <a:rPr lang="fr-FR" dirty="0" smtClean="0"/>
              <a:t> de JavaScript sans vous soucier du support avec </a:t>
            </a:r>
            <a:r>
              <a:rPr lang="fr-FR" dirty="0" err="1" smtClean="0"/>
              <a:t>preset-env</a:t>
            </a:r>
            <a:endParaRPr lang="fr-FR" dirty="0" smtClean="0"/>
          </a:p>
          <a:p>
            <a:pPr>
              <a:spcBef>
                <a:spcPts val="1800"/>
              </a:spcBef>
            </a:pPr>
            <a:r>
              <a:rPr lang="fr-FR" dirty="0" smtClean="0"/>
              <a:t>Il est recommandé toutefois de vérifier que la </a:t>
            </a:r>
            <a:r>
              <a:rPr lang="fr-FR" dirty="0" err="1" smtClean="0"/>
              <a:t>feature</a:t>
            </a:r>
            <a:r>
              <a:rPr lang="fr-FR" dirty="0" smtClean="0"/>
              <a:t> est au moins à l’étape 3 : Candidate pour le TC39</a:t>
            </a:r>
          </a:p>
          <a:p>
            <a:pPr>
              <a:spcBef>
                <a:spcPts val="1800"/>
              </a:spcBef>
            </a:pPr>
            <a:r>
              <a:rPr lang="fr-FR" dirty="0" smtClean="0"/>
              <a:t>La </a:t>
            </a:r>
            <a:r>
              <a:rPr lang="fr-FR" dirty="0" err="1" smtClean="0"/>
              <a:t>transpilation</a:t>
            </a:r>
            <a:r>
              <a:rPr lang="fr-FR" dirty="0" smtClean="0"/>
              <a:t> n’est pas une solution miracle: certaines nouveautés ne peuvent pas être réécrites en ES5, ou bien fonctionnent dans un mode dégradé. </a:t>
            </a:r>
          </a:p>
          <a:p>
            <a:pPr>
              <a:spcBef>
                <a:spcPts val="1800"/>
              </a:spcBef>
            </a:pPr>
            <a:r>
              <a:rPr lang="fr-FR" dirty="0" smtClean="0"/>
              <a:t>Lisez la doc de tous les plugins Babel que vous utilisez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5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 smtClean="0"/>
              <a:t>Surcouches à JavaScript</a:t>
            </a:r>
            <a:endParaRPr lang="fr-FR" cap="non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Transpilations</a:t>
            </a:r>
            <a:r>
              <a:rPr lang="fr-FR" dirty="0" smtClean="0"/>
              <a:t> hors </a:t>
            </a:r>
            <a:r>
              <a:rPr lang="fr-FR" dirty="0" err="1" smtClean="0"/>
              <a:t>ECMAScript</a:t>
            </a:r>
            <a:r>
              <a:rPr lang="fr-FR" dirty="0" smtClean="0"/>
              <a:t> / TC39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53A5-69BC-4513-9004-6ED4EC9F3CD5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5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r-FR" sz="2000" dirty="0" smtClean="0"/>
              <a:t>Développé par Microsoft, publié en février 2012</a:t>
            </a:r>
          </a:p>
          <a:p>
            <a:pPr>
              <a:spcBef>
                <a:spcPts val="1200"/>
              </a:spcBef>
            </a:pPr>
            <a:r>
              <a:rPr lang="fr-FR" sz="2000" dirty="0" smtClean="0"/>
              <a:t>Version actuelle: 3.0</a:t>
            </a:r>
          </a:p>
          <a:p>
            <a:pPr>
              <a:spcBef>
                <a:spcPts val="1200"/>
              </a:spcBef>
            </a:pPr>
            <a:r>
              <a:rPr lang="fr-FR" sz="2000" dirty="0" smtClean="0"/>
              <a:t>Deux </a:t>
            </a:r>
            <a:r>
              <a:rPr lang="fr-FR" sz="2000" dirty="0" err="1" smtClean="0"/>
              <a:t>transpileurs</a:t>
            </a:r>
            <a:r>
              <a:rPr lang="fr-FR" sz="2000" dirty="0" smtClean="0"/>
              <a:t> existants: </a:t>
            </a:r>
            <a:r>
              <a:rPr lang="fr-FR" sz="2000" dirty="0" err="1" smtClean="0"/>
              <a:t>tsc</a:t>
            </a:r>
            <a:r>
              <a:rPr lang="fr-FR" sz="2000" dirty="0" smtClean="0"/>
              <a:t> (officiel) et Babel</a:t>
            </a:r>
          </a:p>
          <a:p>
            <a:pPr>
              <a:spcBef>
                <a:spcPts val="1200"/>
              </a:spcBef>
            </a:pPr>
            <a:r>
              <a:rPr lang="fr-FR" sz="2000" dirty="0" smtClean="0"/>
              <a:t>Surcouche de la spécification ES2015</a:t>
            </a:r>
          </a:p>
          <a:p>
            <a:pPr>
              <a:spcBef>
                <a:spcPts val="1200"/>
              </a:spcBef>
            </a:pPr>
            <a:r>
              <a:rPr lang="fr-FR" sz="2000" dirty="0" smtClean="0"/>
              <a:t>Apporte un </a:t>
            </a:r>
            <a:r>
              <a:rPr lang="fr-FR" sz="2000" b="1" dirty="0" smtClean="0"/>
              <a:t>typage statique optionnel </a:t>
            </a:r>
            <a:r>
              <a:rPr lang="fr-FR" sz="2000" dirty="0" smtClean="0"/>
              <a:t>aux vars/fonctions</a:t>
            </a:r>
          </a:p>
          <a:p>
            <a:pPr>
              <a:spcBef>
                <a:spcPts val="1200"/>
              </a:spcBef>
            </a:pPr>
            <a:r>
              <a:rPr lang="fr-FR" sz="2000" dirty="0" smtClean="0"/>
              <a:t>Autres </a:t>
            </a:r>
            <a:r>
              <a:rPr lang="fr-FR" sz="2000" dirty="0" err="1" smtClean="0"/>
              <a:t>features</a:t>
            </a:r>
            <a:r>
              <a:rPr lang="fr-FR" sz="2000" dirty="0" smtClean="0"/>
              <a:t> principales: </a:t>
            </a:r>
            <a:br>
              <a:rPr lang="fr-FR" sz="2000" dirty="0" smtClean="0"/>
            </a:br>
            <a:r>
              <a:rPr lang="fr-FR" sz="2000" dirty="0" smtClean="0"/>
              <a:t>interfaces, décorateurs, classes abstraites, énumérations</a:t>
            </a:r>
          </a:p>
          <a:p>
            <a:pPr>
              <a:spcBef>
                <a:spcPts val="1200"/>
              </a:spcBef>
            </a:pPr>
            <a:r>
              <a:rPr lang="fr-FR" sz="2000" dirty="0" smtClean="0"/>
              <a:t>Les définitions de types (fichiers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d.ts</a:t>
            </a:r>
            <a:r>
              <a:rPr lang="fr-FR" sz="2000" dirty="0" smtClean="0"/>
              <a:t>) peuvent être exploitées pour valider un code même sans TypeScript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16</a:t>
            </a:fld>
            <a:endParaRPr lang="fr-FR" dirty="0"/>
          </a:p>
        </p:txBody>
      </p:sp>
      <p:sp>
        <p:nvSpPr>
          <p:cNvPr id="7" name="AutoShape 2" descr="RÃ©sultat de recherche d'images pour &quot;typescript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0688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528922" y="5589240"/>
            <a:ext cx="794184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/>
              <a:t>Popularité: </a:t>
            </a:r>
            <a:r>
              <a:rPr lang="fr-FR" sz="2000" b="1" dirty="0"/>
              <a:t>+++</a:t>
            </a:r>
            <a:r>
              <a:rPr lang="fr-FR" sz="2000" dirty="0"/>
              <a:t>    </a:t>
            </a:r>
            <a:r>
              <a:rPr lang="fr-FR" sz="2000" dirty="0" smtClean="0"/>
              <a:t>    Bénéfice</a:t>
            </a:r>
            <a:r>
              <a:rPr lang="fr-FR" sz="2000" dirty="0"/>
              <a:t>: </a:t>
            </a:r>
            <a:r>
              <a:rPr lang="fr-FR" sz="2000" b="1" dirty="0"/>
              <a:t>++</a:t>
            </a:r>
            <a:r>
              <a:rPr lang="fr-FR" sz="2000" dirty="0"/>
              <a:t>    </a:t>
            </a:r>
            <a:r>
              <a:rPr lang="fr-FR" sz="2000" dirty="0" smtClean="0"/>
              <a:t>    Complexité</a:t>
            </a:r>
            <a:r>
              <a:rPr lang="fr-FR" sz="2000" dirty="0"/>
              <a:t>: </a:t>
            </a:r>
            <a:r>
              <a:rPr lang="fr-FR" sz="2000" b="1" dirty="0"/>
              <a:t>+</a:t>
            </a:r>
            <a:r>
              <a:rPr lang="fr-FR" sz="2000" dirty="0"/>
              <a:t>    </a:t>
            </a:r>
            <a:r>
              <a:rPr lang="fr-FR" sz="2000" dirty="0" smtClean="0"/>
              <a:t>    Risque</a:t>
            </a:r>
            <a:r>
              <a:rPr lang="fr-FR" sz="2000" dirty="0"/>
              <a:t>: </a:t>
            </a:r>
            <a:r>
              <a:rPr lang="fr-FR" sz="2000" b="1" dirty="0" smtClean="0"/>
              <a:t>-</a:t>
            </a:r>
            <a:br>
              <a:rPr lang="fr-FR" sz="2000" b="1" dirty="0" smtClean="0"/>
            </a:br>
            <a:r>
              <a:rPr lang="fr-FR" sz="2000" b="1" dirty="0" smtClean="0"/>
              <a:t/>
            </a:r>
            <a:br>
              <a:rPr lang="fr-FR" sz="2000" b="1" dirty="0" smtClean="0"/>
            </a:br>
            <a:r>
              <a:rPr lang="fr-FR" sz="1400" b="1" dirty="0" smtClean="0">
                <a:solidFill>
                  <a:schemeClr val="accent1"/>
                </a:solidFill>
              </a:rPr>
              <a:t>+++ très fort   --- très faible</a:t>
            </a:r>
            <a:endParaRPr lang="fr-FR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fr-FR" sz="2000" dirty="0"/>
              <a:t>Développé par Facebook, publié en 2015</a:t>
            </a:r>
          </a:p>
          <a:p>
            <a:pPr>
              <a:spcBef>
                <a:spcPts val="1200"/>
              </a:spcBef>
            </a:pPr>
            <a:r>
              <a:rPr lang="fr-FR" sz="2000" dirty="0"/>
              <a:t>Version actuelle: 0.80</a:t>
            </a:r>
          </a:p>
          <a:p>
            <a:pPr>
              <a:spcBef>
                <a:spcPts val="1200"/>
              </a:spcBef>
            </a:pPr>
            <a:r>
              <a:rPr lang="fr-FR" sz="2000" dirty="0" err="1"/>
              <a:t>Transpilation</a:t>
            </a:r>
            <a:r>
              <a:rPr lang="fr-FR" sz="2000" dirty="0"/>
              <a:t> optionnelle (si utilisation de commentaires)</a:t>
            </a:r>
            <a:br>
              <a:rPr lang="fr-FR" sz="2000" dirty="0"/>
            </a:br>
            <a:r>
              <a:rPr lang="fr-FR" sz="2000" dirty="0" smtClean="0"/>
              <a:t>et très simple </a:t>
            </a:r>
            <a:r>
              <a:rPr lang="fr-FR" sz="2000" dirty="0"/>
              <a:t>(suppression des indications de types)</a:t>
            </a:r>
          </a:p>
          <a:p>
            <a:pPr>
              <a:spcBef>
                <a:spcPts val="1200"/>
              </a:spcBef>
            </a:pPr>
            <a:r>
              <a:rPr lang="fr-FR" sz="2000" dirty="0"/>
              <a:t>Surcouche d’</a:t>
            </a:r>
            <a:r>
              <a:rPr lang="fr-FR" sz="2000" dirty="0" err="1"/>
              <a:t>ECMAScript</a:t>
            </a:r>
            <a:r>
              <a:rPr lang="fr-FR" sz="2000" dirty="0"/>
              <a:t>, </a:t>
            </a:r>
            <a:r>
              <a:rPr lang="fr-FR" sz="2000" dirty="0" smtClean="0"/>
              <a:t>indépendamment </a:t>
            </a:r>
            <a:r>
              <a:rPr lang="fr-FR" sz="2000" dirty="0"/>
              <a:t>de la version</a:t>
            </a:r>
          </a:p>
          <a:p>
            <a:pPr>
              <a:spcBef>
                <a:spcPts val="1200"/>
              </a:spcBef>
            </a:pPr>
            <a:r>
              <a:rPr lang="fr-FR" sz="2000" dirty="0"/>
              <a:t>Apporte un </a:t>
            </a:r>
            <a:r>
              <a:rPr lang="fr-FR" sz="2000" b="1" dirty="0"/>
              <a:t>typage statique optionnel </a:t>
            </a:r>
            <a:r>
              <a:rPr lang="fr-FR" sz="2000" dirty="0"/>
              <a:t>aux vars/fonctions</a:t>
            </a:r>
          </a:p>
          <a:p>
            <a:pPr>
              <a:spcBef>
                <a:spcPts val="1200"/>
              </a:spcBef>
            </a:pPr>
            <a:r>
              <a:rPr lang="fr-FR" sz="2000" dirty="0"/>
              <a:t>Et rien d’autre !</a:t>
            </a:r>
          </a:p>
          <a:p>
            <a:pPr>
              <a:spcBef>
                <a:spcPts val="1200"/>
              </a:spcBef>
            </a:pPr>
            <a:r>
              <a:rPr lang="fr-FR" sz="2000" dirty="0"/>
              <a:t>Inférence de type légèrement supérieure à TypeScript</a:t>
            </a:r>
          </a:p>
          <a:p>
            <a:pPr>
              <a:spcBef>
                <a:spcPts val="1200"/>
              </a:spcBef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17</a:t>
            </a:fld>
            <a:endParaRPr lang="fr-FR" dirty="0"/>
          </a:p>
        </p:txBody>
      </p:sp>
      <p:sp>
        <p:nvSpPr>
          <p:cNvPr id="7" name="AutoShape 2" descr="RÃ©sultat de recherche d'images pour &quot;typescript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28922" y="5589240"/>
            <a:ext cx="794184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/>
              <a:t>Popularité: </a:t>
            </a:r>
            <a:r>
              <a:rPr lang="fr-FR" sz="2000" b="1" dirty="0" smtClean="0"/>
              <a:t>+</a:t>
            </a:r>
            <a:r>
              <a:rPr lang="fr-FR" sz="2000" dirty="0" smtClean="0"/>
              <a:t>        Bénéfice</a:t>
            </a:r>
            <a:r>
              <a:rPr lang="fr-FR" sz="2000" dirty="0"/>
              <a:t>: </a:t>
            </a:r>
            <a:r>
              <a:rPr lang="fr-FR" sz="2000" b="1" dirty="0" smtClean="0"/>
              <a:t>+</a:t>
            </a:r>
            <a:r>
              <a:rPr lang="fr-FR" sz="2000" dirty="0" smtClean="0"/>
              <a:t>        Complexité</a:t>
            </a:r>
            <a:r>
              <a:rPr lang="fr-FR" sz="2000" dirty="0"/>
              <a:t>: </a:t>
            </a:r>
            <a:r>
              <a:rPr lang="fr-FR" sz="2000" b="1" dirty="0" smtClean="0"/>
              <a:t>-</a:t>
            </a:r>
            <a:r>
              <a:rPr lang="fr-FR" sz="2000" dirty="0" smtClean="0"/>
              <a:t>        Risque</a:t>
            </a:r>
            <a:r>
              <a:rPr lang="fr-FR" sz="2000" dirty="0"/>
              <a:t>: </a:t>
            </a:r>
            <a:r>
              <a:rPr lang="fr-FR" sz="2000" b="1" dirty="0" smtClean="0"/>
              <a:t>---</a:t>
            </a:r>
          </a:p>
          <a:p>
            <a:endParaRPr lang="fr-FR" sz="2000" b="1" dirty="0"/>
          </a:p>
          <a:p>
            <a:r>
              <a:rPr lang="fr-FR" sz="1400" b="1" dirty="0">
                <a:solidFill>
                  <a:schemeClr val="accent1"/>
                </a:solidFill>
              </a:rPr>
              <a:t>+++ très fort   --- très </a:t>
            </a:r>
            <a:r>
              <a:rPr lang="fr-FR" sz="1400" b="1" dirty="0" smtClean="0">
                <a:solidFill>
                  <a:schemeClr val="accent1"/>
                </a:solidFill>
              </a:rPr>
              <a:t>faible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04664"/>
            <a:ext cx="158417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7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fr-FR" sz="2000" dirty="0" smtClean="0"/>
              <a:t>Développé par Facebook spécifiquement pour le </a:t>
            </a:r>
            <a:r>
              <a:rPr lang="fr-FR" sz="2000" dirty="0" err="1" smtClean="0"/>
              <a:t>framework</a:t>
            </a:r>
            <a:r>
              <a:rPr lang="fr-FR" sz="2000" dirty="0" smtClean="0"/>
              <a:t> </a:t>
            </a:r>
            <a:r>
              <a:rPr lang="fr-FR" sz="2000" b="1" dirty="0" err="1" smtClean="0"/>
              <a:t>React</a:t>
            </a:r>
            <a:endParaRPr lang="fr-FR" sz="2000" b="1" dirty="0" smtClean="0"/>
          </a:p>
          <a:p>
            <a:pPr>
              <a:spcBef>
                <a:spcPts val="1200"/>
              </a:spcBef>
            </a:pPr>
            <a:r>
              <a:rPr lang="fr-FR" sz="2000" dirty="0" smtClean="0"/>
              <a:t>Utilisable aujourd’hui avec Vue.js, </a:t>
            </a:r>
            <a:r>
              <a:rPr lang="fr-FR" sz="2000" dirty="0" err="1" smtClean="0"/>
              <a:t>Preact</a:t>
            </a:r>
            <a:r>
              <a:rPr lang="fr-FR" sz="2000" dirty="0" smtClean="0"/>
              <a:t> et d’autres </a:t>
            </a:r>
            <a:r>
              <a:rPr lang="fr-FR" sz="2000" dirty="0" err="1" smtClean="0"/>
              <a:t>frameworks</a:t>
            </a:r>
            <a:endParaRPr lang="fr-FR" sz="2000" dirty="0" smtClean="0"/>
          </a:p>
          <a:p>
            <a:pPr>
              <a:spcBef>
                <a:spcPts val="1200"/>
              </a:spcBef>
            </a:pPr>
            <a:r>
              <a:rPr lang="fr-FR" sz="2000" dirty="0" smtClean="0"/>
              <a:t>Apporte une abstraction pour la </a:t>
            </a:r>
            <a:r>
              <a:rPr lang="fr-FR" sz="2000" b="1" dirty="0" smtClean="0"/>
              <a:t>création d’éléments de DOM virtuel</a:t>
            </a:r>
            <a:endParaRPr lang="fr-FR" sz="2000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18</a:t>
            </a:fld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991" y="560090"/>
            <a:ext cx="996702" cy="996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58344"/>
            <a:ext cx="6164605" cy="231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528922" y="5589240"/>
            <a:ext cx="794184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/>
              <a:t>Popularité: </a:t>
            </a:r>
            <a:r>
              <a:rPr lang="fr-FR" sz="2000" b="1" dirty="0" smtClean="0"/>
              <a:t>~</a:t>
            </a:r>
            <a:r>
              <a:rPr lang="fr-FR" sz="2000" dirty="0" smtClean="0"/>
              <a:t>        Bénéfice</a:t>
            </a:r>
            <a:r>
              <a:rPr lang="fr-FR" sz="2000" dirty="0"/>
              <a:t>: </a:t>
            </a:r>
            <a:r>
              <a:rPr lang="fr-FR" sz="2000" b="1" dirty="0" smtClean="0"/>
              <a:t>~</a:t>
            </a:r>
            <a:r>
              <a:rPr lang="fr-FR" sz="2000" dirty="0" smtClean="0"/>
              <a:t>        Complexité</a:t>
            </a:r>
            <a:r>
              <a:rPr lang="fr-FR" sz="2000" dirty="0"/>
              <a:t>: </a:t>
            </a:r>
            <a:r>
              <a:rPr lang="fr-FR" sz="2000" b="1" dirty="0" smtClean="0"/>
              <a:t>-</a:t>
            </a:r>
            <a:r>
              <a:rPr lang="fr-FR" sz="2000" dirty="0" smtClean="0"/>
              <a:t>        Risque</a:t>
            </a:r>
            <a:r>
              <a:rPr lang="fr-FR" sz="2000" dirty="0"/>
              <a:t>: </a:t>
            </a:r>
            <a:r>
              <a:rPr lang="fr-FR" sz="2000" b="1" dirty="0" smtClean="0"/>
              <a:t>++</a:t>
            </a:r>
          </a:p>
          <a:p>
            <a:endParaRPr lang="fr-FR" sz="2000" b="1" dirty="0"/>
          </a:p>
          <a:p>
            <a:r>
              <a:rPr lang="fr-FR" sz="1400" b="1" dirty="0">
                <a:solidFill>
                  <a:schemeClr val="accent1"/>
                </a:solidFill>
              </a:rPr>
              <a:t>+++ très fort   --- très </a:t>
            </a:r>
            <a:r>
              <a:rPr lang="fr-FR" sz="1400" b="1" dirty="0" smtClean="0">
                <a:solidFill>
                  <a:schemeClr val="accent1"/>
                </a:solidFill>
              </a:rPr>
              <a:t>faible    ~ discutable/controversé</a:t>
            </a:r>
            <a:endParaRPr lang="fr-FR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2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 err="1" smtClean="0"/>
              <a:t>Cheat</a:t>
            </a:r>
            <a:r>
              <a:rPr lang="fr-FR" cap="none" dirty="0" smtClean="0"/>
              <a:t> </a:t>
            </a:r>
            <a:r>
              <a:rPr lang="fr-FR" cap="none" dirty="0" err="1" smtClean="0"/>
              <a:t>sheets</a:t>
            </a:r>
            <a:endParaRPr lang="fr-FR" cap="non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Ça peut servir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53A5-69BC-4513-9004-6ED4EC9F3CD5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958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 smtClean="0"/>
              <a:t>Préambule</a:t>
            </a:r>
            <a:endParaRPr lang="fr-FR" cap="non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ECMAScript</a:t>
            </a:r>
            <a:r>
              <a:rPr lang="fr-FR" dirty="0" smtClean="0"/>
              <a:t>, TC39, </a:t>
            </a:r>
            <a:br>
              <a:rPr lang="fr-FR" dirty="0" smtClean="0"/>
            </a:br>
            <a:r>
              <a:rPr lang="fr-FR" dirty="0" err="1" smtClean="0"/>
              <a:t>Transpilateurs</a:t>
            </a:r>
            <a:r>
              <a:rPr lang="fr-FR" dirty="0" smtClean="0"/>
              <a:t> et surcouches de JavaScript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D2E4-0243-4525-A0F0-344D753B0323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552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Cheat</a:t>
            </a:r>
            <a:r>
              <a:rPr lang="fr-FR" dirty="0" smtClean="0"/>
              <a:t> </a:t>
            </a:r>
            <a:r>
              <a:rPr lang="fr-FR" dirty="0" err="1" smtClean="0"/>
              <a:t>sheet</a:t>
            </a:r>
            <a:r>
              <a:rPr lang="fr-FR" dirty="0" smtClean="0"/>
              <a:t>: Méthodes de String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20</a:t>
            </a:fld>
            <a:endParaRPr lang="fr-FR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73721"/>
            <a:ext cx="71247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36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Cheat</a:t>
            </a:r>
            <a:r>
              <a:rPr lang="fr-FR" dirty="0" smtClean="0"/>
              <a:t> </a:t>
            </a:r>
            <a:r>
              <a:rPr lang="fr-FR" dirty="0" err="1" smtClean="0"/>
              <a:t>sheet</a:t>
            </a:r>
            <a:r>
              <a:rPr lang="fr-FR" dirty="0" smtClean="0"/>
              <a:t>: Méthodes de </a:t>
            </a:r>
            <a:r>
              <a:rPr lang="fr-FR" dirty="0" err="1" smtClean="0"/>
              <a:t>Array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21</a:t>
            </a:fld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286778" cy="53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4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 smtClean="0"/>
              <a:t>Une réintroduction à JS</a:t>
            </a:r>
            <a:endParaRPr lang="fr-FR" cap="non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Exos 1 à </a:t>
            </a:r>
            <a:r>
              <a:rPr lang="fr-FR" dirty="0"/>
              <a:t>8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53A5-69BC-4513-9004-6ED4EC9F3CD5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41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et primitives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JavaScript définit 7 types de données:</a:t>
            </a:r>
          </a:p>
          <a:p>
            <a:pPr lvl="1"/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umber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lvl="1"/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symbol</a:t>
            </a:r>
            <a:endParaRPr lang="fr-FR" dirty="0" smtClean="0">
              <a:cs typeface="Consolas" panose="020B0609020204030204" pitchFamily="49" charset="0"/>
            </a:endParaRPr>
          </a:p>
          <a:p>
            <a:pPr lvl="1"/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fr-FR" dirty="0" smtClean="0"/>
          </a:p>
          <a:p>
            <a:pPr marL="274320" lvl="1" indent="0">
              <a:buNone/>
            </a:pPr>
            <a:r>
              <a:rPr lang="fr-FR" dirty="0" smtClean="0"/>
              <a:t>L’opérateur </a:t>
            </a:r>
            <a:r>
              <a:rPr lang="fr-F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fr-FR" dirty="0" smtClean="0"/>
              <a:t> retourne le type d’un objet, mais attention: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23</a:t>
            </a:fld>
            <a:endParaRPr lang="fr-FR" dirty="0"/>
          </a:p>
        </p:txBody>
      </p:sp>
      <p:sp>
        <p:nvSpPr>
          <p:cNvPr id="7" name="Accolade fermante 6"/>
          <p:cNvSpPr/>
          <p:nvPr/>
        </p:nvSpPr>
        <p:spPr>
          <a:xfrm>
            <a:off x="1907704" y="2132856"/>
            <a:ext cx="1008112" cy="2088232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987824" y="294613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Primitives</a:t>
            </a:r>
            <a:endParaRPr lang="fr-FR" sz="2400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2051720" y="407707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3059832" y="3861048"/>
            <a:ext cx="19442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nouveauté ES6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73216"/>
            <a:ext cx="54483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4572000" y="5373216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/>
                </a:solidFill>
              </a:rPr>
              <a:t>// bug de la 1</a:t>
            </a:r>
            <a:r>
              <a:rPr lang="fr-FR" sz="2000" baseline="30000" dirty="0" smtClean="0">
                <a:solidFill>
                  <a:schemeClr val="accent1"/>
                </a:solidFill>
              </a:rPr>
              <a:t>ère</a:t>
            </a:r>
            <a:r>
              <a:rPr lang="fr-FR" sz="2000" dirty="0" smtClean="0">
                <a:solidFill>
                  <a:schemeClr val="accent1"/>
                </a:solidFill>
              </a:rPr>
              <a:t> version d’ES </a:t>
            </a:r>
            <a:r>
              <a:rPr lang="fr-FR" sz="20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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812360" y="611396"/>
            <a:ext cx="100811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Exo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63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null</a:t>
            </a:r>
            <a:r>
              <a:rPr lang="fr-FR" dirty="0" smtClean="0"/>
              <a:t> ou </a:t>
            </a:r>
            <a:r>
              <a:rPr lang="fr-FR" dirty="0" err="1" smtClean="0"/>
              <a:t>undefined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20888"/>
          </a:xfrm>
        </p:spPr>
        <p:txBody>
          <a:bodyPr/>
          <a:lstStyle/>
          <a:p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fr-FR" dirty="0" smtClean="0"/>
              <a:t> : la variable est déclarée mais non assignée</a:t>
            </a:r>
          </a:p>
          <a:p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fr-FR" dirty="0" smtClean="0"/>
              <a:t>: la variable a été assignée à la référence nulle</a:t>
            </a:r>
          </a:p>
          <a:p>
            <a:endParaRPr lang="fr-FR" dirty="0"/>
          </a:p>
          <a:p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fr-FR" dirty="0" smtClean="0"/>
              <a:t> représente l’absence intentionnelle de valeur</a:t>
            </a:r>
          </a:p>
          <a:p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fr-FR" dirty="0" smtClean="0"/>
              <a:t> provient souvent d’une assignation du développeur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24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547664" y="4437112"/>
            <a:ext cx="6120680" cy="2031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dirty="0"/>
              <a:t>N’assignez pas de variables à </a:t>
            </a:r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fr-FR" sz="2400" dirty="0"/>
              <a:t>. 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Utilisez </a:t>
            </a:r>
            <a:r>
              <a:rPr lang="fr-FR" sz="2400" dirty="0"/>
              <a:t>l’opérateur </a:t>
            </a:r>
            <a:r>
              <a:rPr lang="fr-F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fr-FR" sz="2400" dirty="0"/>
              <a:t> à la place</a:t>
            </a:r>
            <a:r>
              <a:rPr lang="fr-FR" sz="2400" dirty="0" smtClean="0"/>
              <a:t>:</a:t>
            </a:r>
          </a:p>
          <a:p>
            <a:endParaRPr lang="fr-FR" sz="2400" dirty="0" smtClean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491" y="5373216"/>
            <a:ext cx="28670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necteur droit 8"/>
          <p:cNvCxnSpPr/>
          <p:nvPr/>
        </p:nvCxnSpPr>
        <p:spPr>
          <a:xfrm flipV="1">
            <a:off x="4788024" y="5373216"/>
            <a:ext cx="1264477" cy="3600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860032" y="5364832"/>
            <a:ext cx="984829" cy="36842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7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fonctions, </a:t>
            </a:r>
            <a:r>
              <a:rPr lang="fr-FR" dirty="0" err="1"/>
              <a:t>arrays</a:t>
            </a:r>
            <a:r>
              <a:rPr lang="fr-FR" dirty="0"/>
              <a:t> et dérivés sont tous de type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>
                <a:cs typeface="Consolas" panose="020B0609020204030204" pitchFamily="49" charset="0"/>
              </a:rPr>
              <a:t>Contrairement aux primitives, les objets:</a:t>
            </a:r>
          </a:p>
          <a:p>
            <a:pPr lvl="1"/>
            <a:r>
              <a:rPr lang="fr-FR" dirty="0" smtClean="0">
                <a:cs typeface="Consolas" panose="020B0609020204030204" pitchFamily="49" charset="0"/>
              </a:rPr>
              <a:t>sont comparés par référence</a:t>
            </a:r>
            <a:br>
              <a:rPr lang="fr-FR" dirty="0" smtClean="0">
                <a:cs typeface="Consolas" panose="020B0609020204030204" pitchFamily="49" charset="0"/>
              </a:rPr>
            </a:br>
            <a:r>
              <a:rPr lang="fr-FR" dirty="0" smtClean="0">
                <a:cs typeface="Consolas" panose="020B0609020204030204" pitchFamily="49" charset="0"/>
              </a:rPr>
              <a:t/>
            </a:r>
            <a:br>
              <a:rPr lang="fr-FR" dirty="0" smtClean="0">
                <a:cs typeface="Consolas" panose="020B0609020204030204" pitchFamily="49" charset="0"/>
              </a:rPr>
            </a:br>
            <a:r>
              <a:rPr lang="fr-FR" dirty="0" smtClean="0">
                <a:cs typeface="Consolas" panose="020B0609020204030204" pitchFamily="49" charset="0"/>
              </a:rPr>
              <a:t/>
            </a:r>
            <a:br>
              <a:rPr lang="fr-FR" dirty="0" smtClean="0">
                <a:cs typeface="Consolas" panose="020B0609020204030204" pitchFamily="49" charset="0"/>
              </a:rPr>
            </a:br>
            <a:endParaRPr lang="fr-FR" dirty="0" smtClean="0">
              <a:cs typeface="Consolas" panose="020B0609020204030204" pitchFamily="49" charset="0"/>
            </a:endParaRPr>
          </a:p>
          <a:p>
            <a:pPr lvl="1"/>
            <a:endParaRPr lang="fr-FR" dirty="0"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fr-FR" dirty="0" smtClean="0">
              <a:cs typeface="Consolas" panose="020B0609020204030204" pitchFamily="49" charset="0"/>
            </a:endParaRPr>
          </a:p>
          <a:p>
            <a:pPr lvl="1"/>
            <a:r>
              <a:rPr lang="fr-FR" dirty="0" smtClean="0">
                <a:cs typeface="Consolas" panose="020B0609020204030204" pitchFamily="49" charset="0"/>
              </a:rPr>
              <a:t>ont une liste de propriétés clé: (String, Symbol) </a:t>
            </a:r>
            <a:r>
              <a:rPr lang="fr-FR" dirty="0" smtClean="0">
                <a:cs typeface="Consolas" panose="020B0609020204030204" pitchFamily="49" charset="0"/>
                <a:sym typeface="Wingdings" panose="05000000000000000000" pitchFamily="2" charset="2"/>
              </a:rPr>
              <a:t> valeur (</a:t>
            </a:r>
            <a:r>
              <a:rPr lang="fr-FR" dirty="0" err="1" smtClean="0">
                <a:cs typeface="Consolas" panose="020B0609020204030204" pitchFamily="49" charset="0"/>
                <a:sym typeface="Wingdings" panose="05000000000000000000" pitchFamily="2" charset="2"/>
              </a:rPr>
              <a:t>any</a:t>
            </a:r>
            <a:r>
              <a:rPr lang="fr-FR" dirty="0" smtClean="0">
                <a:cs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 marL="548640" lvl="2" indent="0">
              <a:buNone/>
            </a:pPr>
            <a:endParaRPr lang="fr-FR" dirty="0">
              <a:cs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25</a:t>
            </a:fld>
            <a:endParaRPr lang="fr-F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2868538"/>
            <a:ext cx="50958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344" y="5085184"/>
            <a:ext cx="45053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5466184"/>
            <a:ext cx="45053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5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Objets: parcours des propriétés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endParaRPr lang="fr-FR" dirty="0" smtClean="0"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548640" lvl="2" indent="0">
              <a:buNone/>
            </a:pPr>
            <a:endParaRPr lang="fr-FR" dirty="0">
              <a:cs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26</a:t>
            </a:fld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5760640" cy="1988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85884"/>
            <a:ext cx="4824536" cy="3183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7812360" y="611396"/>
            <a:ext cx="100811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Exo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900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Objets: assignation de propriétés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27</a:t>
            </a:fld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7012311" cy="203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827584" y="4725144"/>
            <a:ext cx="7344816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Object.assign</a:t>
            </a:r>
            <a:r>
              <a:rPr lang="fr-FR" dirty="0" smtClean="0"/>
              <a:t> est très utile pour l’assignation de valeurs par défaut ou l’assignation d’un ensemble de propriétés en une seule instruction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7812360" y="611396"/>
            <a:ext cx="100811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Exo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518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Descripteurs de propriétés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Chaque propriété contient en plus de sa valeur, une liste de paramètres intrinsèques appelés descripteurs:</a:t>
            </a:r>
          </a:p>
          <a:p>
            <a:pPr lvl="1"/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FR" dirty="0" smtClean="0">
                <a:solidFill>
                  <a:schemeClr val="accent1"/>
                </a:solidFill>
              </a:rPr>
              <a:t>: la valeur de la propriété</a:t>
            </a:r>
          </a:p>
          <a:p>
            <a:pPr lvl="1"/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enumerable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chemeClr val="accent1"/>
                </a:solidFill>
              </a:rPr>
              <a:t>si la propriété est retournée par </a:t>
            </a:r>
            <a:r>
              <a:rPr lang="fr-FR" sz="1600" dirty="0" err="1" smtClean="0">
                <a:solidFill>
                  <a:schemeClr val="accent1"/>
                </a:solidFill>
              </a:rPr>
              <a:t>Object.keys</a:t>
            </a:r>
            <a:r>
              <a:rPr lang="fr-FR" sz="1600" dirty="0" smtClean="0">
                <a:solidFill>
                  <a:schemeClr val="accent1"/>
                </a:solidFill>
              </a:rPr>
              <a:t> ou </a:t>
            </a:r>
            <a:r>
              <a:rPr lang="fr-FR" sz="1600" dirty="0" err="1" smtClean="0">
                <a:solidFill>
                  <a:schemeClr val="accent1"/>
                </a:solidFill>
              </a:rPr>
              <a:t>for..in</a:t>
            </a:r>
            <a:endParaRPr lang="fr-FR" sz="1600" dirty="0" smtClean="0">
              <a:solidFill>
                <a:schemeClr val="accent1"/>
              </a:solidFill>
            </a:endParaRPr>
          </a:p>
          <a:p>
            <a:pPr lvl="1"/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writable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accent1"/>
                </a:solidFill>
              </a:rPr>
              <a:t>si la valeur de la propriété peut être modifiée</a:t>
            </a:r>
          </a:p>
          <a:p>
            <a:pPr lvl="1"/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configurable: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accent1"/>
                </a:solidFill>
              </a:rPr>
              <a:t>si le descripteur peut être modifié</a:t>
            </a:r>
          </a:p>
          <a:p>
            <a:pPr lvl="1"/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fr-FR" dirty="0" smtClean="0"/>
              <a:t>: </a:t>
            </a:r>
            <a:r>
              <a:rPr lang="fr-FR" dirty="0" smtClean="0">
                <a:solidFill>
                  <a:schemeClr val="accent1"/>
                </a:solidFill>
              </a:rPr>
              <a:t>fonction optionnelle à utiliser comme accesseur (getter)</a:t>
            </a:r>
          </a:p>
          <a:p>
            <a:pPr lvl="1"/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fr-FR" dirty="0" smtClean="0"/>
              <a:t>: </a:t>
            </a:r>
            <a:r>
              <a:rPr lang="fr-FR" dirty="0" smtClean="0">
                <a:solidFill>
                  <a:schemeClr val="accent1"/>
                </a:solidFill>
              </a:rPr>
              <a:t>fonction optionnelle à utiliser comme mutateur (setter)</a:t>
            </a:r>
          </a:p>
          <a:p>
            <a:pPr lvl="1"/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 smtClean="0"/>
              <a:t>Une assignation classique est énumérable, modifiable et configurable, sans accesseur ou mutateur spécifique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447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Getters / Setters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Notation littérale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29</a:t>
            </a:fld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11" y="2276872"/>
            <a:ext cx="6934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6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ECMAScript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ECMA International est une organisation créant des standards pour les technologies</a:t>
            </a:r>
          </a:p>
          <a:p>
            <a:endParaRPr lang="fr-FR" dirty="0"/>
          </a:p>
          <a:p>
            <a:r>
              <a:rPr lang="fr-FR" dirty="0" err="1" smtClean="0"/>
              <a:t>ECMAScript</a:t>
            </a:r>
            <a:r>
              <a:rPr lang="fr-FR" dirty="0" smtClean="0"/>
              <a:t> est le nom de la spécification référencée ECMA-262 et décrivant un langage de script polyvalent</a:t>
            </a:r>
          </a:p>
          <a:p>
            <a:endParaRPr lang="fr-FR" dirty="0"/>
          </a:p>
          <a:p>
            <a:r>
              <a:rPr lang="fr-FR" dirty="0" smtClean="0"/>
              <a:t>JavaScript est un langage de script polyvalent et l’implémentation la plus populaire de </a:t>
            </a:r>
            <a:r>
              <a:rPr lang="fr-FR" dirty="0" err="1" smtClean="0"/>
              <a:t>ECMAScript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000" i="1" dirty="0" smtClean="0"/>
              <a:t>(autre implémentation populaire: </a:t>
            </a:r>
            <a:r>
              <a:rPr lang="fr-FR" sz="2000" i="1" dirty="0" err="1" smtClean="0"/>
              <a:t>ActionScript</a:t>
            </a:r>
            <a:r>
              <a:rPr lang="fr-FR" sz="2000" i="1" dirty="0" smtClean="0"/>
              <a:t>)</a:t>
            </a:r>
            <a:endParaRPr lang="fr-FR" i="1" dirty="0" smtClean="0"/>
          </a:p>
          <a:p>
            <a:endParaRPr lang="fr-FR" dirty="0"/>
          </a:p>
          <a:p>
            <a:r>
              <a:rPr lang="fr-FR" dirty="0" smtClean="0"/>
              <a:t>V8, Rhino, Chakra sont des moteurs JavaScript: des interpréteurs capable d’exécuter du code JavaScript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3</a:t>
            </a:fld>
            <a:endParaRPr lang="fr-FR" dirty="0"/>
          </a:p>
        </p:txBody>
      </p:sp>
      <p:pic>
        <p:nvPicPr>
          <p:cNvPr id="1026" name="Picture 2" descr="RÃ©sultat de recherche d'images pour &quot;ecma international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2931"/>
            <a:ext cx="3131840" cy="122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6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Descripteurs de propriétés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La méthode </a:t>
            </a:r>
            <a:r>
              <a:rPr lang="fr-F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Object.defineProperty</a:t>
            </a:r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FR" sz="2000" dirty="0"/>
              <a:t> permet </a:t>
            </a:r>
            <a:r>
              <a:rPr lang="fr-FR" sz="2000" dirty="0" smtClean="0"/>
              <a:t>d’assigner une propriété en précisant ses descripteurs</a:t>
            </a: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30</a:t>
            </a:fld>
            <a:endParaRPr lang="fr-FR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51339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636912"/>
            <a:ext cx="26289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droit 9"/>
          <p:cNvCxnSpPr/>
          <p:nvPr/>
        </p:nvCxnSpPr>
        <p:spPr>
          <a:xfrm>
            <a:off x="5724128" y="2636912"/>
            <a:ext cx="0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7812360" y="611396"/>
            <a:ext cx="100811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Exo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44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Scopes (portées)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4992216"/>
          </a:xfrm>
        </p:spPr>
        <p:txBody>
          <a:bodyPr/>
          <a:lstStyle/>
          <a:p>
            <a:r>
              <a:rPr lang="fr-FR" sz="2000" b="1" dirty="0" smtClean="0"/>
              <a:t>Scope = portée </a:t>
            </a:r>
            <a:r>
              <a:rPr lang="fr-FR" sz="2000" dirty="0" smtClean="0"/>
              <a:t>= périmètre dans lequel les variables peuvent être accédées depuis un endroit donné</a:t>
            </a:r>
          </a:p>
          <a:p>
            <a:r>
              <a:rPr lang="fr-FR" sz="2000" dirty="0" smtClean="0"/>
              <a:t>Au plus haut niveau, on est dans le scope </a:t>
            </a:r>
            <a:r>
              <a:rPr lang="fr-FR" sz="2000" b="1" dirty="0" smtClean="0"/>
              <a:t>global</a:t>
            </a:r>
            <a:r>
              <a:rPr lang="fr-FR" sz="2000" dirty="0" smtClean="0"/>
              <a:t>, accessible partout.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         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31</a:t>
            </a:fld>
            <a:endParaRPr lang="fr-FR" dirty="0"/>
          </a:p>
        </p:txBody>
      </p:sp>
      <p:pic>
        <p:nvPicPr>
          <p:cNvPr id="4098" name="Picture 2" descr="https://github.com/getify/You-Dont-Know-JS/raw/master/scope%20%26%20closures/fi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250" y="2708920"/>
            <a:ext cx="4629998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395536" y="5746030"/>
            <a:ext cx="8748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Accessible depuis le scope global </a:t>
            </a:r>
            <a:r>
              <a:rPr lang="fr-FR" dirty="0" smtClean="0">
                <a:solidFill>
                  <a:srgbClr val="00C180"/>
                </a:solidFill>
              </a:rPr>
              <a:t>(1)                   </a:t>
            </a:r>
            <a:r>
              <a:rPr lang="fr-FR" dirty="0" smtClean="0"/>
              <a:t>: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/>
              <a:t>Accessible depuis le scope de la fonction </a:t>
            </a:r>
            <a:r>
              <a:rPr lang="fr-FR" dirty="0" err="1" smtClean="0"/>
              <a:t>foo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(2)  </a:t>
            </a:r>
            <a:r>
              <a:rPr lang="fr-FR" dirty="0" smtClean="0"/>
              <a:t>: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, a, b</a:t>
            </a:r>
          </a:p>
          <a:p>
            <a:r>
              <a:rPr lang="fr-FR" dirty="0" smtClean="0"/>
              <a:t>Accessible depuis le scope de la fonction bar </a:t>
            </a:r>
            <a:r>
              <a:rPr lang="fr-FR" dirty="0" smtClean="0">
                <a:solidFill>
                  <a:srgbClr val="0070C0"/>
                </a:solidFill>
              </a:rPr>
              <a:t>(3)</a:t>
            </a:r>
            <a:r>
              <a:rPr lang="fr-FR" dirty="0" smtClean="0"/>
              <a:t>  :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, a, b, c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29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Scopes de blocs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 plus des scopes des fonctions, certaines instructions créent des scopes dits « scopes de blocs »</a:t>
            </a:r>
          </a:p>
          <a:p>
            <a:r>
              <a:rPr lang="fr-FR" dirty="0" smtClean="0"/>
              <a:t>On parle d’ « instructions à bloc » :</a:t>
            </a:r>
          </a:p>
          <a:p>
            <a:pPr lvl="1"/>
            <a:r>
              <a:rPr lang="fr-F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if(){ … }</a:t>
            </a:r>
          </a:p>
          <a:p>
            <a:pPr lvl="1"/>
            <a:r>
              <a:rPr lang="fr-F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for(){ … }</a:t>
            </a:r>
          </a:p>
          <a:p>
            <a:pPr lvl="1"/>
            <a:r>
              <a:rPr lang="fr-FR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fr-F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 … }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Un scope de bloc peut aussi être déclaré avec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{ … }</a:t>
            </a:r>
            <a:b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FR" dirty="0" smtClean="0">
                <a:cs typeface="Consolas" panose="020B0609020204030204" pitchFamily="49" charset="0"/>
              </a:rPr>
              <a:t>On sait le différencier d’une déclaration d’objet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32</a:t>
            </a:fld>
            <a:endParaRPr lang="fr-F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126771"/>
            <a:ext cx="4499992" cy="181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0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var, let ou </a:t>
            </a:r>
            <a:r>
              <a:rPr lang="fr-FR" dirty="0" err="1" smtClean="0"/>
              <a:t>const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967880"/>
          </a:xfrm>
        </p:spPr>
        <p:txBody>
          <a:bodyPr/>
          <a:lstStyle/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fr-FR" dirty="0" smtClean="0">
                <a:cs typeface="Consolas" panose="020B0609020204030204" pitchFamily="49" charset="0"/>
              </a:rPr>
              <a:t>et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cs typeface="Consolas" panose="020B0609020204030204" pitchFamily="49" charset="0"/>
              </a:rPr>
              <a:t>sont apparus avec ES6</a:t>
            </a:r>
          </a:p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fr-FR" dirty="0" smtClean="0">
                <a:cs typeface="Consolas" panose="020B0609020204030204" pitchFamily="49" charset="0"/>
              </a:rPr>
              <a:t>n’est quasiment plus utilisé depuis</a:t>
            </a:r>
          </a:p>
          <a:p>
            <a:r>
              <a:rPr lang="fr-FR" dirty="0" smtClean="0">
                <a:cs typeface="Consolas" panose="020B0609020204030204" pitchFamily="49" charset="0"/>
              </a:rPr>
              <a:t>Privilégier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FR" dirty="0" smtClean="0">
                <a:cs typeface="Consolas" panose="020B0609020204030204" pitchFamily="49" charset="0"/>
              </a:rPr>
              <a:t>, ou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let </a:t>
            </a:r>
            <a:r>
              <a:rPr lang="fr-FR" dirty="0" smtClean="0">
                <a:cs typeface="Consolas" panose="020B0609020204030204" pitchFamily="49" charset="0"/>
              </a:rPr>
              <a:t>si vous devez la réassigner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33</a:t>
            </a:fld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910862"/>
              </p:ext>
            </p:extLst>
          </p:nvPr>
        </p:nvGraphicFramePr>
        <p:xfrm>
          <a:off x="1331640" y="1988840"/>
          <a:ext cx="6768752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60240"/>
                <a:gridCol w="2160240"/>
                <a:gridCol w="244827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Scope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 smtClean="0"/>
                        <a:t>Réassignable</a:t>
                      </a:r>
                      <a:r>
                        <a:rPr lang="fr-FR" sz="2400" dirty="0" smtClean="0"/>
                        <a:t> ?</a:t>
                      </a:r>
                      <a:endParaRPr lang="fr-F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fonction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oui</a:t>
                      </a:r>
                      <a:endParaRPr lang="fr-F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let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bloc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oui</a:t>
                      </a:r>
                      <a:endParaRPr lang="fr-F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endParaRPr lang="fr-FR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bloc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non</a:t>
                      </a:r>
                      <a:endParaRPr lang="fr-FR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03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Closures</a:t>
            </a:r>
            <a:r>
              <a:rPr lang="fr-FR" dirty="0" smtClean="0"/>
              <a:t> (fermetures)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fr-FR" dirty="0" smtClean="0"/>
              <a:t>Scope d’une fonction = scope local + scope parent</a:t>
            </a:r>
            <a:br>
              <a:rPr lang="fr-FR" dirty="0" smtClean="0"/>
            </a:br>
            <a:r>
              <a:rPr lang="fr-FR" dirty="0" smtClean="0"/>
              <a:t>                                   = variables locales + variables libres</a:t>
            </a:r>
          </a:p>
          <a:p>
            <a:pPr>
              <a:spcBef>
                <a:spcPts val="1800"/>
              </a:spcBef>
            </a:pPr>
            <a:r>
              <a:rPr lang="fr-FR" sz="2000" dirty="0" smtClean="0"/>
              <a:t>Une fonction utilisant des variables libres (définies dans un scope parent) est appelée </a:t>
            </a:r>
            <a:r>
              <a:rPr lang="fr-FR" sz="2000" b="1" dirty="0" err="1" smtClean="0"/>
              <a:t>closure</a:t>
            </a:r>
            <a:r>
              <a:rPr lang="fr-FR" sz="20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fr-FR" sz="2000" dirty="0" smtClean="0"/>
              <a:t>Les </a:t>
            </a:r>
            <a:r>
              <a:rPr lang="fr-FR" sz="2000" dirty="0" err="1" smtClean="0"/>
              <a:t>closures</a:t>
            </a:r>
            <a:r>
              <a:rPr lang="fr-FR" sz="2000" dirty="0" smtClean="0"/>
              <a:t> gardent en mémoire leur scope parent au moment de leur instanciation.</a:t>
            </a: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34</a:t>
            </a:fld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74" y="3933056"/>
            <a:ext cx="32575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539552" y="4653136"/>
            <a:ext cx="4320480" cy="16312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fr-F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add5</a:t>
            </a:r>
            <a:r>
              <a:rPr lang="fr-FR" sz="1600" i="1" dirty="0" smtClean="0"/>
              <a:t> retient son scope parent avec </a:t>
            </a:r>
            <a:r>
              <a:rPr lang="fr-F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x=5</a:t>
            </a:r>
          </a:p>
          <a:p>
            <a:pPr>
              <a:spcBef>
                <a:spcPts val="1200"/>
              </a:spcBef>
            </a:pPr>
            <a:r>
              <a:rPr lang="fr-FR" sz="1600" i="1" dirty="0" smtClean="0"/>
              <a:t>Ce lien empêche le </a:t>
            </a:r>
            <a:r>
              <a:rPr lang="fr-FR" sz="1600" i="1" dirty="0" err="1" smtClean="0"/>
              <a:t>garbage</a:t>
            </a:r>
            <a:r>
              <a:rPr lang="fr-FR" sz="1600" i="1" dirty="0" smtClean="0"/>
              <a:t> collector de déréférencer la variable locale </a:t>
            </a:r>
            <a:r>
              <a:rPr lang="fr-F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fr-FR" sz="1600" i="1" dirty="0" smtClean="0"/>
              <a:t> à la fin de l’exécution de </a:t>
            </a:r>
            <a:r>
              <a:rPr lang="fr-F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endParaRPr lang="fr-F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fr-F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add5</a:t>
            </a:r>
            <a:r>
              <a:rPr lang="fr-FR" sz="1600" i="1" dirty="0" smtClean="0"/>
              <a:t> est donc une </a:t>
            </a:r>
            <a:r>
              <a:rPr lang="fr-FR" sz="1600" b="1" i="1" dirty="0" err="1" smtClean="0"/>
              <a:t>closure</a:t>
            </a:r>
            <a:endParaRPr lang="fr-FR" sz="1600" b="1" i="1" dirty="0"/>
          </a:p>
        </p:txBody>
      </p:sp>
    </p:spTree>
    <p:extLst>
      <p:ext uri="{BB962C8B-B14F-4D97-AF65-F5344CB8AC3E}">
        <p14:creationId xmlns:p14="http://schemas.microsoft.com/office/powerpoint/2010/main" val="22277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des </a:t>
            </a:r>
            <a:r>
              <a:rPr lang="fr-FR" dirty="0" err="1" smtClean="0"/>
              <a:t>closures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Variables « privées »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35</a:t>
            </a:fld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424113"/>
            <a:ext cx="41529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827584" y="5013176"/>
            <a:ext cx="7344816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En dehors du scope de la fonction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getCompteur</a:t>
            </a:r>
            <a:r>
              <a:rPr lang="fr-FR" dirty="0" smtClean="0"/>
              <a:t>, la variable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FR" dirty="0" smtClean="0"/>
              <a:t> ne sera jamais accessible. Seule les </a:t>
            </a:r>
            <a:r>
              <a:rPr lang="fr-FR" dirty="0" err="1" smtClean="0"/>
              <a:t>closures</a:t>
            </a:r>
            <a:r>
              <a:rPr lang="fr-FR" dirty="0" smtClean="0"/>
              <a:t>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getValue</a:t>
            </a:r>
            <a:r>
              <a:rPr lang="fr-FR" dirty="0" smtClean="0"/>
              <a:t> et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increment</a:t>
            </a:r>
            <a:r>
              <a:rPr lang="fr-FR" dirty="0" smtClean="0"/>
              <a:t> permettent d’y accéder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093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des </a:t>
            </a:r>
            <a:r>
              <a:rPr lang="fr-FR" dirty="0" err="1" smtClean="0"/>
              <a:t>closures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Immediately</a:t>
            </a:r>
            <a:r>
              <a:rPr lang="fr-FR" dirty="0" smtClean="0"/>
              <a:t> </a:t>
            </a:r>
            <a:r>
              <a:rPr lang="fr-FR" dirty="0" err="1" smtClean="0"/>
              <a:t>Invoked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Expressions (IIFE)</a:t>
            </a:r>
          </a:p>
          <a:p>
            <a:pPr lvl="1"/>
            <a:r>
              <a:rPr lang="fr-FR" dirty="0" smtClean="0"/>
              <a:t>force la création d’une nouvelle portée lexicale</a:t>
            </a:r>
          </a:p>
          <a:p>
            <a:pPr lvl="1"/>
            <a:r>
              <a:rPr lang="fr-FR" dirty="0" smtClean="0"/>
              <a:t>évite de polluer le scope parent (typiquement le scope global)</a:t>
            </a:r>
          </a:p>
          <a:p>
            <a:pPr lvl="1"/>
            <a:r>
              <a:rPr lang="fr-FR" dirty="0" smtClean="0"/>
              <a:t>peut être remplacé par un scope de bloc en ES6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36</a:t>
            </a:fld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85" y="3573016"/>
            <a:ext cx="82010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3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des </a:t>
            </a:r>
            <a:r>
              <a:rPr lang="fr-FR" dirty="0" err="1" smtClean="0"/>
              <a:t>closures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5103431"/>
            <a:ext cx="7704856" cy="1252736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Attention, les </a:t>
            </a:r>
            <a:r>
              <a:rPr lang="fr-FR" dirty="0" err="1" smtClean="0"/>
              <a:t>closures</a:t>
            </a:r>
            <a:r>
              <a:rPr lang="fr-FR" dirty="0" smtClean="0"/>
              <a:t> conservent une référence au scope parent, elles ne conservent pas la valeur des variables de ce scope au moment de leur instanciation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37</a:t>
            </a:fld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56" y="1772816"/>
            <a:ext cx="44291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56" y="3480246"/>
            <a:ext cx="5810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56" y="3827106"/>
            <a:ext cx="5810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55" y="4169841"/>
            <a:ext cx="5810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7812360" y="611396"/>
            <a:ext cx="100811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Exo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69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et contexte d’</a:t>
            </a:r>
            <a:r>
              <a:rPr lang="fr-FR" dirty="0"/>
              <a:t>e</a:t>
            </a:r>
            <a:r>
              <a:rPr lang="fr-FR" dirty="0" smtClean="0"/>
              <a:t>xécution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Les fonctions ont un « argument caché » appelé </a:t>
            </a:r>
            <a:r>
              <a:rPr lang="fr-FR" sz="2000" b="1" dirty="0" smtClean="0"/>
              <a:t>contexte</a:t>
            </a:r>
            <a:r>
              <a:rPr lang="fr-FR" sz="2000" dirty="0" smtClean="0"/>
              <a:t> </a:t>
            </a:r>
            <a:br>
              <a:rPr lang="fr-FR" sz="2000" dirty="0" smtClean="0"/>
            </a:br>
            <a:r>
              <a:rPr lang="fr-FR" sz="2000" dirty="0" smtClean="0"/>
              <a:t>et assigné au mot-clé </a:t>
            </a:r>
            <a:r>
              <a:rPr lang="fr-FR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endParaRPr lang="fr-FR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sz="2000" dirty="0" smtClean="0"/>
              <a:t>Lorsque la fonction est appelée en tant que propriété (méthode), l’objet parent est assigné comme contexte</a:t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endParaRPr lang="fr-FR" sz="2000" dirty="0" smtClean="0"/>
          </a:p>
          <a:p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smtClean="0"/>
              <a:t>Dans le scope global ou lorsqu’une fonction est appelée par référence directe, son contexte est assigné au </a:t>
            </a:r>
            <a:r>
              <a:rPr lang="fr-FR" sz="2000" b="1" dirty="0" smtClean="0"/>
              <a:t>contexte global </a:t>
            </a:r>
            <a:r>
              <a:rPr lang="fr-FR" sz="2000" dirty="0" smtClean="0"/>
              <a:t>(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fr-FR" sz="2000" dirty="0" smtClean="0"/>
              <a:t> sur le navigateurs)</a:t>
            </a:r>
          </a:p>
          <a:p>
            <a:endParaRPr lang="fr-FR" sz="2000" dirty="0" smtClean="0"/>
          </a:p>
          <a:p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38</a:t>
            </a:fld>
            <a:endParaRPr lang="fr-FR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147" y="2996952"/>
            <a:ext cx="36957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87"/>
          <a:stretch/>
        </p:blipFill>
        <p:spPr bwMode="auto">
          <a:xfrm>
            <a:off x="683568" y="5661248"/>
            <a:ext cx="814193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11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et contexte d’</a:t>
            </a:r>
            <a:r>
              <a:rPr lang="fr-FR" dirty="0"/>
              <a:t>e</a:t>
            </a:r>
            <a:r>
              <a:rPr lang="fr-FR" dirty="0" smtClean="0"/>
              <a:t>xécution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Le contexte d’</a:t>
            </a:r>
            <a:r>
              <a:rPr lang="fr-FR" sz="2000" dirty="0"/>
              <a:t>e</a:t>
            </a:r>
            <a:r>
              <a:rPr lang="fr-FR" sz="2000" dirty="0" smtClean="0"/>
              <a:t>xécution peut être surchargé avec les méthodes </a:t>
            </a:r>
            <a:br>
              <a:rPr lang="fr-FR" sz="2000" dirty="0" smtClean="0"/>
            </a:b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fr-FR" sz="2000" dirty="0" smtClean="0"/>
              <a:t>, 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fr-FR" sz="2000" dirty="0" smtClean="0"/>
              <a:t> et 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bind</a:t>
            </a:r>
            <a:endParaRPr lang="fr-F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39</a:t>
            </a:fld>
            <a:endParaRPr lang="fr-F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47" y="2348880"/>
            <a:ext cx="83534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47" y="5733256"/>
            <a:ext cx="50292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9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TC39 (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Commitee</a:t>
            </a:r>
            <a:r>
              <a:rPr lang="fr-FR" dirty="0" smtClean="0"/>
              <a:t> 39)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fr-FR" dirty="0" smtClean="0"/>
              <a:t>Le comité technique décidant des évolutions de la spécification </a:t>
            </a:r>
            <a:r>
              <a:rPr lang="fr-FR" dirty="0" err="1" smtClean="0"/>
              <a:t>ECMAScript</a:t>
            </a:r>
            <a:endParaRPr lang="fr-FR" dirty="0" smtClean="0"/>
          </a:p>
          <a:p>
            <a:pPr>
              <a:spcBef>
                <a:spcPts val="1800"/>
              </a:spcBef>
            </a:pPr>
            <a:r>
              <a:rPr lang="fr-FR" dirty="0" smtClean="0"/>
              <a:t>Composé de délégués de grandes entreprises (dont tous les vendeurs navigateur) et d’experts invités</a:t>
            </a:r>
          </a:p>
          <a:p>
            <a:pPr>
              <a:spcBef>
                <a:spcPts val="1800"/>
              </a:spcBef>
            </a:pPr>
            <a:r>
              <a:rPr lang="fr-FR" dirty="0" smtClean="0"/>
              <a:t>Opère par consensus: la décision est prise si la majorité est d’accord et si personne ne pose de véto</a:t>
            </a:r>
          </a:p>
          <a:p>
            <a:pPr>
              <a:spcBef>
                <a:spcPts val="1800"/>
              </a:spcBef>
            </a:pPr>
            <a:r>
              <a:rPr lang="fr-FR" dirty="0" smtClean="0"/>
              <a:t>Les concernés ont l’obligation d’implémenter les changements votés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23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Objets et prototypes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Tout objet a une propriété interne appelée </a:t>
            </a:r>
            <a:r>
              <a:rPr lang="fr-FR" b="1" dirty="0" smtClean="0"/>
              <a:t>prototype</a:t>
            </a:r>
          </a:p>
          <a:p>
            <a:r>
              <a:rPr lang="fr-FR" dirty="0" smtClean="0"/>
              <a:t>Tout objet peut être le prototype d’un autre objet</a:t>
            </a:r>
            <a:br>
              <a:rPr lang="fr-FR" dirty="0" smtClean="0"/>
            </a:br>
            <a:endParaRPr lang="fr-FR" dirty="0" smtClean="0"/>
          </a:p>
          <a:p>
            <a:pPr>
              <a:spcBef>
                <a:spcPts val="1200"/>
              </a:spcBef>
            </a:pPr>
            <a:r>
              <a:rPr lang="fr-FR" dirty="0" smtClean="0"/>
              <a:t>Si pour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obj.prop</a:t>
            </a:r>
            <a:r>
              <a:rPr lang="fr-FR" dirty="0" smtClean="0"/>
              <a:t>, la propriété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</a:t>
            </a:r>
            <a:r>
              <a:rPr lang="fr-FR" dirty="0" smtClean="0"/>
              <a:t> n’est pas trouvée dans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fr-FR" dirty="0" smtClean="0"/>
              <a:t>, elle est recherchée dans le prototype de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fr-FR" dirty="0" smtClean="0"/>
              <a:t>, puis dans le prototype du prototype de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fr-FR" dirty="0" smtClean="0"/>
              <a:t> etc…</a:t>
            </a:r>
          </a:p>
          <a:p>
            <a:pPr>
              <a:spcBef>
                <a:spcPts val="1200"/>
              </a:spcBef>
            </a:pPr>
            <a:r>
              <a:rPr lang="fr-FR" dirty="0" smtClean="0"/>
              <a:t>On parle d’</a:t>
            </a:r>
            <a:r>
              <a:rPr lang="fr-FR" b="1" dirty="0" smtClean="0"/>
              <a:t>héritage </a:t>
            </a:r>
            <a:r>
              <a:rPr lang="fr-FR" b="1" dirty="0" err="1" smtClean="0"/>
              <a:t>prototypal</a:t>
            </a:r>
            <a:r>
              <a:rPr lang="fr-FR" dirty="0" smtClean="0"/>
              <a:t>, et de chaîne de prototypes</a:t>
            </a:r>
          </a:p>
          <a:p>
            <a:pPr>
              <a:spcBef>
                <a:spcPts val="1200"/>
              </a:spcBef>
            </a:pPr>
            <a:r>
              <a:rPr lang="fr-FR" dirty="0" smtClean="0"/>
              <a:t>Le prototype « racine » est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Object.prototype</a:t>
            </a:r>
            <a:r>
              <a:rPr lang="fr-FR" dirty="0" smtClean="0"/>
              <a:t>. </a:t>
            </a:r>
            <a:br>
              <a:rPr lang="fr-FR" dirty="0" smtClean="0"/>
            </a:br>
            <a:r>
              <a:rPr lang="fr-FR" dirty="0" smtClean="0"/>
              <a:t>Son prototype pointe vers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 smtClean="0"/>
          </a:p>
          <a:p>
            <a:pPr>
              <a:spcBef>
                <a:spcPts val="1200"/>
              </a:spcBef>
            </a:pPr>
            <a:r>
              <a:rPr lang="fr-FR" dirty="0" smtClean="0"/>
              <a:t>Les propriétés trouvées dans la chaîne de prototypes sont appelées </a:t>
            </a:r>
            <a:r>
              <a:rPr lang="fr-FR" b="1" dirty="0" smtClean="0"/>
              <a:t>propriétés héritées (</a:t>
            </a:r>
            <a:r>
              <a:rPr lang="fr-FR" b="1" i="1" dirty="0" err="1" smtClean="0"/>
              <a:t>inherited</a:t>
            </a:r>
            <a:r>
              <a:rPr lang="fr-FR" b="1" dirty="0" smtClean="0"/>
              <a:t>)</a:t>
            </a:r>
            <a:r>
              <a:rPr lang="fr-FR" dirty="0" smtClean="0"/>
              <a:t>. </a:t>
            </a:r>
            <a:br>
              <a:rPr lang="fr-FR" dirty="0" smtClean="0"/>
            </a:br>
            <a:r>
              <a:rPr lang="fr-FR" dirty="0" smtClean="0"/>
              <a:t>Les autres sont appelées </a:t>
            </a:r>
            <a:r>
              <a:rPr lang="fr-FR" b="1" dirty="0" smtClean="0"/>
              <a:t>propriétés propres (</a:t>
            </a:r>
            <a:r>
              <a:rPr lang="fr-FR" b="1" i="1" dirty="0" err="1" smtClean="0"/>
              <a:t>own</a:t>
            </a:r>
            <a:r>
              <a:rPr lang="fr-FR" b="1" dirty="0" smtClean="0"/>
              <a:t>)</a:t>
            </a:r>
            <a:r>
              <a:rPr lang="fr-FR" dirty="0" smtClean="0"/>
              <a:t>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053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liées aux prototypes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41</a:t>
            </a:fld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00937"/>
            <a:ext cx="48672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36" y="4709247"/>
            <a:ext cx="39243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ccolade fermante 6"/>
          <p:cNvSpPr/>
          <p:nvPr/>
        </p:nvSpPr>
        <p:spPr>
          <a:xfrm>
            <a:off x="5076056" y="1900937"/>
            <a:ext cx="648072" cy="236220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fermante 10"/>
          <p:cNvSpPr/>
          <p:nvPr/>
        </p:nvSpPr>
        <p:spPr>
          <a:xfrm>
            <a:off x="5076056" y="4581128"/>
            <a:ext cx="648072" cy="792088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580112" y="2758871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Méthodes du constructeur</a:t>
            </a:r>
            <a:br>
              <a:rPr lang="fr-FR" dirty="0" smtClean="0"/>
            </a:br>
            <a:r>
              <a:rPr lang="fr-FR" dirty="0" smtClean="0"/>
              <a:t>propriétés de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652120" y="4528569"/>
            <a:ext cx="2531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Méthodes du prototype</a:t>
            </a:r>
            <a:br>
              <a:rPr lang="fr-FR" dirty="0" smtClean="0"/>
            </a:br>
            <a:r>
              <a:rPr lang="fr-FR" dirty="0" smtClean="0"/>
              <a:t>propriétés de </a:t>
            </a:r>
            <a:r>
              <a:rPr lang="fr-FR" dirty="0" err="1" smtClean="0"/>
              <a:t>O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bject.prototype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812360" y="611396"/>
            <a:ext cx="100811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Exo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333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Prototypes et constructeurs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fr-FR" sz="2000" dirty="0" smtClean="0"/>
              <a:t>Les fonctions peuvent être invoquées en tant que constructeur avec l’opérateur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>
              <a:spcBef>
                <a:spcPts val="1800"/>
              </a:spcBef>
            </a:pPr>
            <a:r>
              <a:rPr lang="fr-FR" sz="2000" dirty="0" smtClean="0">
                <a:cs typeface="Consolas" panose="020B0609020204030204" pitchFamily="49" charset="0"/>
              </a:rPr>
              <a:t>A l’invocation de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Constructeur()</a:t>
            </a:r>
            <a:r>
              <a:rPr lang="fr-FR" sz="2000" dirty="0" smtClean="0">
                <a:cs typeface="Consolas" panose="020B0609020204030204" pitchFamily="49" charset="0"/>
              </a:rPr>
              <a:t>, un objet est créé avec comme prototype 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Constructeur.prototype</a:t>
            </a:r>
            <a:endParaRPr lang="fr-F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fr-FR" sz="2000" dirty="0" smtClean="0">
                <a:cs typeface="Consolas" panose="020B0609020204030204" pitchFamily="49" charset="0"/>
              </a:rPr>
              <a:t>Cet objet est accessible via le mot-clé 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fr-FR" sz="2000" dirty="0" smtClean="0">
                <a:cs typeface="Consolas" panose="020B0609020204030204" pitchFamily="49" charset="0"/>
              </a:rPr>
              <a:t> et retourné par défaut dans la fonction constructeur.</a:t>
            </a:r>
          </a:p>
          <a:p>
            <a:pPr>
              <a:spcBef>
                <a:spcPts val="1800"/>
              </a:spcBef>
            </a:pPr>
            <a:r>
              <a:rPr lang="fr-FR" sz="2000" dirty="0" smtClean="0">
                <a:cs typeface="Consolas" panose="020B0609020204030204" pitchFamily="49" charset="0"/>
              </a:rPr>
              <a:t>L’opérateur 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fr-FR" sz="2000" dirty="0" smtClean="0">
                <a:cs typeface="Consolas" panose="020B0609020204030204" pitchFamily="49" charset="0"/>
              </a:rPr>
              <a:t> détermine si une instance a été créée par un certain constructeur:</a:t>
            </a:r>
          </a:p>
          <a:p>
            <a:endParaRPr lang="fr-FR" dirty="0"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fr-F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</a:t>
            </a:r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 </a:t>
            </a:r>
            <a:r>
              <a:rPr lang="fr-FR" sz="18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Object.getPrototypeOf</a:t>
            </a:r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(x) === </a:t>
            </a:r>
            <a:r>
              <a:rPr lang="fr-FR" sz="18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C.prototype</a:t>
            </a:r>
            <a:endParaRPr lang="fr-F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fr-FR" dirty="0" smtClean="0">
              <a:cs typeface="Consolas" panose="020B06090202040302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42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812360" y="611396"/>
            <a:ext cx="100811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Exo 7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835696" y="6165304"/>
            <a:ext cx="698477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i="1" dirty="0">
                <a:cs typeface="Consolas" panose="020B0609020204030204" pitchFamily="49" charset="0"/>
              </a:rPr>
              <a:t>Par convention, les </a:t>
            </a:r>
            <a:r>
              <a:rPr lang="fr-FR" i="1" dirty="0" smtClean="0">
                <a:cs typeface="Consolas" panose="020B0609020204030204" pitchFamily="49" charset="0"/>
              </a:rPr>
              <a:t>constructeurs </a:t>
            </a:r>
            <a:r>
              <a:rPr lang="fr-FR" i="1" dirty="0">
                <a:cs typeface="Consolas" panose="020B0609020204030204" pitchFamily="49" charset="0"/>
              </a:rPr>
              <a:t>commencent par une </a:t>
            </a:r>
            <a:r>
              <a:rPr lang="fr-FR" i="1" dirty="0" smtClean="0">
                <a:cs typeface="Consolas" panose="020B0609020204030204" pitchFamily="49" charset="0"/>
              </a:rPr>
              <a:t>majuscule.</a:t>
            </a:r>
            <a:endParaRPr lang="fr-FR" i="1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57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Défauts des constructeurs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cs typeface="Consolas" panose="020B0609020204030204" pitchFamily="49" charset="0"/>
              </a:rPr>
              <a:t>Les constructeurs sont un pattern assez couramment utilisé en POO JS, bien que présentant </a:t>
            </a:r>
            <a:r>
              <a:rPr lang="fr-FR" dirty="0" smtClean="0">
                <a:cs typeface="Consolas" panose="020B0609020204030204" pitchFamily="49" charset="0"/>
              </a:rPr>
              <a:t>plusieurs défauts</a:t>
            </a:r>
            <a:r>
              <a:rPr lang="fr-FR" dirty="0">
                <a:cs typeface="Consolas" panose="020B0609020204030204" pitchFamily="49" charset="0"/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fr-FR" dirty="0">
                <a:cs typeface="Consolas" panose="020B0609020204030204" pitchFamily="49" charset="0"/>
              </a:rPr>
              <a:t>Les constructeurs des prototypes parents ne sont pas automatiquement </a:t>
            </a:r>
            <a:r>
              <a:rPr lang="fr-FR" dirty="0" smtClean="0">
                <a:cs typeface="Consolas" panose="020B0609020204030204" pitchFamily="49" charset="0"/>
              </a:rPr>
              <a:t>invoqués, vous devez le faire manuellement.</a:t>
            </a:r>
          </a:p>
          <a:p>
            <a:pPr lvl="1">
              <a:spcBef>
                <a:spcPts val="1200"/>
              </a:spcBef>
            </a:pPr>
            <a:r>
              <a:rPr lang="fr-FR" dirty="0" smtClean="0">
                <a:cs typeface="Consolas" panose="020B0609020204030204" pitchFamily="49" charset="0"/>
              </a:rPr>
              <a:t>Les constructeurs </a:t>
            </a:r>
            <a:r>
              <a:rPr lang="fr-FR" dirty="0">
                <a:cs typeface="Consolas" panose="020B0609020204030204" pitchFamily="49" charset="0"/>
              </a:rPr>
              <a:t>des prototypes parents </a:t>
            </a:r>
            <a:r>
              <a:rPr lang="fr-FR" dirty="0" smtClean="0">
                <a:cs typeface="Consolas" panose="020B0609020204030204" pitchFamily="49" charset="0"/>
              </a:rPr>
              <a:t>peuvent ne pas avoir la même interface, ce qui casse le principe de substitution.</a:t>
            </a:r>
            <a:endParaRPr lang="fr-FR" dirty="0">
              <a:cs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fr-FR" dirty="0" smtClean="0">
                <a:cs typeface="Consolas" panose="020B0609020204030204" pitchFamily="49" charset="0"/>
              </a:rPr>
              <a:t>Une propriété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fr-FR" dirty="0" smtClean="0">
                <a:cs typeface="Consolas" panose="020B0609020204030204" pitchFamily="49" charset="0"/>
              </a:rPr>
              <a:t> est assignée aux instances créées, </a:t>
            </a:r>
            <a:r>
              <a:rPr lang="fr-FR" dirty="0">
                <a:cs typeface="Consolas" panose="020B0609020204030204" pitchFamily="49" charset="0"/>
              </a:rPr>
              <a:t>ce qui </a:t>
            </a:r>
            <a:r>
              <a:rPr lang="fr-FR" dirty="0" smtClean="0">
                <a:cs typeface="Consolas" panose="020B0609020204030204" pitchFamily="49" charset="0"/>
              </a:rPr>
              <a:t>peut casser du code existant si vous l’utilisez à d’autres effets</a:t>
            </a:r>
          </a:p>
          <a:p>
            <a:pPr lvl="1">
              <a:spcBef>
                <a:spcPts val="1200"/>
              </a:spcBef>
            </a:pPr>
            <a:r>
              <a:rPr lang="fr-FR" dirty="0" smtClean="0">
                <a:cs typeface="Consolas" panose="020B0609020204030204" pitchFamily="49" charset="0"/>
              </a:rPr>
              <a:t>Le mot-clé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fr-FR" dirty="0" smtClean="0">
                <a:cs typeface="Consolas" panose="020B0609020204030204" pitchFamily="49" charset="0"/>
              </a:rPr>
              <a:t> ne fonctionne pas de la même façon selon si la fonction est appelée avec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fr-FR" dirty="0" smtClean="0">
                <a:cs typeface="Consolas" panose="020B0609020204030204" pitchFamily="49" charset="0"/>
              </a:rPr>
              <a:t> ou non</a:t>
            </a:r>
          </a:p>
          <a:p>
            <a:pPr lvl="1">
              <a:spcBef>
                <a:spcPts val="1200"/>
              </a:spcBef>
            </a:pPr>
            <a:r>
              <a:rPr lang="fr-FR" dirty="0" smtClean="0">
                <a:cs typeface="Consolas" panose="020B0609020204030204" pitchFamily="49" charset="0"/>
              </a:rPr>
              <a:t>Il n’est pas possible de déclarer plusieurs constructeurs</a:t>
            </a:r>
          </a:p>
          <a:p>
            <a:pPr lvl="1">
              <a:spcBef>
                <a:spcPts val="1200"/>
              </a:spcBef>
            </a:pPr>
            <a:r>
              <a:rPr lang="fr-FR" dirty="0" smtClean="0">
                <a:cs typeface="Consolas" panose="020B0609020204030204" pitchFamily="49" charset="0"/>
              </a:rPr>
              <a:t>Ils sont </a:t>
            </a:r>
            <a:r>
              <a:rPr lang="fr-FR" dirty="0" err="1" smtClean="0">
                <a:cs typeface="Consolas" panose="020B0609020204030204" pitchFamily="49" charset="0"/>
              </a:rPr>
              <a:t>confusants</a:t>
            </a:r>
            <a:r>
              <a:rPr lang="fr-FR" dirty="0" smtClean="0">
                <a:cs typeface="Consolas" panose="020B0609020204030204" pitchFamily="49" charset="0"/>
              </a:rPr>
              <a:t> pour les débutants avec les prototypes</a:t>
            </a:r>
          </a:p>
          <a:p>
            <a:pPr lvl="1"/>
            <a:endParaRPr lang="fr-FR" dirty="0" smtClean="0">
              <a:cs typeface="Consolas" panose="020B0609020204030204" pitchFamily="49" charset="0"/>
            </a:endParaRPr>
          </a:p>
          <a:p>
            <a:pPr lvl="1"/>
            <a:endParaRPr lang="fr-FR" dirty="0">
              <a:cs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43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12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Alternatives aux constructeurs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u="sng" dirty="0" smtClean="0">
                <a:cs typeface="Consolas" panose="020B0609020204030204" pitchFamily="49" charset="0"/>
              </a:rPr>
              <a:t>Privilégiez plutôt:</a:t>
            </a:r>
          </a:p>
          <a:p>
            <a:r>
              <a:rPr lang="fr-FR" dirty="0">
                <a:cs typeface="Consolas" panose="020B0609020204030204" pitchFamily="49" charset="0"/>
              </a:rPr>
              <a:t>les fonctions usines</a:t>
            </a:r>
          </a:p>
          <a:p>
            <a:endParaRPr lang="fr-FR" dirty="0" smtClean="0">
              <a:cs typeface="Consolas" panose="020B0609020204030204" pitchFamily="49" charset="0"/>
            </a:endParaRPr>
          </a:p>
          <a:p>
            <a:endParaRPr lang="fr-FR" dirty="0" smtClean="0">
              <a:cs typeface="Consolas" panose="020B0609020204030204" pitchFamily="49" charset="0"/>
            </a:endParaRPr>
          </a:p>
          <a:p>
            <a:endParaRPr lang="fr-FR" dirty="0">
              <a:cs typeface="Consolas" panose="020B0609020204030204" pitchFamily="49" charset="0"/>
            </a:endParaRPr>
          </a:p>
          <a:p>
            <a:endParaRPr lang="fr-FR" dirty="0" smtClean="0">
              <a:cs typeface="Consolas" panose="020B0609020204030204" pitchFamily="49" charset="0"/>
            </a:endParaRPr>
          </a:p>
          <a:p>
            <a:endParaRPr lang="fr-FR" dirty="0">
              <a:cs typeface="Consolas" panose="020B0609020204030204" pitchFamily="49" charset="0"/>
            </a:endParaRPr>
          </a:p>
          <a:p>
            <a:r>
              <a:rPr lang="fr-FR" dirty="0" err="1" smtClean="0">
                <a:cs typeface="Consolas" panose="020B0609020204030204" pitchFamily="49" charset="0"/>
              </a:rPr>
              <a:t>Object.create</a:t>
            </a:r>
            <a:r>
              <a:rPr lang="fr-FR" dirty="0" smtClean="0">
                <a:cs typeface="Consolas" panose="020B0609020204030204" pitchFamily="49" charset="0"/>
              </a:rPr>
              <a:t> et </a:t>
            </a:r>
            <a:r>
              <a:rPr lang="fr-FR" dirty="0" err="1" smtClean="0">
                <a:cs typeface="Consolas" panose="020B0609020204030204" pitchFamily="49" charset="0"/>
              </a:rPr>
              <a:t>Object.assign</a:t>
            </a:r>
            <a:endParaRPr lang="fr-FR" dirty="0" smtClean="0">
              <a:cs typeface="Consolas" panose="020B0609020204030204" pitchFamily="49" charset="0"/>
            </a:endParaRPr>
          </a:p>
          <a:p>
            <a:pPr lvl="1"/>
            <a:endParaRPr lang="fr-FR" dirty="0">
              <a:cs typeface="Consolas" panose="020B0609020204030204" pitchFamily="49" charset="0"/>
            </a:endParaRP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>
                <a:cs typeface="Consolas" panose="020B0609020204030204" pitchFamily="49" charset="0"/>
              </a:rPr>
              <a:t>l’opérateur class (ES6</a:t>
            </a:r>
            <a:r>
              <a:rPr lang="fr-FR" dirty="0" smtClean="0">
                <a:cs typeface="Consolas" panose="020B0609020204030204" pitchFamily="49" charset="0"/>
              </a:rPr>
              <a:t>), </a:t>
            </a:r>
            <a:r>
              <a:rPr lang="fr-FR" dirty="0" err="1" smtClean="0">
                <a:cs typeface="Consolas" panose="020B0609020204030204" pitchFamily="49" charset="0"/>
              </a:rPr>
              <a:t>cf</a:t>
            </a:r>
            <a:r>
              <a:rPr lang="fr-FR" dirty="0" smtClean="0">
                <a:cs typeface="Consolas" panose="020B0609020204030204" pitchFamily="49" charset="0"/>
              </a:rPr>
              <a:t> section suivante</a:t>
            </a:r>
            <a:endParaRPr lang="fr-FR" dirty="0">
              <a:cs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44</a:t>
            </a:fld>
            <a:endParaRPr lang="fr-FR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23874"/>
            <a:ext cx="4860007" cy="155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941168"/>
            <a:ext cx="657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11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Primitives et équivalents objet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String(),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FR" dirty="0" smtClean="0"/>
              <a:t> sont les constructeurs équivalents objets des primitives correspondantes, aussi appelés « primitive </a:t>
            </a:r>
            <a:r>
              <a:rPr lang="fr-FR" dirty="0" err="1" smtClean="0"/>
              <a:t>wrappers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 smtClean="0"/>
              <a:t>La bascule entre objet et primitive est automatique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45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65104"/>
            <a:ext cx="39528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539552" y="3861048"/>
            <a:ext cx="223224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Primitive </a:t>
            </a:r>
            <a:r>
              <a:rPr lang="fr-FR" dirty="0" smtClean="0">
                <a:sym typeface="Wingdings" panose="05000000000000000000" pitchFamily="2" charset="2"/>
              </a:rPr>
              <a:t> Objet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724128" y="3861048"/>
            <a:ext cx="223224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ym typeface="Wingdings" panose="05000000000000000000" pitchFamily="2" charset="2"/>
              </a:rPr>
              <a:t>Objet </a:t>
            </a:r>
            <a:r>
              <a:rPr lang="fr-FR" dirty="0"/>
              <a:t>Primitive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675" y="4365105"/>
            <a:ext cx="4589823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395536" y="6349970"/>
            <a:ext cx="842493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Généralement, on privilégie la déclaration littérale pour les valeurs primitives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1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Conversions de types (</a:t>
            </a:r>
            <a:r>
              <a:rPr lang="fr-FR" dirty="0" err="1" smtClean="0"/>
              <a:t>cast</a:t>
            </a:r>
            <a:r>
              <a:rPr lang="fr-FR" dirty="0"/>
              <a:t>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46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39552" y="1556792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Il existe 3 types de conversion en JS:</a:t>
            </a:r>
            <a:endParaRPr lang="fr-FR" sz="2400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465330"/>
              </p:ext>
            </p:extLst>
          </p:nvPr>
        </p:nvGraphicFramePr>
        <p:xfrm>
          <a:off x="107504" y="2303466"/>
          <a:ext cx="8928992" cy="388843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/>
                <a:gridCol w="2520280"/>
                <a:gridCol w="2304256"/>
                <a:gridCol w="2376264"/>
              </a:tblGrid>
              <a:tr h="721278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Cast</a:t>
                      </a:r>
                      <a:r>
                        <a:rPr lang="fr-FR" dirty="0" smtClean="0"/>
                        <a:t> explicite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Cast</a:t>
                      </a:r>
                      <a:r>
                        <a:rPr lang="fr-FR" dirty="0" smtClean="0"/>
                        <a:t> implicite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Opérateurs</a:t>
                      </a:r>
                      <a:br>
                        <a:rPr lang="fr-FR" dirty="0" smtClean="0"/>
                      </a:br>
                      <a:r>
                        <a:rPr lang="fr-FR" dirty="0" smtClean="0"/>
                        <a:t>de </a:t>
                      </a:r>
                      <a:r>
                        <a:rPr lang="fr-FR" dirty="0" err="1" smtClean="0"/>
                        <a:t>cast</a:t>
                      </a:r>
                      <a:endParaRPr lang="fr-FR" dirty="0"/>
                    </a:p>
                  </a:txBody>
                  <a:tcPr anchor="ctr"/>
                </a:tc>
              </a:tr>
              <a:tr h="105571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 smtClean="0"/>
                        <a:t>ToString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  <a:tr h="105571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 smtClean="0"/>
                        <a:t>ToNumber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  <a:tr h="105571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 smtClean="0"/>
                        <a:t>ToBoolean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644" y="3059409"/>
            <a:ext cx="2106604" cy="91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40" y="3100388"/>
            <a:ext cx="2186082" cy="88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40" y="4221088"/>
            <a:ext cx="2515037" cy="80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586" y="4149080"/>
            <a:ext cx="1463590" cy="88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283104"/>
            <a:ext cx="2141868" cy="82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5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5301208"/>
            <a:ext cx="118813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6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100831"/>
            <a:ext cx="1636763" cy="34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7" name="Picture 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771" y="4518082"/>
            <a:ext cx="1341685" cy="279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9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710" y="4820679"/>
            <a:ext cx="1190273" cy="26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1" name="Picture 2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90" y="5421224"/>
            <a:ext cx="1466774" cy="462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2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315975"/>
            <a:ext cx="668428" cy="40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58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== ou ===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363272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 ==  égalité faible (avec conversion)</a:t>
            </a:r>
          </a:p>
          <a:p>
            <a:pPr marL="0" indent="0">
              <a:buNone/>
            </a:pPr>
            <a:r>
              <a:rPr lang="fr-FR" dirty="0" smtClean="0"/>
              <a:t>=== égalité stricte (sans conversion)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000" dirty="0" smtClean="0"/>
              <a:t>Les règles de conversion avec l’égalité faible sont </a:t>
            </a:r>
            <a:r>
              <a:rPr lang="fr-FR" sz="2000" dirty="0" smtClean="0">
                <a:hlinkClick r:id="rId2"/>
              </a:rPr>
              <a:t>complexes</a:t>
            </a:r>
            <a:r>
              <a:rPr lang="fr-FR" sz="2000" dirty="0" smtClean="0"/>
              <a:t>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Privilégiez l’égalité stricte, plus prévisible.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47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8100392" cy="308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7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Cast</a:t>
            </a:r>
            <a:r>
              <a:rPr lang="fr-FR" dirty="0" smtClean="0"/>
              <a:t> implicites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48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812360" y="611396"/>
            <a:ext cx="100811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Quiz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1276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590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89" y="2925121"/>
            <a:ext cx="11906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00" y="3247648"/>
            <a:ext cx="9334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00808"/>
            <a:ext cx="8953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493" y="1996083"/>
            <a:ext cx="1066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790" y="2937233"/>
            <a:ext cx="10572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804" y="3289658"/>
            <a:ext cx="9715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94" y="4149080"/>
            <a:ext cx="12192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06" y="4482455"/>
            <a:ext cx="600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94" y="5416078"/>
            <a:ext cx="11620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71" y="5740871"/>
            <a:ext cx="8953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472" y="5431719"/>
            <a:ext cx="1085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558" y="5736519"/>
            <a:ext cx="5905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93565"/>
            <a:ext cx="1295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02058"/>
            <a:ext cx="8191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665" y="2926585"/>
            <a:ext cx="9334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715" y="3240910"/>
            <a:ext cx="619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256206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425" y="4589670"/>
            <a:ext cx="8858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534" y="4215205"/>
            <a:ext cx="7905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804" y="4586680"/>
            <a:ext cx="1085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453114"/>
            <a:ext cx="9239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3" name="Picture 25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795693"/>
            <a:ext cx="952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62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Opérateurs logiques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Les opérateurs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fr-FR" dirty="0" smtClean="0"/>
              <a:t> et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fr-FR" dirty="0" smtClean="0"/>
              <a:t>, les conditions ternaires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? :</a:t>
            </a:r>
            <a:r>
              <a:rPr lang="fr-FR" dirty="0" smtClean="0"/>
              <a:t> et les instructions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/>
              <a:t>n’exécutent qu’une seule opérande.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49</a:t>
            </a:fld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84010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Versions d’</a:t>
            </a:r>
            <a:r>
              <a:rPr lang="fr-FR" dirty="0" err="1" smtClean="0"/>
              <a:t>ECMAScript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5</a:t>
            </a:fld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3"/>
            <a:ext cx="8964488" cy="240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3717032"/>
            <a:ext cx="8229600" cy="275996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Un </a:t>
            </a:r>
            <a:r>
              <a:rPr lang="en-US" dirty="0" err="1" smtClean="0"/>
              <a:t>délai</a:t>
            </a:r>
            <a:r>
              <a:rPr lang="en-US" dirty="0" smtClean="0"/>
              <a:t> long entre draft initial et release </a:t>
            </a:r>
            <a:r>
              <a:rPr lang="en-US" dirty="0" err="1" smtClean="0"/>
              <a:t>implique</a:t>
            </a:r>
            <a:r>
              <a:rPr lang="en-US" dirty="0" smtClean="0"/>
              <a:t> beaucoup </a:t>
            </a:r>
            <a:r>
              <a:rPr lang="en-US" dirty="0" err="1" smtClean="0"/>
              <a:t>d’implémentations</a:t>
            </a:r>
            <a:r>
              <a:rPr lang="en-US" dirty="0" smtClean="0"/>
              <a:t> </a:t>
            </a:r>
            <a:r>
              <a:rPr lang="en-US" dirty="0" err="1" smtClean="0"/>
              <a:t>spécifiques</a:t>
            </a:r>
            <a:r>
              <a:rPr lang="en-US" dirty="0" smtClean="0"/>
              <a:t> par </a:t>
            </a:r>
            <a:r>
              <a:rPr lang="en-US" dirty="0" err="1" smtClean="0"/>
              <a:t>navigateur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Il </a:t>
            </a:r>
            <a:r>
              <a:rPr lang="en-US" dirty="0" err="1" smtClean="0"/>
              <a:t>fallait</a:t>
            </a:r>
            <a:r>
              <a:rPr lang="en-US" dirty="0" smtClean="0"/>
              <a:t> que </a:t>
            </a:r>
            <a:r>
              <a:rPr lang="en-US" dirty="0" err="1" smtClean="0"/>
              <a:t>ça</a:t>
            </a:r>
            <a:r>
              <a:rPr lang="en-US" dirty="0" smtClean="0"/>
              <a:t> change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Le TC39 a </a:t>
            </a:r>
            <a:r>
              <a:rPr lang="en-US" dirty="0" err="1" smtClean="0"/>
              <a:t>donc</a:t>
            </a:r>
            <a:r>
              <a:rPr lang="en-US" dirty="0" smtClean="0"/>
              <a:t> </a:t>
            </a:r>
            <a:r>
              <a:rPr lang="en-US" dirty="0" err="1" smtClean="0"/>
              <a:t>décidé</a:t>
            </a:r>
            <a:r>
              <a:rPr lang="en-US" dirty="0" smtClean="0"/>
              <a:t> de passer à un </a:t>
            </a:r>
            <a:r>
              <a:rPr lang="en-US" dirty="0" err="1" smtClean="0"/>
              <a:t>rythme</a:t>
            </a:r>
            <a:r>
              <a:rPr lang="en-US" dirty="0" smtClean="0"/>
              <a:t> de release </a:t>
            </a:r>
            <a:r>
              <a:rPr lang="en-US" dirty="0" err="1" smtClean="0"/>
              <a:t>annuel</a:t>
            </a:r>
            <a:r>
              <a:rPr lang="en-US" dirty="0" smtClean="0"/>
              <a:t> à </a:t>
            </a:r>
            <a:r>
              <a:rPr lang="en-US" dirty="0" err="1" smtClean="0"/>
              <a:t>partir</a:t>
            </a:r>
            <a:r>
              <a:rPr lang="en-US" dirty="0" smtClean="0"/>
              <a:t> de ES6, </a:t>
            </a:r>
            <a:r>
              <a:rPr lang="en-US" dirty="0" err="1" smtClean="0"/>
              <a:t>renommé</a:t>
            </a:r>
            <a:r>
              <a:rPr lang="en-US" dirty="0" smtClean="0"/>
              <a:t> </a:t>
            </a:r>
            <a:r>
              <a:rPr lang="en-US" b="1" dirty="0" smtClean="0"/>
              <a:t>ES2015</a:t>
            </a:r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3352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Opérateurs logiques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76800"/>
          </a:xfrm>
        </p:spPr>
        <p:txBody>
          <a:bodyPr>
            <a:normAutofit/>
          </a:bodyPr>
          <a:lstStyle/>
          <a:p>
            <a:r>
              <a:rPr lang="fr-FR" dirty="0" smtClean="0"/>
              <a:t>Les opérandes sont converties en booléens pour évaluer l’opérateur, mais les valeurs originales sont retournées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Si la conversion booléenne implicite d’une valeur est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fr-FR" dirty="0" smtClean="0"/>
              <a:t>, on dit que la valeur est </a:t>
            </a:r>
            <a:r>
              <a:rPr lang="fr-FR" i="1" dirty="0" err="1" smtClean="0"/>
              <a:t>truthy</a:t>
            </a:r>
            <a:r>
              <a:rPr lang="fr-FR" dirty="0" smtClean="0"/>
              <a:t>, sinon </a:t>
            </a:r>
            <a:r>
              <a:rPr lang="fr-FR" i="1" dirty="0" err="1" smtClean="0"/>
              <a:t>falsey</a:t>
            </a:r>
            <a:endParaRPr lang="fr-FR" i="1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50</a:t>
            </a:fld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27336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4716016" y="2924944"/>
            <a:ext cx="288032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|| b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 a ? a : b</a:t>
            </a:r>
          </a:p>
          <a:p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 &amp;&amp; b  a ? b : a</a:t>
            </a:r>
            <a:endParaRPr lang="fr-F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37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Opérateurs logiques: Priorité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200128"/>
          </a:xfrm>
        </p:spPr>
        <p:txBody>
          <a:bodyPr/>
          <a:lstStyle/>
          <a:p>
            <a:pPr marL="0" indent="0" algn="ctr">
              <a:buNone/>
            </a:pPr>
            <a:r>
              <a:rPr lang="fr-FR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fr-FR" dirty="0" smtClean="0"/>
              <a:t>  est prioritaire à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/>
              <a:t> </a:t>
            </a:r>
            <a:r>
              <a:rPr lang="fr-FR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fr-FR" dirty="0" smtClean="0"/>
              <a:t>  qui est prioritaire à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/>
              <a:t> </a:t>
            </a:r>
            <a:r>
              <a:rPr lang="fr-FR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?:</a:t>
            </a:r>
          </a:p>
          <a:p>
            <a:pPr marL="0" indent="0" algn="ctr">
              <a:buNone/>
            </a:pPr>
            <a:endParaRPr lang="fr-FR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 &amp;&amp; b || c ? c || b ? a : c &amp;&amp; b : 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marL="0" indent="0" algn="ctr">
              <a:buNone/>
            </a:pPr>
            <a:r>
              <a:rPr lang="pt-BR" sz="4000" b="1" dirty="0" smtClean="0">
                <a:cs typeface="Consolas" panose="020B0609020204030204" pitchFamily="49" charset="0"/>
                <a:sym typeface="Wingdings" panose="05000000000000000000" pitchFamily="2" charset="2"/>
              </a:rPr>
              <a:t></a:t>
            </a:r>
          </a:p>
          <a:p>
            <a:pPr marL="0" indent="0" algn="ctr">
              <a:buNone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((a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b)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|| c) ? (c || b) ? a : (c &amp;&amp; b) : a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51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812360" y="611396"/>
            <a:ext cx="100811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Exo 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32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 smtClean="0"/>
              <a:t>Mise à niveau ES2015</a:t>
            </a:r>
            <a:endParaRPr lang="fr-FR" cap="non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Exos </a:t>
            </a:r>
            <a:r>
              <a:rPr lang="fr-FR" dirty="0"/>
              <a:t>9</a:t>
            </a:r>
            <a:r>
              <a:rPr lang="fr-FR" dirty="0" smtClean="0"/>
              <a:t> à 20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3234-8403-48CF-AC9C-1D43E35C4918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52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37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Arrow </a:t>
            </a:r>
            <a:r>
              <a:rPr lang="fr-FR" dirty="0" err="1" smtClean="0"/>
              <a:t>functions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Syntaxe raccourcie pour la déclaration de fonctions</a:t>
            </a:r>
          </a:p>
          <a:p>
            <a:r>
              <a:rPr lang="fr-FR" dirty="0" smtClean="0"/>
              <a:t>N’ont pas de contexte d’exécution </a:t>
            </a:r>
            <a:br>
              <a:rPr lang="fr-FR" dirty="0" smtClean="0"/>
            </a:br>
            <a:r>
              <a:rPr lang="fr-FR" dirty="0" smtClean="0"/>
              <a:t>(la valeur de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fr-FR" dirty="0" smtClean="0"/>
              <a:t> est héritée du scope parent)</a:t>
            </a:r>
          </a:p>
          <a:p>
            <a:r>
              <a:rPr lang="fr-FR" dirty="0" smtClean="0"/>
              <a:t>Ne peuvent être invoquées en tant que constructeurs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Courtes et efficaces, elles encouragent un style fonctionnel et sans effets de bord (sans</a:t>
            </a:r>
            <a:r>
              <a:rPr lang="fr-FR" i="1" dirty="0" smtClean="0"/>
              <a:t> </a:t>
            </a:r>
            <a:r>
              <a:rPr lang="fr-FR" i="1" dirty="0" err="1" smtClean="0"/>
              <a:t>closure</a:t>
            </a:r>
            <a:r>
              <a:rPr lang="fr-FR" dirty="0" smtClean="0"/>
              <a:t>).</a:t>
            </a:r>
            <a:endParaRPr lang="fr-FR" dirty="0"/>
          </a:p>
          <a:p>
            <a:r>
              <a:rPr lang="fr-FR" dirty="0" smtClean="0"/>
              <a:t>Recommandé pour toutes les fonctions hors méthodes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53</a:t>
            </a:fld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17032"/>
            <a:ext cx="48577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7812360" y="611396"/>
            <a:ext cx="100811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Exo 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542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par défaut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76800"/>
          </a:xfrm>
        </p:spPr>
        <p:txBody>
          <a:bodyPr/>
          <a:lstStyle/>
          <a:p>
            <a:r>
              <a:rPr lang="fr-FR" dirty="0" smtClean="0"/>
              <a:t>Assigne une valeur par défaut si l’argument 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 </a:t>
            </a:r>
            <a:r>
              <a:rPr lang="fr-FR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fr-FR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Fonctionne aussi avec les </a:t>
            </a:r>
            <a:r>
              <a:rPr lang="fr-FR" dirty="0" err="1" smtClean="0"/>
              <a:t>arrow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54</a:t>
            </a:fld>
            <a:endParaRPr lang="fr-F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58864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843" y="6165304"/>
            <a:ext cx="51720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02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par défaut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7931225" cy="4876800"/>
          </a:xfrm>
        </p:spPr>
        <p:txBody>
          <a:bodyPr/>
          <a:lstStyle/>
          <a:p>
            <a:r>
              <a:rPr lang="fr-FR" dirty="0" smtClean="0"/>
              <a:t>Peuvent être des expressions utilisant d’autres arguments ou variables du scope.</a:t>
            </a:r>
          </a:p>
          <a:p>
            <a:endParaRPr lang="fr-FR" dirty="0" smtClean="0"/>
          </a:p>
          <a:p>
            <a:r>
              <a:rPr lang="fr-FR" dirty="0" smtClean="0"/>
              <a:t>Si la valeur par défaut est une expression, elle ne sera exécutée que si nécessaire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55</a:t>
            </a:fld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73" y="4509120"/>
            <a:ext cx="84486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1989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Opérateurs Spread / </a:t>
            </a:r>
            <a:r>
              <a:rPr lang="fr-FR" dirty="0" err="1" smtClean="0"/>
              <a:t>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Spread : </a:t>
            </a:r>
            <a:r>
              <a:rPr lang="fr-FR" dirty="0" smtClean="0"/>
              <a:t>convertit un </a:t>
            </a:r>
            <a:r>
              <a:rPr lang="fr-FR" dirty="0" err="1" smtClean="0"/>
              <a:t>itérable</a:t>
            </a:r>
            <a:r>
              <a:rPr lang="fr-FR" dirty="0" smtClean="0"/>
              <a:t> en liste d’arguments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56</a:t>
            </a:fld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40549"/>
            <a:ext cx="39814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4" y="4774043"/>
            <a:ext cx="27051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89040"/>
            <a:ext cx="25146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949280"/>
            <a:ext cx="4381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6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Opérateurs Spread / </a:t>
            </a:r>
            <a:r>
              <a:rPr lang="fr-FR" dirty="0" err="1" smtClean="0"/>
              <a:t>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Rest</a:t>
            </a:r>
            <a:r>
              <a:rPr lang="fr-FR" dirty="0" smtClean="0"/>
              <a:t> : </a:t>
            </a:r>
            <a:r>
              <a:rPr lang="fr-FR" dirty="0" smtClean="0"/>
              <a:t>convertit une liste d’arguments en </a:t>
            </a:r>
            <a:r>
              <a:rPr lang="fr-FR" dirty="0" err="1" smtClean="0"/>
              <a:t>Array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57</a:t>
            </a:fld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28850"/>
            <a:ext cx="71056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14743"/>
            <a:ext cx="55245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7812360" y="611396"/>
            <a:ext cx="100811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Exo </a:t>
            </a:r>
            <a:r>
              <a:rPr lang="fr-FR" dirty="0" smtClean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72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Spread / </a:t>
            </a:r>
            <a:r>
              <a:rPr lang="fr-FR" dirty="0" err="1" smtClean="0"/>
              <a:t>Rest</a:t>
            </a:r>
            <a:r>
              <a:rPr lang="fr-FR" dirty="0" smtClean="0"/>
              <a:t> Object </a:t>
            </a:r>
            <a:r>
              <a:rPr lang="fr-FR" dirty="0" err="1" smtClean="0"/>
              <a:t>properties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Arrivé avec ES2018</a:t>
            </a:r>
          </a:p>
          <a:p>
            <a:r>
              <a:rPr lang="fr-FR" dirty="0" smtClean="0"/>
              <a:t>Peut remplacer </a:t>
            </a:r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Object.assign</a:t>
            </a:r>
            <a:r>
              <a:rPr lang="fr-FR" dirty="0" smtClean="0"/>
              <a:t> et </a:t>
            </a: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_.omit</a:t>
            </a:r>
          </a:p>
          <a:p>
            <a:r>
              <a:rPr lang="fr-FR" dirty="0" err="1" smtClean="0"/>
              <a:t>Rest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r>
              <a:rPr lang="fr-FR" dirty="0" smtClean="0"/>
              <a:t>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Spread </a:t>
            </a:r>
            <a:r>
              <a:rPr lang="fr-FR" dirty="0" err="1" smtClean="0"/>
              <a:t>properties</a:t>
            </a:r>
            <a:r>
              <a:rPr lang="fr-FR" dirty="0" smtClean="0"/>
              <a:t>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58</a:t>
            </a:fld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003" y="3068960"/>
            <a:ext cx="63055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359" y="5301208"/>
            <a:ext cx="44291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2970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Destructuring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Assigne des variables selon une structure d’objet/d’</a:t>
            </a:r>
            <a:r>
              <a:rPr lang="fr-FR" dirty="0" err="1" smtClean="0"/>
              <a:t>Array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59</a:t>
            </a:fld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07" y="2196802"/>
            <a:ext cx="75914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29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Releases annuelles d’</a:t>
            </a:r>
            <a:r>
              <a:rPr lang="fr-FR" dirty="0" err="1" smtClean="0"/>
              <a:t>ECMAScript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fr-FR" dirty="0" smtClean="0"/>
              <a:t>ES2015 -  juin 2015 ; </a:t>
            </a:r>
            <a:r>
              <a:rPr lang="fr-FR" b="1" dirty="0" smtClean="0"/>
              <a:t>évolution</a:t>
            </a:r>
            <a:r>
              <a:rPr lang="fr-FR" dirty="0" smtClean="0"/>
              <a:t> </a:t>
            </a:r>
            <a:r>
              <a:rPr lang="fr-FR" b="1" dirty="0" smtClean="0"/>
              <a:t>majeure</a:t>
            </a:r>
          </a:p>
          <a:p>
            <a:pPr>
              <a:spcBef>
                <a:spcPts val="1800"/>
              </a:spcBef>
            </a:pPr>
            <a:r>
              <a:rPr lang="fr-FR" dirty="0" smtClean="0"/>
              <a:t>ES2016 - juin 2016: 2 nouvelles </a:t>
            </a:r>
            <a:r>
              <a:rPr lang="fr-FR" dirty="0" err="1" smtClean="0"/>
              <a:t>features</a:t>
            </a:r>
            <a:endParaRPr lang="fr-FR" dirty="0" smtClean="0"/>
          </a:p>
          <a:p>
            <a:pPr lvl="1">
              <a:spcBef>
                <a:spcPts val="1800"/>
              </a:spcBef>
            </a:pPr>
            <a:r>
              <a:rPr lang="fr-FR" dirty="0" err="1" smtClean="0"/>
              <a:t>Array.prototype.includes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[1,2,3].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 ===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800"/>
              </a:spcBef>
            </a:pPr>
            <a:r>
              <a:rPr lang="fr-FR" dirty="0" smtClean="0"/>
              <a:t>Opérateur exponentiel</a:t>
            </a:r>
            <a:br>
              <a:rPr lang="fr-FR" dirty="0" smtClean="0"/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3**2 === 9</a:t>
            </a:r>
          </a:p>
          <a:p>
            <a:pPr>
              <a:spcBef>
                <a:spcPts val="1800"/>
              </a:spcBef>
            </a:pPr>
            <a:r>
              <a:rPr lang="fr-FR" dirty="0" smtClean="0"/>
              <a:t>ES2017 - </a:t>
            </a:r>
            <a:r>
              <a:rPr lang="fr-FR" dirty="0"/>
              <a:t>juin </a:t>
            </a:r>
            <a:r>
              <a:rPr lang="fr-FR" dirty="0" smtClean="0"/>
              <a:t>2017: 5 </a:t>
            </a:r>
            <a:r>
              <a:rPr lang="fr-FR" dirty="0" err="1" smtClean="0"/>
              <a:t>features</a:t>
            </a:r>
            <a:r>
              <a:rPr lang="fr-FR" dirty="0" smtClean="0"/>
              <a:t> principales</a:t>
            </a:r>
          </a:p>
          <a:p>
            <a:pPr>
              <a:spcBef>
                <a:spcPts val="1800"/>
              </a:spcBef>
            </a:pPr>
            <a:r>
              <a:rPr lang="fr-FR" dirty="0" smtClean="0"/>
              <a:t>ES2018 - juin 2018: 3 </a:t>
            </a:r>
            <a:r>
              <a:rPr lang="fr-FR" dirty="0" err="1"/>
              <a:t>features</a:t>
            </a:r>
            <a:r>
              <a:rPr lang="fr-FR" dirty="0"/>
              <a:t> principales</a:t>
            </a:r>
          </a:p>
          <a:p>
            <a:pPr>
              <a:spcBef>
                <a:spcPts val="1800"/>
              </a:spcBef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832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Destructuring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fr-FR" dirty="0" smtClean="0"/>
              <a:t>Fonctionne aussi avec les paramètres de fonctions: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Remplacer une liste d’</a:t>
            </a:r>
            <a:r>
              <a:rPr lang="fr-FR" dirty="0" err="1" smtClean="0"/>
              <a:t>args</a:t>
            </a:r>
            <a:r>
              <a:rPr lang="fr-FR" dirty="0" smtClean="0"/>
              <a:t> par un objet est très utile :</a:t>
            </a:r>
          </a:p>
          <a:p>
            <a:pPr lvl="1"/>
            <a:r>
              <a:rPr lang="fr-FR" dirty="0" smtClean="0"/>
              <a:t>plus besoin de retenir l’ordre des arguments</a:t>
            </a:r>
          </a:p>
          <a:p>
            <a:pPr lvl="1"/>
            <a:r>
              <a:rPr lang="fr-FR" dirty="0" smtClean="0"/>
              <a:t>chaque paramètre peut être facultatif</a:t>
            </a:r>
          </a:p>
          <a:p>
            <a:pPr lvl="1"/>
            <a:r>
              <a:rPr lang="fr-FR" dirty="0" smtClean="0"/>
              <a:t>on limite la quantité de variables à passer d’un point à un autre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60</a:t>
            </a:fld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157413"/>
            <a:ext cx="72390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7812360" y="611396"/>
            <a:ext cx="100811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Exo </a:t>
            </a:r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4028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Sucre syntaxique: méthodes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61</a:t>
            </a:fld>
            <a:endParaRPr lang="fr-F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41910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24275"/>
            <a:ext cx="19050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6369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Sucre syntaxique: clé et valeur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62</a:t>
            </a:fld>
            <a:endParaRPr lang="fr-FR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36" y="1732812"/>
            <a:ext cx="3789040" cy="42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36" y="2348880"/>
            <a:ext cx="3133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36" y="2824733"/>
            <a:ext cx="36671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348880"/>
            <a:ext cx="47244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3229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Sucre syntaxique: clés calculées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63</a:t>
            </a:fld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36" y="1732812"/>
            <a:ext cx="3789040" cy="42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3352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432492"/>
            <a:ext cx="44767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8822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Sucre syntaxique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Tout ça peut être combiné avec </a:t>
            </a:r>
            <a:r>
              <a:rPr lang="fr-FR" dirty="0" err="1" smtClean="0"/>
              <a:t>destructuring</a:t>
            </a:r>
            <a:r>
              <a:rPr lang="fr-FR" dirty="0" smtClean="0"/>
              <a:t>, spread…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64</a:t>
            </a:fld>
            <a:endParaRPr lang="fr-F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132856"/>
            <a:ext cx="73533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droit avec flèche 9"/>
          <p:cNvCxnSpPr/>
          <p:nvPr/>
        </p:nvCxnSpPr>
        <p:spPr>
          <a:xfrm>
            <a:off x="7164288" y="2780928"/>
            <a:ext cx="216024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4644008" y="278092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835696" y="285293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895350" y="3501008"/>
            <a:ext cx="245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Spread </a:t>
            </a:r>
            <a:r>
              <a:rPr lang="fr-FR" dirty="0" err="1" smtClean="0">
                <a:solidFill>
                  <a:schemeClr val="accent1"/>
                </a:solidFill>
              </a:rPr>
              <a:t>properties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47864" y="3491716"/>
            <a:ext cx="266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/>
                </a:solidFill>
              </a:rPr>
              <a:t>Computed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property</a:t>
            </a:r>
            <a:r>
              <a:rPr lang="fr-FR" dirty="0" smtClean="0">
                <a:solidFill>
                  <a:schemeClr val="accent1"/>
                </a:solidFill>
              </a:rPr>
              <a:t> key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228184" y="3491716"/>
            <a:ext cx="284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/>
                </a:solidFill>
              </a:rPr>
              <a:t>Destructuring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assignment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156176" y="5445224"/>
            <a:ext cx="2448272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Le sucre, délicieux mais à consommer avec modération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54785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Template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944"/>
          </a:xfrm>
        </p:spPr>
        <p:txBody>
          <a:bodyPr/>
          <a:lstStyle/>
          <a:p>
            <a:r>
              <a:rPr lang="fr-FR" dirty="0" smtClean="0"/>
              <a:t>Utilise le caractère </a:t>
            </a:r>
            <a:r>
              <a:rPr lang="fr-FR" dirty="0" err="1" smtClean="0"/>
              <a:t>backtick</a:t>
            </a:r>
            <a:r>
              <a:rPr lang="fr-FR" dirty="0" smtClean="0"/>
              <a:t> </a:t>
            </a:r>
            <a:r>
              <a:rPr lang="fr-FR" b="1" dirty="0" smtClean="0"/>
              <a:t>`</a:t>
            </a:r>
            <a:r>
              <a:rPr lang="fr-FR" dirty="0" smtClean="0"/>
              <a:t> (AltGr+7)</a:t>
            </a:r>
          </a:p>
          <a:p>
            <a:r>
              <a:rPr lang="fr-FR" dirty="0" smtClean="0"/>
              <a:t>Nouvelle forme de déclaration littérale de String en ES6</a:t>
            </a:r>
          </a:p>
          <a:p>
            <a:r>
              <a:rPr lang="fr-FR" dirty="0" smtClean="0"/>
              <a:t>Permet l’interpolation de variables et expressions</a:t>
            </a:r>
          </a:p>
          <a:p>
            <a:r>
              <a:rPr lang="fr-FR" dirty="0" smtClean="0"/>
              <a:t>Permet les sauts de ligne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 smtClean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65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6211" y="6121674"/>
            <a:ext cx="604867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Recommandé pour toutes les String non </a:t>
            </a:r>
            <a:r>
              <a:rPr lang="fr-FR" dirty="0" smtClean="0">
                <a:sym typeface="Wingdings" panose="05000000000000000000" pitchFamily="2" charset="2"/>
              </a:rPr>
              <a:t>triviales</a:t>
            </a:r>
            <a:endParaRPr lang="fr-F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14" y="3861048"/>
            <a:ext cx="43243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7697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Tagged</a:t>
            </a:r>
            <a:r>
              <a:rPr lang="fr-FR" dirty="0" smtClean="0"/>
              <a:t> Template 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556792"/>
            <a:ext cx="8507288" cy="1036712"/>
          </a:xfrm>
        </p:spPr>
        <p:txBody>
          <a:bodyPr/>
          <a:lstStyle/>
          <a:p>
            <a:r>
              <a:rPr lang="fr-FR" sz="2000" dirty="0" smtClean="0"/>
              <a:t>Si une référence de fonction précède une </a:t>
            </a:r>
            <a:r>
              <a:rPr lang="fr-FR" sz="2000" dirty="0" err="1" smtClean="0"/>
              <a:t>template</a:t>
            </a:r>
            <a:r>
              <a:rPr lang="fr-FR" sz="2000" dirty="0" smtClean="0"/>
              <a:t> string, cette fonction est invoquée avec les parties statiques et dynamiques de la String</a:t>
            </a:r>
            <a:endParaRPr lang="fr-FR" sz="2000" dirty="0" smtClean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 smtClean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66</a:t>
            </a:fld>
            <a:endParaRPr lang="fr-F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7691264" cy="18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09120"/>
            <a:ext cx="38862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11" y="5565680"/>
            <a:ext cx="40481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509120"/>
            <a:ext cx="2154556" cy="902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699030"/>
            <a:ext cx="2520280" cy="66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0613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r>
              <a:rPr lang="fr-FR" dirty="0"/>
              <a:t> </a:t>
            </a:r>
            <a:r>
              <a:rPr lang="fr-FR" dirty="0" smtClean="0"/>
              <a:t>&amp; 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67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29865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 smtClean="0"/>
              <a:t>Gérer l’</a:t>
            </a:r>
            <a:r>
              <a:rPr lang="fr-FR" cap="none" dirty="0" err="1" smtClean="0"/>
              <a:t>asynchronicité</a:t>
            </a:r>
            <a:endParaRPr lang="fr-FR" cap="non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Exos 20 à 25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4845-C070-4B13-AB51-673874B90B7A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68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33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 smtClean="0"/>
              <a:t>Prog. orientée objet</a:t>
            </a:r>
            <a:endParaRPr lang="fr-FR" cap="non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Exos 25 à 30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E408-AAAF-493A-85F6-5D88E654601E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69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967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5 étapes pour une proposition du TC39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0: </a:t>
            </a:r>
            <a:r>
              <a:rPr lang="fr-FR" dirty="0" err="1" smtClean="0"/>
              <a:t>Strawman</a:t>
            </a:r>
            <a:r>
              <a:rPr lang="fr-FR" dirty="0" smtClean="0"/>
              <a:t> – </a:t>
            </a:r>
            <a:r>
              <a:rPr lang="fr-FR" sz="2000" dirty="0" smtClean="0"/>
              <a:t>suggestion d’un besoin, appel à idées</a:t>
            </a:r>
          </a:p>
          <a:p>
            <a:r>
              <a:rPr lang="fr-FR" dirty="0" smtClean="0"/>
              <a:t>1: </a:t>
            </a:r>
            <a:r>
              <a:rPr lang="fr-FR" dirty="0" err="1" smtClean="0"/>
              <a:t>Proposal</a:t>
            </a:r>
            <a:r>
              <a:rPr lang="fr-FR" dirty="0" smtClean="0"/>
              <a:t> – </a:t>
            </a:r>
            <a:r>
              <a:rPr lang="fr-FR" sz="2000" dirty="0" smtClean="0"/>
              <a:t>ébauche de solution, premiers </a:t>
            </a:r>
            <a:r>
              <a:rPr lang="fr-FR" sz="2000" dirty="0" err="1" smtClean="0"/>
              <a:t>polyfills</a:t>
            </a:r>
            <a:r>
              <a:rPr lang="fr-FR" sz="2000" dirty="0" smtClean="0"/>
              <a:t>/démos</a:t>
            </a:r>
          </a:p>
          <a:p>
            <a:r>
              <a:rPr lang="fr-FR" dirty="0" smtClean="0"/>
              <a:t>2: </a:t>
            </a:r>
            <a:r>
              <a:rPr lang="fr-FR" dirty="0" err="1" smtClean="0"/>
              <a:t>Draft</a:t>
            </a:r>
            <a:r>
              <a:rPr lang="fr-FR" dirty="0" smtClean="0"/>
              <a:t> – </a:t>
            </a:r>
            <a:r>
              <a:rPr lang="fr-FR" sz="2000" dirty="0" smtClean="0"/>
              <a:t>décrit précisément la syntaxe/API</a:t>
            </a:r>
          </a:p>
          <a:p>
            <a:r>
              <a:rPr lang="fr-FR" dirty="0" smtClean="0"/>
              <a:t>3: Candidate </a:t>
            </a:r>
            <a:r>
              <a:rPr lang="fr-FR" dirty="0"/>
              <a:t>– </a:t>
            </a:r>
            <a:r>
              <a:rPr lang="fr-FR" sz="2000" dirty="0" smtClean="0"/>
              <a:t>signé par tout le comité, appel à implémentations</a:t>
            </a:r>
          </a:p>
          <a:p>
            <a:r>
              <a:rPr lang="fr-FR" dirty="0" smtClean="0"/>
              <a:t>4: </a:t>
            </a:r>
            <a:r>
              <a:rPr lang="fr-FR" dirty="0" err="1" smtClean="0"/>
              <a:t>Finished</a:t>
            </a:r>
            <a:r>
              <a:rPr lang="fr-FR" dirty="0" smtClean="0"/>
              <a:t> </a:t>
            </a:r>
            <a:r>
              <a:rPr lang="fr-FR" dirty="0"/>
              <a:t>– </a:t>
            </a:r>
            <a:r>
              <a:rPr lang="fr-FR" sz="2000" dirty="0" smtClean="0"/>
              <a:t>prêt pour être inclus dans la prochaine version d’ES</a:t>
            </a:r>
            <a:endParaRPr lang="fr-FR" sz="2000" dirty="0"/>
          </a:p>
          <a:p>
            <a:endParaRPr lang="fr-FR" sz="2000" dirty="0" smtClean="0"/>
          </a:p>
          <a:p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7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83568" y="4509120"/>
            <a:ext cx="734481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Toute proposition avant le stage 4 peut être totalement abandonnée.</a:t>
            </a:r>
          </a:p>
          <a:p>
            <a:r>
              <a:rPr lang="fr-FR" dirty="0"/>
              <a:t>Toutefois, à partir du stage 3, le niveau de confiance est assez élevé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46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 smtClean="0"/>
              <a:t>Prog. fonctionnelle</a:t>
            </a:r>
            <a:endParaRPr lang="fr-FR" cap="non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Exos 30 à 40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473C-0675-4746-B455-2ED37702078D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70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98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 smtClean="0"/>
              <a:t>Conclusion</a:t>
            </a:r>
            <a:endParaRPr lang="fr-FR" cap="non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62F9-0BE4-42A7-AEA8-AECC42331A1B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71</a:t>
            </a:fld>
            <a:endParaRPr lang="fr-FR" dirty="0"/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6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Implémentation navigateur d’</a:t>
            </a:r>
            <a:r>
              <a:rPr lang="fr-FR" dirty="0" err="1" smtClean="0"/>
              <a:t>ECMAScript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Conséquence du nouveau rythme annuel:</a:t>
            </a:r>
            <a:br>
              <a:rPr lang="fr-FR" dirty="0" smtClean="0"/>
            </a:br>
            <a:r>
              <a:rPr lang="fr-FR" sz="1800" dirty="0" smtClean="0"/>
              <a:t>un excellent support, exhaustif et homogène </a:t>
            </a:r>
            <a:br>
              <a:rPr lang="fr-FR" sz="1800" dirty="0" smtClean="0"/>
            </a:br>
            <a:r>
              <a:rPr lang="fr-FR" sz="1800" dirty="0" smtClean="0"/>
              <a:t>entre tous les navigateurs modernes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Navigateurs dits</a:t>
            </a:r>
            <a:br>
              <a:rPr lang="fr-FR" dirty="0" smtClean="0"/>
            </a:br>
            <a:r>
              <a:rPr lang="fr-FR" dirty="0" smtClean="0"/>
              <a:t>« </a:t>
            </a:r>
            <a:r>
              <a:rPr lang="fr-FR" dirty="0" err="1" smtClean="0">
                <a:solidFill>
                  <a:srgbClr val="00B050"/>
                </a:solidFill>
              </a:rPr>
              <a:t>evergreen</a:t>
            </a:r>
            <a:r>
              <a:rPr lang="fr-FR" dirty="0" smtClean="0"/>
              <a:t> »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8</a:t>
            </a:fld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410" y="2808374"/>
            <a:ext cx="4731538" cy="401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6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nécessité d’une </a:t>
            </a:r>
            <a:r>
              <a:rPr lang="fr-FR" dirty="0" err="1" smtClean="0"/>
              <a:t>transpilation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Transpileur</a:t>
            </a:r>
            <a:r>
              <a:rPr lang="fr-FR" dirty="0" smtClean="0"/>
              <a:t> = compilateur source à source opérant sur deux langages avec le même niveau d’abstraction</a:t>
            </a:r>
          </a:p>
          <a:p>
            <a:endParaRPr lang="fr-FR" dirty="0"/>
          </a:p>
          <a:p>
            <a:r>
              <a:rPr lang="fr-FR" u="sng" dirty="0" smtClean="0"/>
              <a:t>Objectif</a:t>
            </a:r>
            <a:r>
              <a:rPr lang="fr-FR" dirty="0" smtClean="0"/>
              <a:t>: réécrire le</a:t>
            </a:r>
            <a:br>
              <a:rPr lang="fr-FR" dirty="0" smtClean="0"/>
            </a:br>
            <a:r>
              <a:rPr lang="fr-FR" dirty="0" smtClean="0"/>
              <a:t>code JavaScript dans </a:t>
            </a:r>
            <a:br>
              <a:rPr lang="fr-FR" dirty="0" smtClean="0"/>
            </a:br>
            <a:r>
              <a:rPr lang="fr-FR" dirty="0" smtClean="0"/>
              <a:t>une version plus</a:t>
            </a:r>
            <a:br>
              <a:rPr lang="fr-FR" dirty="0" smtClean="0"/>
            </a:br>
            <a:r>
              <a:rPr lang="fr-FR" dirty="0" smtClean="0"/>
              <a:t>ancienne pour étendre </a:t>
            </a:r>
            <a:br>
              <a:rPr lang="fr-FR" dirty="0" smtClean="0"/>
            </a:br>
            <a:r>
              <a:rPr lang="fr-FR" dirty="0" smtClean="0"/>
              <a:t>le support navigateur.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C3F-30A0-4A16-BD3F-77FEDC62C819}" type="datetime1">
              <a:rPr lang="fr-FR" smtClean="0"/>
              <a:t>18/09/2018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Formation JavaScript Avancé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765D-4612-43FE-9224-0EFD7C66E68B}" type="slidenum">
              <a:rPr lang="fr-FR" smtClean="0"/>
              <a:t>9</a:t>
            </a:fld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706" y="2811163"/>
            <a:ext cx="4731538" cy="401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4139952" y="3140967"/>
            <a:ext cx="648072" cy="3513957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1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2477</Words>
  <Application>Microsoft Office PowerPoint</Application>
  <PresentationFormat>Affichage à l'écran (4:3)</PresentationFormat>
  <Paragraphs>653</Paragraphs>
  <Slides>71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71</vt:i4>
      </vt:variant>
    </vt:vector>
  </HeadingPairs>
  <TitlesOfParts>
    <vt:vector size="72" baseType="lpstr">
      <vt:lpstr>Clarté</vt:lpstr>
      <vt:lpstr>Javascript Avancé</vt:lpstr>
      <vt:lpstr>Préambule</vt:lpstr>
      <vt:lpstr>ECMAScript</vt:lpstr>
      <vt:lpstr>TC39 (Technical Commitee 39)</vt:lpstr>
      <vt:lpstr>Versions d’ECMAScript</vt:lpstr>
      <vt:lpstr>Releases annuelles d’ECMAScript</vt:lpstr>
      <vt:lpstr>5 étapes pour une proposition du TC39</vt:lpstr>
      <vt:lpstr>Implémentation navigateur d’ECMAScript</vt:lpstr>
      <vt:lpstr>La nécessité d’une transpilation</vt:lpstr>
      <vt:lpstr>Babel</vt:lpstr>
      <vt:lpstr>5 étapes pour une proposition du TC39</vt:lpstr>
      <vt:lpstr>@babel/preset-env</vt:lpstr>
      <vt:lpstr>Transpiler ou pas ?</vt:lpstr>
      <vt:lpstr>En bref</vt:lpstr>
      <vt:lpstr>Surcouches à JavaScript</vt:lpstr>
      <vt:lpstr>TypeScript</vt:lpstr>
      <vt:lpstr>Flow</vt:lpstr>
      <vt:lpstr>JSX</vt:lpstr>
      <vt:lpstr>Cheat sheets</vt:lpstr>
      <vt:lpstr>Cheat sheet: Méthodes de String</vt:lpstr>
      <vt:lpstr>Cheat sheet: Méthodes de Array</vt:lpstr>
      <vt:lpstr>Une réintroduction à JS</vt:lpstr>
      <vt:lpstr>Types et primitives</vt:lpstr>
      <vt:lpstr>null ou undefined</vt:lpstr>
      <vt:lpstr>Objets</vt:lpstr>
      <vt:lpstr>Objets: parcours des propriétés</vt:lpstr>
      <vt:lpstr>Objets: assignation de propriétés</vt:lpstr>
      <vt:lpstr>Descripteurs de propriétés</vt:lpstr>
      <vt:lpstr>Getters / Setters</vt:lpstr>
      <vt:lpstr>Descripteurs de propriétés</vt:lpstr>
      <vt:lpstr>Scopes (portées)</vt:lpstr>
      <vt:lpstr>Scopes de blocs</vt:lpstr>
      <vt:lpstr>var, let ou const ?</vt:lpstr>
      <vt:lpstr>Closures (fermetures)</vt:lpstr>
      <vt:lpstr>Utilisation des closures</vt:lpstr>
      <vt:lpstr>Utilisation des closures</vt:lpstr>
      <vt:lpstr>Utilisation des closures</vt:lpstr>
      <vt:lpstr>Fonctions et contexte d’exécution</vt:lpstr>
      <vt:lpstr>Fonctions et contexte d’exécution</vt:lpstr>
      <vt:lpstr>Objets et prototypes</vt:lpstr>
      <vt:lpstr>Méthodes liées aux prototypes</vt:lpstr>
      <vt:lpstr>Prototypes et constructeurs</vt:lpstr>
      <vt:lpstr>Défauts des constructeurs</vt:lpstr>
      <vt:lpstr>Alternatives aux constructeurs</vt:lpstr>
      <vt:lpstr>Primitives et équivalents objet</vt:lpstr>
      <vt:lpstr>Conversions de types (cast)</vt:lpstr>
      <vt:lpstr>== ou === ?</vt:lpstr>
      <vt:lpstr>Cast implicites</vt:lpstr>
      <vt:lpstr>Opérateurs logiques</vt:lpstr>
      <vt:lpstr>Opérateurs logiques</vt:lpstr>
      <vt:lpstr>Opérateurs logiques: Priorité</vt:lpstr>
      <vt:lpstr>Mise à niveau ES2015</vt:lpstr>
      <vt:lpstr>Arrow functions</vt:lpstr>
      <vt:lpstr>Paramètres par défaut</vt:lpstr>
      <vt:lpstr>Paramètres par défaut</vt:lpstr>
      <vt:lpstr>Opérateurs Spread / Rest</vt:lpstr>
      <vt:lpstr>Opérateurs Spread / Rest</vt:lpstr>
      <vt:lpstr>Spread / Rest Object properties</vt:lpstr>
      <vt:lpstr>Destructuring</vt:lpstr>
      <vt:lpstr>Destructuring</vt:lpstr>
      <vt:lpstr>Sucre syntaxique: méthodes</vt:lpstr>
      <vt:lpstr>Sucre syntaxique: clé et valeur</vt:lpstr>
      <vt:lpstr>Sucre syntaxique: clés calculées</vt:lpstr>
      <vt:lpstr>Sucre syntaxique</vt:lpstr>
      <vt:lpstr>Template strings</vt:lpstr>
      <vt:lpstr>Tagged Template strings</vt:lpstr>
      <vt:lpstr>Map &amp; Set</vt:lpstr>
      <vt:lpstr>Gérer l’asynchronicité</vt:lpstr>
      <vt:lpstr>Prog. orientée objet</vt:lpstr>
      <vt:lpstr>Prog. fonctionnelle</vt:lpstr>
      <vt:lpstr>Conclusion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JavaScript Avancé</dc:title>
  <dc:creator>Sylvain Pollet-Villard</dc:creator>
  <cp:lastModifiedBy>Sylvain Pollet-Villard</cp:lastModifiedBy>
  <cp:revision>249</cp:revision>
  <dcterms:created xsi:type="dcterms:W3CDTF">2017-12-12T17:01:35Z</dcterms:created>
  <dcterms:modified xsi:type="dcterms:W3CDTF">2018-09-18T16:55:59Z</dcterms:modified>
</cp:coreProperties>
</file>