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7" r:id="rId2"/>
    <p:sldId id="326" r:id="rId3"/>
    <p:sldId id="334" r:id="rId4"/>
    <p:sldId id="336" r:id="rId5"/>
    <p:sldId id="335" r:id="rId6"/>
    <p:sldId id="337" r:id="rId7"/>
    <p:sldId id="339" r:id="rId8"/>
    <p:sldId id="338" r:id="rId9"/>
    <p:sldId id="340" r:id="rId10"/>
    <p:sldId id="341" r:id="rId11"/>
    <p:sldId id="342" r:id="rId12"/>
    <p:sldId id="343" r:id="rId13"/>
    <p:sldId id="344" r:id="rId14"/>
    <p:sldId id="352" r:id="rId15"/>
    <p:sldId id="328" r:id="rId16"/>
    <p:sldId id="347" r:id="rId17"/>
    <p:sldId id="348" r:id="rId18"/>
    <p:sldId id="349" r:id="rId19"/>
    <p:sldId id="346" r:id="rId20"/>
    <p:sldId id="350" r:id="rId21"/>
    <p:sldId id="353" r:id="rId22"/>
    <p:sldId id="354" r:id="rId23"/>
    <p:sldId id="355" r:id="rId24"/>
    <p:sldId id="356" r:id="rId25"/>
    <p:sldId id="357" r:id="rId26"/>
    <p:sldId id="351" r:id="rId27"/>
    <p:sldId id="329" r:id="rId28"/>
    <p:sldId id="330" r:id="rId29"/>
    <p:sldId id="331" r:id="rId30"/>
    <p:sldId id="332" r:id="rId31"/>
    <p:sldId id="333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76915" autoAdjust="0"/>
  </p:normalViewPr>
  <p:slideViewPr>
    <p:cSldViewPr>
      <p:cViewPr varScale="1">
        <p:scale>
          <a:sx n="93" d="100"/>
          <a:sy n="93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31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7273-4E6F-49CE-B1E0-D3BBF5697922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C1A4-ADFB-45F4-A457-CF65740CB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72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C9C9-CD50-4460-9BB1-CDAA468A4B50}" type="datetimeFigureOut">
              <a:rPr lang="fr-FR" smtClean="0"/>
              <a:t>11/09/2018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84E3-B78E-414B-A3F5-4EF2E89033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2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4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Embrasser l’approche progressive: ne pas</a:t>
            </a:r>
            <a:r>
              <a:rPr lang="fr-FR" baseline="0" dirty="0" smtClean="0"/>
              <a:t> chercher à avoir tous les outils dès le départ, développer les petits composants avant les gros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Attention à ne pas multiplier les dépendances externes, risque de sécurité et de performance. Garder le strict minimum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Prendr</a:t>
            </a:r>
            <a:r>
              <a:rPr lang="fr-FR" baseline="0" dirty="0" smtClean="0"/>
              <a:t>e le réflexe de tout déclarer dans les data du composant, pour éviter les incompréhensions sur la réactivité de Vue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Eviter les </a:t>
            </a:r>
            <a:r>
              <a:rPr lang="fr-FR" baseline="0" dirty="0" err="1" smtClean="0"/>
              <a:t>Vue.$set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forceUpdate</a:t>
            </a:r>
            <a:r>
              <a:rPr lang="fr-FR" baseline="0" dirty="0" smtClean="0"/>
              <a:t>(), prendre le temps de comprendre pourquoi la réactivité ne fonctionne pas dans tel cas.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Limiter la taille des composants à 1000 lignes chacun (réduire encore si vous le pouvez)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Dissocier le CSS général (normalisation</a:t>
            </a:r>
            <a:r>
              <a:rPr lang="fr-FR" baseline="0" dirty="0" smtClean="0"/>
              <a:t> + thème/charte graphique) du CSS spécifique (mise en page, cas particuliers)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Prévoir</a:t>
            </a:r>
            <a:r>
              <a:rPr lang="fr-FR" baseline="0" dirty="0" smtClean="0"/>
              <a:t> un temps pour les code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avec l’équipe, surtout au début, pour compenser la flexibilité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et avoir une </a:t>
            </a:r>
            <a:r>
              <a:rPr lang="fr-FR" baseline="0" dirty="0" err="1" smtClean="0"/>
              <a:t>codebase</a:t>
            </a:r>
            <a:r>
              <a:rPr lang="fr-FR" baseline="0" dirty="0" smtClean="0"/>
              <a:t> homogène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5E9-A8AB-4BC4-95D9-971698224221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F01-CEAC-4F6B-9C43-06492C5578C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82E9-D0E5-4BEB-A33C-B9712BB4404A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D37-DAA2-4813-AFA4-F77769E994F4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8F5-FC81-4ACA-ACEB-29413DA90B3F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166-1733-4300-BB86-128CB43E7C18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305E-B838-4785-828C-D7BA9F860533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A9DA-65E3-454A-BBAD-99C988DF03A0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AE2-03C0-4B87-B739-B68BF15D7981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601-B88D-4127-8FD7-414950E38FC4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94419C-C87E-4D53-B68A-A7422F26049E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rowserl.i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r>
              <a:rPr lang="fr-FR" dirty="0" smtClean="0"/>
              <a:t> Avancé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6A8C-E0F3-4509-A05D-142632B02B96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1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Babel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transpileur</a:t>
            </a:r>
            <a:r>
              <a:rPr lang="fr-FR" dirty="0" smtClean="0"/>
              <a:t> le plus populaire, initialement appelé 6to5</a:t>
            </a:r>
          </a:p>
          <a:p>
            <a:r>
              <a:rPr lang="fr-FR" dirty="0" smtClean="0"/>
              <a:t>Exemple de </a:t>
            </a:r>
            <a:r>
              <a:rPr lang="fr-FR" dirty="0" err="1" smtClean="0"/>
              <a:t>transpilation</a:t>
            </a:r>
            <a:r>
              <a:rPr lang="fr-FR" dirty="0" smtClean="0"/>
              <a:t> ES6 =&gt; ES5: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r>
              <a:rPr lang="fr-FR" dirty="0" smtClean="0"/>
              <a:t>Un plugin Babel existe pour chaque proposition du TC39</a:t>
            </a:r>
          </a:p>
          <a:p>
            <a:r>
              <a:rPr lang="fr-FR" dirty="0" smtClean="0"/>
              <a:t>Des </a:t>
            </a:r>
            <a:r>
              <a:rPr lang="fr-FR" dirty="0" err="1" smtClean="0"/>
              <a:t>presets</a:t>
            </a:r>
            <a:r>
              <a:rPr lang="fr-FR" dirty="0" smtClean="0"/>
              <a:t> de plugins existent pour chaque version d’ES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10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80928"/>
            <a:ext cx="9039546" cy="16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 descr="B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7" descr="B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9" descr="RÃ©sultat de recherche d'images pour &quot;babel logo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5138"/>
            <a:ext cx="2505472" cy="9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 étapes pour une proposition du TC39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0: </a:t>
            </a:r>
            <a:r>
              <a:rPr lang="fr-FR" dirty="0" err="1" smtClean="0"/>
              <a:t>Strawman</a:t>
            </a:r>
            <a:r>
              <a:rPr lang="fr-FR" dirty="0" smtClean="0"/>
              <a:t> – </a:t>
            </a:r>
            <a:r>
              <a:rPr lang="fr-FR" sz="2000" dirty="0" smtClean="0"/>
              <a:t>suggestion d’un besoin, appel à idées</a:t>
            </a:r>
          </a:p>
          <a:p>
            <a:r>
              <a:rPr lang="fr-FR" dirty="0" smtClean="0"/>
              <a:t>1: </a:t>
            </a:r>
            <a:r>
              <a:rPr lang="fr-FR" dirty="0" err="1" smtClean="0"/>
              <a:t>Proposal</a:t>
            </a:r>
            <a:r>
              <a:rPr lang="fr-FR" dirty="0" smtClean="0"/>
              <a:t> – </a:t>
            </a:r>
            <a:r>
              <a:rPr lang="fr-FR" sz="2000" dirty="0" smtClean="0"/>
              <a:t>ébauche de solution, premiers </a:t>
            </a:r>
            <a:r>
              <a:rPr lang="fr-FR" sz="2000" dirty="0" err="1" smtClean="0"/>
              <a:t>polyfills</a:t>
            </a:r>
            <a:r>
              <a:rPr lang="fr-FR" sz="2000" dirty="0" smtClean="0"/>
              <a:t>/démos</a:t>
            </a:r>
          </a:p>
          <a:p>
            <a:r>
              <a:rPr lang="fr-FR" dirty="0" smtClean="0"/>
              <a:t>2: </a:t>
            </a:r>
            <a:r>
              <a:rPr lang="fr-FR" dirty="0" err="1" smtClean="0"/>
              <a:t>Draft</a:t>
            </a:r>
            <a:r>
              <a:rPr lang="fr-FR" dirty="0" smtClean="0"/>
              <a:t> – </a:t>
            </a:r>
            <a:r>
              <a:rPr lang="fr-FR" sz="2000" dirty="0" smtClean="0"/>
              <a:t>décrit précisément la syntaxe/API</a:t>
            </a:r>
          </a:p>
          <a:p>
            <a:r>
              <a:rPr lang="fr-FR" dirty="0" smtClean="0"/>
              <a:t>3: Candidate </a:t>
            </a:r>
            <a:r>
              <a:rPr lang="fr-FR" dirty="0"/>
              <a:t>– </a:t>
            </a:r>
            <a:r>
              <a:rPr lang="fr-FR" sz="2000" dirty="0" smtClean="0"/>
              <a:t>signé par tout le comité, appel à implémentations</a:t>
            </a:r>
            <a:endParaRPr lang="fr-FR" sz="2000" dirty="0" smtClean="0"/>
          </a:p>
          <a:p>
            <a:r>
              <a:rPr lang="fr-FR" dirty="0" smtClean="0"/>
              <a:t>4: </a:t>
            </a:r>
            <a:r>
              <a:rPr lang="fr-FR" dirty="0" err="1" smtClean="0"/>
              <a:t>Finished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sz="2000" dirty="0" smtClean="0"/>
              <a:t>prêt pour être inclus dans la prochaine version d’ES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860032" y="1988840"/>
            <a:ext cx="3168352" cy="575496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>
            <a:stCxn id="7" idx="4"/>
            <a:endCxn id="10" idx="0"/>
          </p:cNvCxnSpPr>
          <p:nvPr/>
        </p:nvCxnSpPr>
        <p:spPr>
          <a:xfrm flipH="1">
            <a:off x="4608004" y="2564336"/>
            <a:ext cx="1836204" cy="180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99592" y="4365104"/>
            <a:ext cx="7416824" cy="2157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fr-FR" dirty="0" smtClean="0"/>
              <a:t>= premiers plugins Babel</a:t>
            </a:r>
          </a:p>
          <a:p>
            <a:endParaRPr lang="fr-FR" dirty="0"/>
          </a:p>
          <a:p>
            <a:r>
              <a:rPr lang="fr-FR" dirty="0" smtClean="0"/>
              <a:t>Presque toutes les propositions du TC39 sont utilisables par les développeurs sans attendre leur standardisation.</a:t>
            </a:r>
          </a:p>
          <a:p>
            <a:r>
              <a:rPr lang="fr-FR" dirty="0" smtClean="0"/>
              <a:t>Une aubaine mais aussi un facteur de risque.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u="sng" dirty="0" smtClean="0"/>
              <a:t>Recommandé</a:t>
            </a:r>
            <a:r>
              <a:rPr lang="fr-FR" dirty="0" smtClean="0"/>
              <a:t>: attendre au mois le stage </a:t>
            </a:r>
            <a:r>
              <a:rPr lang="fr-FR" b="1" dirty="0" smtClean="0"/>
              <a:t>3</a:t>
            </a:r>
            <a:r>
              <a:rPr lang="fr-FR" dirty="0" smtClean="0"/>
              <a:t> pour utiliser en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1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babel</a:t>
            </a:r>
            <a:r>
              <a:rPr lang="fr-FR" dirty="0" smtClean="0"/>
              <a:t>/</a:t>
            </a:r>
            <a:r>
              <a:rPr lang="fr-FR" dirty="0" err="1" smtClean="0"/>
              <a:t>preset-env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Applique uniquement les transformations requises selon le panel de navigateurs </a:t>
            </a:r>
            <a:r>
              <a:rPr lang="fr-FR" dirty="0"/>
              <a:t>à supporter: </a:t>
            </a:r>
            <a:r>
              <a:rPr lang="fr-FR" dirty="0">
                <a:hlinkClick r:id="rId2"/>
              </a:rPr>
              <a:t>http://browserl.ist/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i="1" dirty="0" err="1" smtClean="0">
                <a:cs typeface="Consolas" panose="020B0609020204030204" pitchFamily="49" charset="0"/>
              </a:rPr>
              <a:t>package.json</a:t>
            </a:r>
            <a:r>
              <a:rPr lang="fr-FR" i="1" dirty="0" smtClean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browserslist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": "&gt;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1%,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u="sng" dirty="0" smtClean="0"/>
              <a:t>Exemples de </a:t>
            </a:r>
            <a:r>
              <a:rPr lang="fr-FR" u="sng" dirty="0" err="1" smtClean="0"/>
              <a:t>queries</a:t>
            </a:r>
            <a:r>
              <a:rPr lang="fr-FR" u="sng" dirty="0" smtClean="0"/>
              <a:t> </a:t>
            </a:r>
            <a:r>
              <a:rPr lang="fr-FR" u="sng" dirty="0" err="1" smtClean="0"/>
              <a:t>browserslist</a:t>
            </a:r>
            <a:r>
              <a:rPr lang="fr-FR" u="sng" dirty="0" smtClean="0"/>
              <a:t>:</a:t>
            </a: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6-8, Firefox &gt;= 30, last 5 Chrome versions </a:t>
            </a: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95% in US,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99% in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browserslist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-config-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worldline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efaults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&gt; 0.5%, last 2 versions, Firefox ESR, not dead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)</a:t>
            </a:r>
            <a:endParaRPr lang="fr-FR" sz="2000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12</a:t>
            </a:fld>
            <a:endParaRPr lang="fr-FR" dirty="0"/>
          </a:p>
        </p:txBody>
      </p:sp>
      <p:sp>
        <p:nvSpPr>
          <p:cNvPr id="7" name="AutoShape 5" descr="B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7" descr="B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9" descr="RÃ©sultat de recherche d'images pour &quot;babel logo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Transpiler</a:t>
            </a:r>
            <a:r>
              <a:rPr lang="fr-FR" dirty="0" smtClean="0"/>
              <a:t> ou pas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533189" cy="27400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dirty="0" smtClean="0"/>
              <a:t>La </a:t>
            </a:r>
            <a:r>
              <a:rPr lang="fr-FR" dirty="0" err="1" smtClean="0"/>
              <a:t>transpilation</a:t>
            </a:r>
            <a:r>
              <a:rPr lang="fr-FR" dirty="0" smtClean="0"/>
              <a:t> permet au développeur de s’abstraire de la majorité des problèmes de support navigateur.</a:t>
            </a:r>
            <a:br>
              <a:rPr lang="fr-FR" dirty="0" smtClean="0"/>
            </a:br>
            <a:r>
              <a:rPr lang="fr-FR" dirty="0" smtClean="0"/>
              <a:t>Plus besoin de retenir quelle </a:t>
            </a:r>
            <a:r>
              <a:rPr lang="fr-FR" dirty="0" err="1" smtClean="0"/>
              <a:t>feature</a:t>
            </a:r>
            <a:r>
              <a:rPr lang="fr-FR" dirty="0" smtClean="0"/>
              <a:t> vient de quelle version.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Elle introduit une étape de compilation, de nombreuses dépendances, quelques facteurs de risque, et une perte de proximité entre le code écrit et celui exécuté.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13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60483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5524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326" y="4224807"/>
            <a:ext cx="8894170" cy="2372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u="sng" dirty="0"/>
              <a:t>Recommandé: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 err="1"/>
              <a:t>Transpiler</a:t>
            </a:r>
            <a:r>
              <a:rPr lang="fr-FR" sz="2000" dirty="0"/>
              <a:t> au minimum en mode développement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/>
              <a:t>Utiliser </a:t>
            </a:r>
            <a:r>
              <a:rPr lang="fr-FR" sz="2000" dirty="0" err="1"/>
              <a:t>preset-env</a:t>
            </a:r>
            <a:r>
              <a:rPr lang="fr-FR" sz="2000" dirty="0"/>
              <a:t> pour réduire le scope de </a:t>
            </a:r>
            <a:r>
              <a:rPr lang="fr-FR" sz="2000" dirty="0" err="1"/>
              <a:t>transpilation</a:t>
            </a:r>
            <a:endParaRPr lang="fr-FR" sz="20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/>
              <a:t>Intégrer la </a:t>
            </a:r>
            <a:r>
              <a:rPr lang="fr-FR" sz="2000" dirty="0" err="1"/>
              <a:t>transpilation</a:t>
            </a:r>
            <a:r>
              <a:rPr lang="fr-FR" sz="2000" dirty="0"/>
              <a:t> aux autres </a:t>
            </a:r>
            <a:r>
              <a:rPr lang="fr-FR" sz="2000" dirty="0" err="1"/>
              <a:t>process</a:t>
            </a:r>
            <a:r>
              <a:rPr lang="fr-FR" sz="2000" dirty="0"/>
              <a:t> de </a:t>
            </a:r>
            <a:r>
              <a:rPr lang="fr-FR" sz="2000" dirty="0" err="1"/>
              <a:t>build</a:t>
            </a:r>
            <a:r>
              <a:rPr lang="fr-FR" sz="2000" dirty="0"/>
              <a:t> </a:t>
            </a:r>
            <a:r>
              <a:rPr lang="fr-FR" sz="2000" dirty="0" smtClean="0"/>
              <a:t>existants</a:t>
            </a:r>
            <a:br>
              <a:rPr lang="fr-FR" sz="2000" dirty="0" smtClean="0"/>
            </a:br>
            <a:r>
              <a:rPr lang="fr-FR" sz="2000" dirty="0" smtClean="0"/>
              <a:t> (</a:t>
            </a:r>
            <a:r>
              <a:rPr lang="fr-FR" sz="2000" dirty="0"/>
              <a:t>linters, </a:t>
            </a:r>
            <a:r>
              <a:rPr lang="fr-FR" sz="2000" dirty="0" err="1"/>
              <a:t>bundlers</a:t>
            </a:r>
            <a:r>
              <a:rPr lang="fr-FR" sz="2000" dirty="0"/>
              <a:t>, </a:t>
            </a:r>
            <a:r>
              <a:rPr lang="fr-FR" sz="2000" dirty="0" err="1"/>
              <a:t>minification</a:t>
            </a:r>
            <a:r>
              <a:rPr lang="fr-FR" sz="2000" dirty="0" smtClean="0"/>
              <a:t>…)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 smtClean="0"/>
              <a:t>Utiliser les source </a:t>
            </a:r>
            <a:r>
              <a:rPr lang="fr-FR" sz="2000" dirty="0" err="1" smtClean="0"/>
              <a:t>maps</a:t>
            </a:r>
            <a:r>
              <a:rPr lang="fr-FR" sz="2000" dirty="0" smtClean="0"/>
              <a:t> avec son débogueur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411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bref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dirty="0" smtClean="0"/>
              <a:t>Vous pouvez utiliser toutes les dernières </a:t>
            </a:r>
            <a:r>
              <a:rPr lang="fr-FR" dirty="0" err="1" smtClean="0"/>
              <a:t>features</a:t>
            </a:r>
            <a:r>
              <a:rPr lang="fr-FR" dirty="0" smtClean="0"/>
              <a:t> de JavaScript sans vous soucier du support avec </a:t>
            </a:r>
            <a:r>
              <a:rPr lang="fr-FR" dirty="0" err="1" smtClean="0"/>
              <a:t>preset-env</a:t>
            </a:r>
            <a:endParaRPr lang="fr-FR" dirty="0" smtClean="0"/>
          </a:p>
          <a:p>
            <a:pPr>
              <a:spcBef>
                <a:spcPts val="1200"/>
              </a:spcBef>
            </a:pPr>
            <a:r>
              <a:rPr lang="fr-FR" dirty="0" smtClean="0"/>
              <a:t>Il est recommandé toutefois de vérifier que la </a:t>
            </a:r>
            <a:r>
              <a:rPr lang="fr-FR" dirty="0" err="1" smtClean="0"/>
              <a:t>feature</a:t>
            </a:r>
            <a:r>
              <a:rPr lang="fr-FR" dirty="0" smtClean="0"/>
              <a:t> est au moins à l’étape 3 : Candidate pour le TC39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La </a:t>
            </a:r>
            <a:r>
              <a:rPr lang="fr-FR" dirty="0" err="1" smtClean="0"/>
              <a:t>transpilation</a:t>
            </a:r>
            <a:r>
              <a:rPr lang="fr-FR" dirty="0" smtClean="0"/>
              <a:t> n’est pas une solution miracle: certaines nouveautés ne peuvent pas être réécrites en ES5, ou bien fonctionnent dans un mode dégradé. 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Lisez la doc de tous les plugins Babel que vous utilisez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5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Surcouches à JavaScript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Transpilations</a:t>
            </a:r>
            <a:r>
              <a:rPr lang="fr-FR" dirty="0" smtClean="0"/>
              <a:t> hors </a:t>
            </a:r>
            <a:r>
              <a:rPr lang="fr-FR" dirty="0" err="1" smtClean="0"/>
              <a:t>ECMAScript</a:t>
            </a:r>
            <a:r>
              <a:rPr lang="fr-FR" dirty="0" smtClean="0"/>
              <a:t> / TC39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3A5-69BC-4513-9004-6ED4EC9F3CD5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5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2000" dirty="0" smtClean="0"/>
              <a:t>Développé par Microsoft, publié en février 2012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Version actuelle: 3.0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Deux </a:t>
            </a:r>
            <a:r>
              <a:rPr lang="fr-FR" sz="2000" dirty="0" err="1" smtClean="0"/>
              <a:t>transpileurs</a:t>
            </a:r>
            <a:r>
              <a:rPr lang="fr-FR" sz="2000" dirty="0" smtClean="0"/>
              <a:t> existants: </a:t>
            </a:r>
            <a:r>
              <a:rPr lang="fr-FR" sz="2000" dirty="0" err="1" smtClean="0"/>
              <a:t>tsc</a:t>
            </a:r>
            <a:r>
              <a:rPr lang="fr-FR" sz="2000" dirty="0" smtClean="0"/>
              <a:t> (officiel) et Babel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Surcouche de la spécification ES2015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Apporte un </a:t>
            </a:r>
            <a:r>
              <a:rPr lang="fr-FR" sz="2000" b="1" dirty="0" smtClean="0"/>
              <a:t>typage statique optionnel </a:t>
            </a:r>
            <a:r>
              <a:rPr lang="fr-FR" sz="2000" dirty="0" smtClean="0"/>
              <a:t>aux vars/fonctions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Autres </a:t>
            </a:r>
            <a:r>
              <a:rPr lang="fr-FR" sz="2000" dirty="0" err="1" smtClean="0"/>
              <a:t>features</a:t>
            </a:r>
            <a:r>
              <a:rPr lang="fr-FR" sz="2000" dirty="0" smtClean="0"/>
              <a:t> principales: </a:t>
            </a:r>
            <a:br>
              <a:rPr lang="fr-FR" sz="2000" dirty="0" smtClean="0"/>
            </a:br>
            <a:r>
              <a:rPr lang="fr-FR" sz="2000" dirty="0" smtClean="0"/>
              <a:t>interfaces, décorateurs, classes abstraites, énumérations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Les définitions de types (fichiers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d.ts</a:t>
            </a:r>
            <a:r>
              <a:rPr lang="fr-FR" sz="2000" dirty="0" smtClean="0"/>
              <a:t>) peuvent être exploitées pour valider un code même sans TypeScript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16</a:t>
            </a:fld>
            <a:endParaRPr lang="fr-FR" dirty="0"/>
          </a:p>
        </p:txBody>
      </p:sp>
      <p:sp>
        <p:nvSpPr>
          <p:cNvPr id="7" name="AutoShape 2" descr="RÃ©sultat de recherche d'images pour &quot;typescrip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0688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/>
              <a:t>+++</a:t>
            </a:r>
            <a:r>
              <a:rPr lang="fr-FR" sz="2000" dirty="0"/>
              <a:t>    </a:t>
            </a:r>
            <a:r>
              <a:rPr lang="fr-FR" sz="2000" dirty="0" smtClean="0"/>
              <a:t>    Bénéfice</a:t>
            </a:r>
            <a:r>
              <a:rPr lang="fr-FR" sz="2000" dirty="0"/>
              <a:t>: </a:t>
            </a:r>
            <a:r>
              <a:rPr lang="fr-FR" sz="2000" b="1" dirty="0"/>
              <a:t>++</a:t>
            </a:r>
            <a:r>
              <a:rPr lang="fr-FR" sz="2000" dirty="0"/>
              <a:t>    </a:t>
            </a:r>
            <a:r>
              <a:rPr lang="fr-FR" sz="2000" dirty="0" smtClean="0"/>
              <a:t>    Complexité</a:t>
            </a:r>
            <a:r>
              <a:rPr lang="fr-FR" sz="2000" dirty="0"/>
              <a:t>: </a:t>
            </a:r>
            <a:r>
              <a:rPr lang="fr-FR" sz="2000" b="1" dirty="0"/>
              <a:t>+</a:t>
            </a:r>
            <a:r>
              <a:rPr lang="fr-FR" sz="2000" dirty="0"/>
              <a:t>    </a:t>
            </a:r>
            <a:r>
              <a:rPr lang="fr-FR" sz="2000" dirty="0" smtClean="0"/>
              <a:t>    Risque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br>
              <a:rPr lang="fr-FR" sz="2000" b="1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1400" b="1" dirty="0" smtClean="0">
                <a:solidFill>
                  <a:schemeClr val="accent1"/>
                </a:solidFill>
              </a:rPr>
              <a:t>+++ très fort   --- très faible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sz="2000" dirty="0"/>
              <a:t>Développé par Facebook, publié en 2015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Version actuelle: 0.80</a:t>
            </a:r>
          </a:p>
          <a:p>
            <a:pPr>
              <a:spcBef>
                <a:spcPts val="1200"/>
              </a:spcBef>
            </a:pPr>
            <a:r>
              <a:rPr lang="fr-FR" sz="2000" dirty="0" err="1"/>
              <a:t>Transpilation</a:t>
            </a:r>
            <a:r>
              <a:rPr lang="fr-FR" sz="2000" dirty="0"/>
              <a:t> optionnelle (si utilisation de commentaires)</a:t>
            </a:r>
            <a:br>
              <a:rPr lang="fr-FR" sz="2000" dirty="0"/>
            </a:br>
            <a:r>
              <a:rPr lang="fr-FR" sz="2000" dirty="0" smtClean="0"/>
              <a:t>et très simple </a:t>
            </a:r>
            <a:r>
              <a:rPr lang="fr-FR" sz="2000" dirty="0"/>
              <a:t>(suppression des indications de types)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Surcouche d’</a:t>
            </a:r>
            <a:r>
              <a:rPr lang="fr-FR" sz="2000" dirty="0" err="1"/>
              <a:t>ECMAScript</a:t>
            </a:r>
            <a:r>
              <a:rPr lang="fr-FR" sz="2000" dirty="0"/>
              <a:t>, </a:t>
            </a:r>
            <a:r>
              <a:rPr lang="fr-FR" sz="2000" dirty="0" smtClean="0"/>
              <a:t>indépendamment </a:t>
            </a:r>
            <a:r>
              <a:rPr lang="fr-FR" sz="2000" dirty="0"/>
              <a:t>de la version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Apporte un </a:t>
            </a:r>
            <a:r>
              <a:rPr lang="fr-FR" sz="2000" b="1" dirty="0"/>
              <a:t>typage statique optionnel </a:t>
            </a:r>
            <a:r>
              <a:rPr lang="fr-FR" sz="2000" dirty="0"/>
              <a:t>aux vars/fonctions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Et rien d’autre !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Inférence de type légèrement supérieure à TypeScript</a:t>
            </a:r>
          </a:p>
          <a:p>
            <a:pPr>
              <a:spcBef>
                <a:spcPts val="1200"/>
              </a:spcBef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17</a:t>
            </a:fld>
            <a:endParaRPr lang="fr-FR" dirty="0"/>
          </a:p>
        </p:txBody>
      </p:sp>
      <p:sp>
        <p:nvSpPr>
          <p:cNvPr id="7" name="AutoShape 2" descr="RÃ©sultat de recherche d'images pour &quot;typescrip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 smtClean="0"/>
              <a:t>+</a:t>
            </a:r>
            <a:r>
              <a:rPr lang="fr-FR" sz="2000" dirty="0" smtClean="0"/>
              <a:t>        Bénéfice</a:t>
            </a:r>
            <a:r>
              <a:rPr lang="fr-FR" sz="2000" dirty="0"/>
              <a:t>: </a:t>
            </a:r>
            <a:r>
              <a:rPr lang="fr-FR" sz="2000" b="1" dirty="0" smtClean="0"/>
              <a:t>+</a:t>
            </a:r>
            <a:r>
              <a:rPr lang="fr-FR" sz="2000" dirty="0" smtClean="0"/>
              <a:t>        Complexité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r>
              <a:rPr lang="fr-FR" sz="2000" dirty="0" smtClean="0"/>
              <a:t>        Risque</a:t>
            </a:r>
            <a:r>
              <a:rPr lang="fr-FR" sz="2000" dirty="0"/>
              <a:t>: </a:t>
            </a:r>
            <a:r>
              <a:rPr lang="fr-FR" sz="2000" b="1" dirty="0" smtClean="0"/>
              <a:t>---</a:t>
            </a:r>
          </a:p>
          <a:p>
            <a:endParaRPr lang="fr-FR" sz="2000" b="1" dirty="0"/>
          </a:p>
          <a:p>
            <a:r>
              <a:rPr lang="fr-FR" sz="1400" b="1" dirty="0">
                <a:solidFill>
                  <a:schemeClr val="accent1"/>
                </a:solidFill>
              </a:rPr>
              <a:t>+++ très fort   --- très </a:t>
            </a:r>
            <a:r>
              <a:rPr lang="fr-FR" sz="1400" b="1" dirty="0" smtClean="0">
                <a:solidFill>
                  <a:schemeClr val="accent1"/>
                </a:solidFill>
              </a:rPr>
              <a:t>faible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4664"/>
            <a:ext cx="158417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4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sz="2000" dirty="0" smtClean="0"/>
              <a:t>Développé par Facebook spécifiquement pour le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</a:t>
            </a:r>
            <a:r>
              <a:rPr lang="fr-FR" sz="2000" b="1" dirty="0" err="1" smtClean="0"/>
              <a:t>React</a:t>
            </a:r>
            <a:endParaRPr lang="fr-FR" sz="2000" b="1" dirty="0" smtClean="0"/>
          </a:p>
          <a:p>
            <a:pPr>
              <a:spcBef>
                <a:spcPts val="1200"/>
              </a:spcBef>
            </a:pPr>
            <a:r>
              <a:rPr lang="fr-FR" sz="2000" dirty="0" smtClean="0"/>
              <a:t>Utilisable aujourd’hui avec Vue.js, </a:t>
            </a:r>
            <a:r>
              <a:rPr lang="fr-FR" sz="2000" dirty="0" err="1" smtClean="0"/>
              <a:t>Preact</a:t>
            </a:r>
            <a:r>
              <a:rPr lang="fr-FR" sz="2000" dirty="0" smtClean="0"/>
              <a:t> et d’autres </a:t>
            </a:r>
            <a:r>
              <a:rPr lang="fr-FR" sz="2000" dirty="0" err="1" smtClean="0"/>
              <a:t>frameworks</a:t>
            </a:r>
            <a:endParaRPr lang="fr-FR" sz="2000" dirty="0" smtClean="0"/>
          </a:p>
          <a:p>
            <a:pPr>
              <a:spcBef>
                <a:spcPts val="1200"/>
              </a:spcBef>
            </a:pPr>
            <a:r>
              <a:rPr lang="fr-FR" sz="2000" dirty="0" smtClean="0"/>
              <a:t>Apporte une abstraction pour la </a:t>
            </a:r>
            <a:r>
              <a:rPr lang="fr-FR" sz="2000" b="1" dirty="0" smtClean="0"/>
              <a:t>création d’éléments de DOM virtuel</a:t>
            </a:r>
            <a:endParaRPr lang="fr-FR" sz="20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18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91" y="560090"/>
            <a:ext cx="996702" cy="99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58344"/>
            <a:ext cx="6164605" cy="23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 smtClean="0"/>
              <a:t>~</a:t>
            </a:r>
            <a:r>
              <a:rPr lang="fr-FR" sz="2000" dirty="0" smtClean="0"/>
              <a:t>        Bénéfice</a:t>
            </a:r>
            <a:r>
              <a:rPr lang="fr-FR" sz="2000" dirty="0"/>
              <a:t>: </a:t>
            </a:r>
            <a:r>
              <a:rPr lang="fr-FR" sz="2000" b="1" dirty="0" smtClean="0"/>
              <a:t>~</a:t>
            </a:r>
            <a:r>
              <a:rPr lang="fr-FR" sz="2000" dirty="0" smtClean="0"/>
              <a:t>        Complexité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r>
              <a:rPr lang="fr-FR" sz="2000" dirty="0" smtClean="0"/>
              <a:t>        Risque</a:t>
            </a:r>
            <a:r>
              <a:rPr lang="fr-FR" sz="2000" dirty="0"/>
              <a:t>: </a:t>
            </a:r>
            <a:r>
              <a:rPr lang="fr-FR" sz="2000" b="1" dirty="0" smtClean="0"/>
              <a:t>++</a:t>
            </a:r>
          </a:p>
          <a:p>
            <a:endParaRPr lang="fr-FR" sz="2000" b="1" dirty="0"/>
          </a:p>
          <a:p>
            <a:r>
              <a:rPr lang="fr-FR" sz="1400" b="1" dirty="0">
                <a:solidFill>
                  <a:schemeClr val="accent1"/>
                </a:solidFill>
              </a:rPr>
              <a:t>+++ très fort   --- très </a:t>
            </a:r>
            <a:r>
              <a:rPr lang="fr-FR" sz="1400" b="1" dirty="0" smtClean="0">
                <a:solidFill>
                  <a:schemeClr val="accent1"/>
                </a:solidFill>
              </a:rPr>
              <a:t>faible    ~ discutable/controversé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2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Une réintroduction à JS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1 à 10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3A5-69BC-4513-9004-6ED4EC9F3CD5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Préambule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, TC39, </a:t>
            </a:r>
            <a:br>
              <a:rPr lang="fr-FR" dirty="0" smtClean="0"/>
            </a:br>
            <a:r>
              <a:rPr lang="fr-FR" dirty="0" err="1" smtClean="0"/>
              <a:t>Transpilateurs</a:t>
            </a:r>
            <a:r>
              <a:rPr lang="fr-FR" dirty="0" smtClean="0"/>
              <a:t> et surcouches de 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D2E4-0243-4525-A0F0-344D753B0323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5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et primitives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JavaScript définit 7 types de données: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umber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endParaRPr lang="fr-FR" dirty="0" smtClean="0"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L’opérateur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fr-FR" dirty="0" smtClean="0"/>
              <a:t> retourne le type d’un objet, mais attention: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20</a:t>
            </a:fld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1907704" y="2132856"/>
            <a:ext cx="1008112" cy="208823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987824" y="29461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Primitives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051720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059832" y="3861048"/>
            <a:ext cx="1944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nouveauté ES6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5448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572000" y="537321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// bug de la 1</a:t>
            </a:r>
            <a:r>
              <a:rPr lang="fr-FR" sz="2000" baseline="30000" dirty="0" smtClean="0">
                <a:solidFill>
                  <a:schemeClr val="accent1"/>
                </a:solidFill>
              </a:rPr>
              <a:t>ère</a:t>
            </a:r>
            <a:r>
              <a:rPr lang="fr-FR" sz="2000" dirty="0" smtClean="0">
                <a:solidFill>
                  <a:schemeClr val="accent1"/>
                </a:solidFill>
              </a:rPr>
              <a:t> version d’ES </a:t>
            </a:r>
            <a:r>
              <a:rPr lang="fr-FR" sz="2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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35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fonctions, </a:t>
            </a:r>
            <a:r>
              <a:rPr lang="fr-FR" dirty="0" err="1"/>
              <a:t>arrays</a:t>
            </a:r>
            <a:r>
              <a:rPr lang="fr-FR" dirty="0"/>
              <a:t> et dérivés sont tous de type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cs typeface="Consolas" panose="020B0609020204030204" pitchFamily="49" charset="0"/>
              </a:rPr>
              <a:t>Contrairement aux primitives, les objets:</a:t>
            </a:r>
          </a:p>
          <a:p>
            <a:pPr lvl="1"/>
            <a:r>
              <a:rPr lang="fr-FR" dirty="0" smtClean="0">
                <a:cs typeface="Consolas" panose="020B0609020204030204" pitchFamily="49" charset="0"/>
              </a:rPr>
              <a:t>sont comparés par référence</a:t>
            </a:r>
            <a:br>
              <a:rPr lang="fr-FR" dirty="0" smtClean="0">
                <a:cs typeface="Consolas" panose="020B0609020204030204" pitchFamily="49" charset="0"/>
              </a:rPr>
            </a:br>
            <a:r>
              <a:rPr lang="fr-FR" dirty="0" smtClean="0">
                <a:cs typeface="Consolas" panose="020B0609020204030204" pitchFamily="49" charset="0"/>
              </a:rPr>
              <a:t/>
            </a:r>
            <a:br>
              <a:rPr lang="fr-FR" dirty="0" smtClean="0">
                <a:cs typeface="Consolas" panose="020B0609020204030204" pitchFamily="49" charset="0"/>
              </a:rPr>
            </a:br>
            <a:r>
              <a:rPr lang="fr-FR" dirty="0" smtClean="0">
                <a:cs typeface="Consolas" panose="020B0609020204030204" pitchFamily="49" charset="0"/>
              </a:rPr>
              <a:t/>
            </a:r>
            <a:br>
              <a:rPr lang="fr-FR" dirty="0" smtClean="0">
                <a:cs typeface="Consolas" panose="020B0609020204030204" pitchFamily="49" charset="0"/>
              </a:rPr>
            </a:br>
            <a:endParaRPr lang="fr-FR" dirty="0" smtClean="0">
              <a:cs typeface="Consolas" panose="020B0609020204030204" pitchFamily="49" charset="0"/>
            </a:endParaRPr>
          </a:p>
          <a:p>
            <a:pPr lvl="1"/>
            <a:endParaRPr lang="fr-FR" dirty="0"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fr-FR" dirty="0" smtClean="0">
              <a:cs typeface="Consolas" panose="020B0609020204030204" pitchFamily="49" charset="0"/>
            </a:endParaRPr>
          </a:p>
          <a:p>
            <a:pPr lvl="1"/>
            <a:r>
              <a:rPr lang="fr-FR" dirty="0" smtClean="0">
                <a:cs typeface="Consolas" panose="020B0609020204030204" pitchFamily="49" charset="0"/>
              </a:rPr>
              <a:t>ont une liste de propriétés clé: (String, Symbol) </a:t>
            </a:r>
            <a:r>
              <a:rPr lang="fr-FR" dirty="0" smtClean="0">
                <a:cs typeface="Consolas" panose="020B0609020204030204" pitchFamily="49" charset="0"/>
                <a:sym typeface="Wingdings" panose="05000000000000000000" pitchFamily="2" charset="2"/>
              </a:rPr>
              <a:t> valeur (</a:t>
            </a:r>
            <a:r>
              <a:rPr lang="fr-FR" dirty="0" err="1" smtClean="0">
                <a:cs typeface="Consolas" panose="020B0609020204030204" pitchFamily="49" charset="0"/>
                <a:sym typeface="Wingdings" panose="05000000000000000000" pitchFamily="2" charset="2"/>
              </a:rPr>
              <a:t>any</a:t>
            </a:r>
            <a:r>
              <a:rPr lang="fr-FR" dirty="0" smtClean="0"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548640" lvl="2" indent="0">
              <a:buNone/>
            </a:pPr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21</a:t>
            </a:fld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868538"/>
            <a:ext cx="5095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44" y="5085184"/>
            <a:ext cx="450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466184"/>
            <a:ext cx="450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5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Objets: parcours des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fr-FR" dirty="0" smtClean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22</a:t>
            </a:fld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760640" cy="198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85884"/>
            <a:ext cx="4824536" cy="318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00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Objets: assignation de propriétés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23</a:t>
            </a:fld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12311" cy="203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27584" y="4725144"/>
            <a:ext cx="734481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Object.assign</a:t>
            </a:r>
            <a:r>
              <a:rPr lang="fr-FR" dirty="0" smtClean="0"/>
              <a:t> est très utile pour l’assignation de valeurs par défaut ou l’assignation d’un ensemble de propriétés en une seule instruction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8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Descripteurs de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 propriété contient en plus de sa valeur, une liste de paramètres intrinsèques appelés descripteurs: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FR" dirty="0" smtClean="0">
                <a:solidFill>
                  <a:schemeClr val="accent1"/>
                </a:solidFill>
              </a:rPr>
              <a:t>: la valeur de la propriété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</a:rPr>
              <a:t>si la propriété est retournée par </a:t>
            </a:r>
            <a:r>
              <a:rPr lang="fr-FR" sz="1600" dirty="0" err="1" smtClean="0">
                <a:solidFill>
                  <a:schemeClr val="accent1"/>
                </a:solidFill>
              </a:rPr>
              <a:t>Object.keys</a:t>
            </a:r>
            <a:r>
              <a:rPr lang="fr-FR" sz="1600" dirty="0" smtClean="0">
                <a:solidFill>
                  <a:schemeClr val="accent1"/>
                </a:solidFill>
              </a:rPr>
              <a:t> ou </a:t>
            </a:r>
            <a:r>
              <a:rPr lang="fr-FR" sz="1600" dirty="0" err="1" smtClean="0">
                <a:solidFill>
                  <a:schemeClr val="accent1"/>
                </a:solidFill>
              </a:rPr>
              <a:t>for..in</a:t>
            </a:r>
            <a:endParaRPr lang="fr-FR" sz="1600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si la valeur de la propriété peut être modifiée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configurable: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/>
                </a:solidFill>
              </a:rPr>
              <a:t>si le descripteur peut être modifié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fonction optionnelle à utiliser comme accesseur (getter)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fonction optionnelle à utiliser comme mutateur (setter)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/>
              <a:t>Une assignation classique est énumérable, mutable et configurable, sans accesseur ou mutateur spécifique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47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Descripteurs de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 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Object.defineProperty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dirty="0"/>
              <a:t> permet </a:t>
            </a:r>
            <a:r>
              <a:rPr lang="fr-FR" dirty="0" smtClean="0"/>
              <a:t>d’assigner une propriété en précisant ses descripteurs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25</a:t>
            </a:fld>
            <a:endParaRPr lang="fr-F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1339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2628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724128" y="263691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3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Primitives et équivalents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String(), </a:t>
            </a:r>
            <a:r>
              <a:rPr lang="fr-FR" dirty="0" err="1" smtClean="0"/>
              <a:t>Number</a:t>
            </a:r>
            <a:r>
              <a:rPr lang="fr-FR" dirty="0" smtClean="0"/>
              <a:t>(), </a:t>
            </a:r>
            <a:r>
              <a:rPr lang="fr-FR" dirty="0" err="1" smtClean="0"/>
              <a:t>Boolean</a:t>
            </a:r>
            <a:r>
              <a:rPr lang="fr-FR" dirty="0" smtClean="0"/>
              <a:t>() sont les constructeurs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5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ES2015 et au-delà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10 à 20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3234-8403-48CF-AC9C-1D43E35C4918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Gérer l’</a:t>
            </a:r>
            <a:r>
              <a:rPr lang="fr-FR" cap="none" dirty="0" err="1" smtClean="0"/>
              <a:t>asynchronicité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20 à 25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845-C070-4B13-AB51-673874B90B7A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Prog. orientée objet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25 à 30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E408-AAAF-493A-85F6-5D88E654601E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ECMA International est une organisation créant des standards pour les technologies</a:t>
            </a:r>
          </a:p>
          <a:p>
            <a:endParaRPr lang="fr-FR" dirty="0"/>
          </a:p>
          <a:p>
            <a:r>
              <a:rPr lang="fr-FR" dirty="0" err="1" smtClean="0"/>
              <a:t>ECMAScript</a:t>
            </a:r>
            <a:r>
              <a:rPr lang="fr-FR" dirty="0" smtClean="0"/>
              <a:t> est le nom de la spécification référencée ECMA-262 et décrivant un langage de script polyvalent</a:t>
            </a:r>
          </a:p>
          <a:p>
            <a:endParaRPr lang="fr-FR" dirty="0"/>
          </a:p>
          <a:p>
            <a:r>
              <a:rPr lang="fr-FR" dirty="0" smtClean="0"/>
              <a:t>JavaScript est </a:t>
            </a:r>
            <a:r>
              <a:rPr lang="fr-FR" dirty="0" smtClean="0"/>
              <a:t>un </a:t>
            </a:r>
            <a:r>
              <a:rPr lang="fr-FR" dirty="0" smtClean="0"/>
              <a:t>langage de script polyvalent </a:t>
            </a:r>
            <a:r>
              <a:rPr lang="fr-FR" dirty="0" smtClean="0"/>
              <a:t>et l’implémentation la plus populaire de </a:t>
            </a:r>
            <a:r>
              <a:rPr lang="fr-FR" dirty="0" err="1" smtClean="0"/>
              <a:t>ECMAScript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i="1" dirty="0" smtClean="0"/>
              <a:t>(autre implémentation populaire: </a:t>
            </a:r>
            <a:r>
              <a:rPr lang="fr-FR" sz="2000" i="1" dirty="0" err="1" smtClean="0"/>
              <a:t>ActionScript</a:t>
            </a:r>
            <a:r>
              <a:rPr lang="fr-FR" sz="2000" i="1" dirty="0" smtClean="0"/>
              <a:t>)</a:t>
            </a:r>
            <a:endParaRPr lang="fr-FR" i="1" dirty="0" smtClean="0"/>
          </a:p>
          <a:p>
            <a:endParaRPr lang="fr-FR" dirty="0"/>
          </a:p>
          <a:p>
            <a:r>
              <a:rPr lang="fr-FR" dirty="0" smtClean="0"/>
              <a:t>V8, Rhino, Chakra sont des moteurs JavaScript: des interpréteurs capable d’exécuter du code 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</a:t>
            </a:fld>
            <a:endParaRPr lang="fr-FR" dirty="0"/>
          </a:p>
        </p:txBody>
      </p:sp>
      <p:pic>
        <p:nvPicPr>
          <p:cNvPr id="1026" name="Picture 2" descr="RÃ©sultat de recherche d'images pour &quot;ecma internationa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2931"/>
            <a:ext cx="3131840" cy="12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Prog. fonctionnelle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30 à 40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473C-0675-4746-B455-2ED37702078D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8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Conclusion</a:t>
            </a:r>
            <a:endParaRPr lang="fr-FR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62F9-0BE4-42A7-AEA8-AECC42331A1B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31</a:t>
            </a:fld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TC39 (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Commitee</a:t>
            </a:r>
            <a:r>
              <a:rPr lang="fr-FR" dirty="0" smtClean="0"/>
              <a:t> 39)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comité technique décidant des évolutions de la spécification </a:t>
            </a:r>
            <a:r>
              <a:rPr lang="fr-FR" dirty="0" err="1" smtClean="0"/>
              <a:t>ECMAScript</a:t>
            </a:r>
            <a:endParaRPr lang="fr-FR" dirty="0" smtClean="0"/>
          </a:p>
          <a:p>
            <a:r>
              <a:rPr lang="fr-FR" dirty="0" smtClean="0"/>
              <a:t>Composé de délégués de grandes entreprises (dont tous les vendeurs navigateur) et d’experts invités</a:t>
            </a:r>
          </a:p>
          <a:p>
            <a:r>
              <a:rPr lang="fr-FR" dirty="0" smtClean="0"/>
              <a:t>Opère par consensus: la décision est prise si la majorité est d’accord et si personne ne pose de véto</a:t>
            </a:r>
          </a:p>
          <a:p>
            <a:r>
              <a:rPr lang="fr-FR" dirty="0" smtClean="0"/>
              <a:t>Les concernés ont l’obligation d’implémenter les changements votés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2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Versions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3"/>
            <a:ext cx="8964488" cy="240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délai</a:t>
            </a:r>
            <a:r>
              <a:rPr lang="en-US" dirty="0" smtClean="0"/>
              <a:t> long entre draft initial et release </a:t>
            </a:r>
            <a:r>
              <a:rPr lang="en-US" dirty="0" err="1" smtClean="0"/>
              <a:t>implique</a:t>
            </a:r>
            <a:r>
              <a:rPr lang="en-US" dirty="0" smtClean="0"/>
              <a:t> beaucoup </a:t>
            </a:r>
            <a:r>
              <a:rPr lang="en-US" dirty="0" err="1" smtClean="0"/>
              <a:t>d’implémentations</a:t>
            </a:r>
            <a:r>
              <a:rPr lang="en-US" dirty="0" smtClean="0"/>
              <a:t> </a:t>
            </a:r>
            <a:r>
              <a:rPr lang="en-US" dirty="0" err="1" smtClean="0"/>
              <a:t>spécifiques</a:t>
            </a:r>
            <a:r>
              <a:rPr lang="en-US" dirty="0" smtClean="0"/>
              <a:t> par </a:t>
            </a:r>
            <a:r>
              <a:rPr lang="en-US" dirty="0" err="1" smtClean="0"/>
              <a:t>navigateur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fallait</a:t>
            </a:r>
            <a:r>
              <a:rPr lang="en-US" dirty="0" smtClean="0"/>
              <a:t> que </a:t>
            </a:r>
            <a:r>
              <a:rPr lang="en-US" dirty="0" err="1" smtClean="0"/>
              <a:t>ça</a:t>
            </a:r>
            <a:r>
              <a:rPr lang="en-US" dirty="0" smtClean="0"/>
              <a:t> change</a:t>
            </a:r>
          </a:p>
          <a:p>
            <a:r>
              <a:rPr lang="en-US" dirty="0" smtClean="0"/>
              <a:t>Le TC39 a </a:t>
            </a: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dirty="0" err="1" smtClean="0"/>
              <a:t>décidé</a:t>
            </a:r>
            <a:r>
              <a:rPr lang="en-US" dirty="0" smtClean="0"/>
              <a:t> de passer à un </a:t>
            </a:r>
            <a:r>
              <a:rPr lang="en-US" dirty="0" err="1" smtClean="0"/>
              <a:t>rythme</a:t>
            </a:r>
            <a:r>
              <a:rPr lang="en-US" dirty="0" smtClean="0"/>
              <a:t> de release </a:t>
            </a:r>
            <a:r>
              <a:rPr lang="en-US" dirty="0" err="1" smtClean="0"/>
              <a:t>annuel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ES6, </a:t>
            </a:r>
            <a:r>
              <a:rPr lang="en-US" dirty="0" err="1" smtClean="0"/>
              <a:t>renommé</a:t>
            </a:r>
            <a:r>
              <a:rPr lang="en-US" dirty="0" smtClean="0"/>
              <a:t> </a:t>
            </a:r>
            <a:r>
              <a:rPr lang="en-US" b="1" dirty="0" smtClean="0"/>
              <a:t>ES2015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35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Releases annuelles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ES2015 -  juin 2015 ; </a:t>
            </a:r>
            <a:r>
              <a:rPr lang="fr-FR" b="1" dirty="0" smtClean="0"/>
              <a:t>évolution</a:t>
            </a:r>
            <a:r>
              <a:rPr lang="fr-FR" dirty="0" smtClean="0"/>
              <a:t> </a:t>
            </a:r>
            <a:r>
              <a:rPr lang="fr-FR" b="1" dirty="0" smtClean="0"/>
              <a:t>majeure</a:t>
            </a:r>
          </a:p>
          <a:p>
            <a:r>
              <a:rPr lang="fr-FR" dirty="0" smtClean="0"/>
              <a:t>ES2016 - juin 2016: 2 nouvelles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r>
              <a:rPr lang="fr-FR" dirty="0" err="1" smtClean="0"/>
              <a:t>Array.prototype.includes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[1,2,3].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===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Opérateur exponentiel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3**2 === 9</a:t>
            </a:r>
          </a:p>
          <a:p>
            <a:r>
              <a:rPr lang="fr-FR" dirty="0" smtClean="0"/>
              <a:t>ES2017 - </a:t>
            </a:r>
            <a:r>
              <a:rPr lang="fr-FR" dirty="0"/>
              <a:t>juin </a:t>
            </a:r>
            <a:r>
              <a:rPr lang="fr-FR" dirty="0" smtClean="0"/>
              <a:t>2017: 5 </a:t>
            </a:r>
            <a:r>
              <a:rPr lang="fr-FR" dirty="0" err="1" smtClean="0"/>
              <a:t>features</a:t>
            </a:r>
            <a:r>
              <a:rPr lang="fr-FR" dirty="0" smtClean="0"/>
              <a:t> principales</a:t>
            </a:r>
          </a:p>
          <a:p>
            <a:r>
              <a:rPr lang="fr-FR" dirty="0" smtClean="0"/>
              <a:t>ES2018 - juin 2018: 3 </a:t>
            </a:r>
            <a:r>
              <a:rPr lang="fr-FR" dirty="0" err="1"/>
              <a:t>features</a:t>
            </a:r>
            <a:r>
              <a:rPr lang="fr-FR" dirty="0"/>
              <a:t> principales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3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 étapes pour une proposition du TC39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0: </a:t>
            </a:r>
            <a:r>
              <a:rPr lang="fr-FR" dirty="0" err="1" smtClean="0"/>
              <a:t>Strawman</a:t>
            </a:r>
            <a:r>
              <a:rPr lang="fr-FR" dirty="0" smtClean="0"/>
              <a:t> – </a:t>
            </a:r>
            <a:r>
              <a:rPr lang="fr-FR" sz="2000" dirty="0" smtClean="0"/>
              <a:t>suggestion d’un besoin, appel à idées</a:t>
            </a:r>
          </a:p>
          <a:p>
            <a:r>
              <a:rPr lang="fr-FR" dirty="0" smtClean="0"/>
              <a:t>1: </a:t>
            </a:r>
            <a:r>
              <a:rPr lang="fr-FR" dirty="0" err="1" smtClean="0"/>
              <a:t>Proposal</a:t>
            </a:r>
            <a:r>
              <a:rPr lang="fr-FR" dirty="0" smtClean="0"/>
              <a:t> – </a:t>
            </a:r>
            <a:r>
              <a:rPr lang="fr-FR" sz="2000" dirty="0" smtClean="0"/>
              <a:t>ébauche de solution, premiers </a:t>
            </a:r>
            <a:r>
              <a:rPr lang="fr-FR" sz="2000" dirty="0" err="1" smtClean="0"/>
              <a:t>polyfills</a:t>
            </a:r>
            <a:r>
              <a:rPr lang="fr-FR" sz="2000" dirty="0" smtClean="0"/>
              <a:t>/démos</a:t>
            </a:r>
          </a:p>
          <a:p>
            <a:r>
              <a:rPr lang="fr-FR" dirty="0" smtClean="0"/>
              <a:t>2: </a:t>
            </a:r>
            <a:r>
              <a:rPr lang="fr-FR" dirty="0" err="1" smtClean="0"/>
              <a:t>Draft</a:t>
            </a:r>
            <a:r>
              <a:rPr lang="fr-FR" dirty="0" smtClean="0"/>
              <a:t> – </a:t>
            </a:r>
            <a:r>
              <a:rPr lang="fr-FR" sz="2000" dirty="0" smtClean="0"/>
              <a:t>décrit précisément la syntaxe/API</a:t>
            </a:r>
          </a:p>
          <a:p>
            <a:r>
              <a:rPr lang="fr-FR" dirty="0" smtClean="0"/>
              <a:t>3: Candidate </a:t>
            </a:r>
            <a:r>
              <a:rPr lang="fr-FR" dirty="0"/>
              <a:t>– </a:t>
            </a:r>
            <a:r>
              <a:rPr lang="fr-FR" sz="2000" dirty="0" smtClean="0"/>
              <a:t>signé par tout le comité, appel à implémentations</a:t>
            </a:r>
            <a:endParaRPr lang="fr-FR" sz="2000" dirty="0" smtClean="0"/>
          </a:p>
          <a:p>
            <a:r>
              <a:rPr lang="fr-FR" dirty="0" smtClean="0"/>
              <a:t>4: </a:t>
            </a:r>
            <a:r>
              <a:rPr lang="fr-FR" dirty="0" err="1" smtClean="0"/>
              <a:t>Finished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sz="2000" dirty="0" smtClean="0"/>
              <a:t>prêt pour être inclus dans la prochaine version d’ES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4509120"/>
            <a:ext cx="734481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Toute proposition avant le stage 4 peut être totalement abandonnée.</a:t>
            </a:r>
          </a:p>
          <a:p>
            <a:r>
              <a:rPr lang="fr-FR" dirty="0"/>
              <a:t>Toutefois, à partir du stage 3, le niveau de confiance est assez élevé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navigateur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Conséquence du nouveau rythme annuel:</a:t>
            </a:r>
            <a:br>
              <a:rPr lang="fr-FR" dirty="0" smtClean="0"/>
            </a:br>
            <a:r>
              <a:rPr lang="fr-FR" sz="1800" dirty="0" smtClean="0"/>
              <a:t>un excellent support, exhaustif et homogène </a:t>
            </a:r>
            <a:br>
              <a:rPr lang="fr-FR" sz="1800" dirty="0" smtClean="0"/>
            </a:br>
            <a:r>
              <a:rPr lang="fr-FR" sz="1800" dirty="0" smtClean="0"/>
              <a:t>entre tous les navigateurs modernes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Navigateurs dits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dirty="0" err="1" smtClean="0">
                <a:solidFill>
                  <a:srgbClr val="00B050"/>
                </a:solidFill>
              </a:rPr>
              <a:t>evergreen</a:t>
            </a:r>
            <a:r>
              <a:rPr lang="fr-FR" dirty="0" smtClean="0"/>
              <a:t> »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8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10" y="2808374"/>
            <a:ext cx="4731538" cy="40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nécessité d’une </a:t>
            </a:r>
            <a:r>
              <a:rPr lang="fr-FR" dirty="0" err="1" smtClean="0"/>
              <a:t>transpilation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Transpileur</a:t>
            </a:r>
            <a:r>
              <a:rPr lang="fr-FR" dirty="0" smtClean="0"/>
              <a:t> = compilateur source à source opérant sur deux langages avec le même niveau d’abstraction</a:t>
            </a:r>
          </a:p>
          <a:p>
            <a:endParaRPr lang="fr-FR" dirty="0"/>
          </a:p>
          <a:p>
            <a:r>
              <a:rPr lang="fr-FR" u="sng" dirty="0" smtClean="0"/>
              <a:t>Objectif</a:t>
            </a:r>
            <a:r>
              <a:rPr lang="fr-FR" dirty="0" smtClean="0"/>
              <a:t>: réécrire le</a:t>
            </a:r>
            <a:br>
              <a:rPr lang="fr-FR" dirty="0" smtClean="0"/>
            </a:br>
            <a:r>
              <a:rPr lang="fr-FR" dirty="0" smtClean="0"/>
              <a:t>code </a:t>
            </a:r>
            <a:r>
              <a:rPr lang="fr-FR" dirty="0" smtClean="0"/>
              <a:t>JavaScript dans </a:t>
            </a:r>
            <a:br>
              <a:rPr lang="fr-FR" dirty="0" smtClean="0"/>
            </a:br>
            <a:r>
              <a:rPr lang="fr-FR" dirty="0" smtClean="0"/>
              <a:t>une version plus</a:t>
            </a:r>
            <a:br>
              <a:rPr lang="fr-FR" dirty="0" smtClean="0"/>
            </a:br>
            <a:r>
              <a:rPr lang="fr-FR" dirty="0" smtClean="0"/>
              <a:t>ancienne pour étendre </a:t>
            </a:r>
            <a:br>
              <a:rPr lang="fr-FR" dirty="0" smtClean="0"/>
            </a:br>
            <a:r>
              <a:rPr lang="fr-FR" dirty="0" smtClean="0"/>
              <a:t>le support navigateur.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11/09/2018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9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6" y="2811163"/>
            <a:ext cx="4731538" cy="40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139952" y="3140967"/>
            <a:ext cx="648072" cy="351395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2355</Words>
  <Application>Microsoft Office PowerPoint</Application>
  <PresentationFormat>Affichage à l'écran (4:3)</PresentationFormat>
  <Paragraphs>330</Paragraphs>
  <Slides>31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Clarté</vt:lpstr>
      <vt:lpstr>Javascript Avancé</vt:lpstr>
      <vt:lpstr>Préambule</vt:lpstr>
      <vt:lpstr>ECMAScript</vt:lpstr>
      <vt:lpstr>TC39 (Technical Commitee 39)</vt:lpstr>
      <vt:lpstr>Versions d’ECMAScript</vt:lpstr>
      <vt:lpstr>Releases annuelles d’ECMAScript</vt:lpstr>
      <vt:lpstr>5 étapes pour une proposition du TC39</vt:lpstr>
      <vt:lpstr>Implémentation navigateur d’ECMAScript</vt:lpstr>
      <vt:lpstr>La nécessité d’une transpilation</vt:lpstr>
      <vt:lpstr>Babel</vt:lpstr>
      <vt:lpstr>5 étapes pour une proposition du TC39</vt:lpstr>
      <vt:lpstr>@babel/preset-env</vt:lpstr>
      <vt:lpstr>Transpiler ou pas ?</vt:lpstr>
      <vt:lpstr>En bref</vt:lpstr>
      <vt:lpstr>Surcouches à JavaScript</vt:lpstr>
      <vt:lpstr>TypeScript</vt:lpstr>
      <vt:lpstr>Flow</vt:lpstr>
      <vt:lpstr>JSX</vt:lpstr>
      <vt:lpstr>Une réintroduction à JS</vt:lpstr>
      <vt:lpstr>Types et primitives</vt:lpstr>
      <vt:lpstr>Objets</vt:lpstr>
      <vt:lpstr>Objets: parcours des propriétés</vt:lpstr>
      <vt:lpstr>Objets: assignation de propriétés</vt:lpstr>
      <vt:lpstr>Descripteurs de propriétés</vt:lpstr>
      <vt:lpstr>Descripteurs de propriétés</vt:lpstr>
      <vt:lpstr>Primitives et équivalents objet</vt:lpstr>
      <vt:lpstr>ES2015 et au-delà</vt:lpstr>
      <vt:lpstr>Gérer l’asynchronicité</vt:lpstr>
      <vt:lpstr>Prog. orientée objet</vt:lpstr>
      <vt:lpstr>Prog. fonctionnelle</vt:lpstr>
      <vt:lpstr>Conclusion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JavaScript Avancé</dc:title>
  <dc:creator>Sylvain Pollet-Villard</dc:creator>
  <cp:lastModifiedBy>Sylvain Pollet-Villard</cp:lastModifiedBy>
  <cp:revision>164</cp:revision>
  <dcterms:created xsi:type="dcterms:W3CDTF">2017-12-12T17:01:35Z</dcterms:created>
  <dcterms:modified xsi:type="dcterms:W3CDTF">2018-09-11T16:42:43Z</dcterms:modified>
</cp:coreProperties>
</file>