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70" r:id="rId7"/>
    <p:sldId id="271" r:id="rId8"/>
    <p:sldId id="261" r:id="rId9"/>
    <p:sldId id="265" r:id="rId10"/>
    <p:sldId id="266" r:id="rId11"/>
    <p:sldId id="267" r:id="rId12"/>
    <p:sldId id="268" r:id="rId13"/>
    <p:sldId id="272"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anva Sans" panose="020B0604020202020204" charset="0"/>
      <p:regular r:id="rId21"/>
    </p:embeddedFont>
    <p:embeddedFont>
      <p:font typeface="Canva Sans Bold" panose="020B0604020202020204" charset="0"/>
      <p:regular r:id="rId22"/>
    </p:embeddedFont>
    <p:embeddedFont>
      <p:font typeface="Fira Sans" panose="020B0503050000020004" pitchFamily="34" charset="0"/>
      <p:regular r:id="rId23"/>
      <p:bold r:id="rId24"/>
      <p:italic r:id="rId25"/>
      <p:boldItalic r:id="rId26"/>
    </p:embeddedFont>
    <p:embeddedFont>
      <p:font typeface="Fira Sans Light" panose="020B0403050000020004" pitchFamily="34" charset="0"/>
      <p:regular r:id="rId27"/>
      <p:italic r:id="rId28"/>
    </p:embeddedFont>
    <p:embeddedFont>
      <p:font typeface="Fira Sans Light Bold" panose="020B0604020202020204" charset="0"/>
      <p:regular r:id="rId29"/>
    </p:embeddedFont>
    <p:embeddedFont>
      <p:font typeface="Fira Sans Medium" panose="020B0603050000020004" pitchFamily="34" charset="0"/>
      <p:regular r:id="rId30"/>
      <p:italic r:id="rId31"/>
    </p:embeddedFont>
    <p:embeddedFont>
      <p:font typeface="Marcellus"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C6otnlkQvbgVY0q5TIXlnihfu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F5FD15-0F9F-41BC-A8F5-FB62D9C6E16C}">
  <a:tblStyle styleId="{90F5FD15-0F9F-41BC-A8F5-FB62D9C6E1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0e3b7c883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20e3b7c8839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3b7c883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0e3b7c883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f469c7945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1f469c7945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f469c7945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f469c7945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0c3b91a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0c3b91a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0e3b7c88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20e3b7c88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2.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8.jpe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sv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6.pn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8.jpeg"/><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3.sv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www.kaggle.com/datasets/atharvaingle/crop-recommendation-dataset"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www.kaggle.com/datasets/smaranjitghose/corn-or-maize-leaf-disease-dataset" TargetMode="Externa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289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a:solidFill>
                  <a:srgbClr val="C00000"/>
                </a:solidFill>
                <a:latin typeface="Marcellus"/>
                <a:ea typeface="Marcellus"/>
                <a:cs typeface="Marcellus"/>
                <a:sym typeface="Marcellus"/>
              </a:rPr>
              <a:t>Crop Disease Detection and Soil Analysis</a:t>
            </a:r>
            <a:br>
              <a:rPr lang="en-US">
                <a:solidFill>
                  <a:srgbClr val="C00000"/>
                </a:solidFill>
                <a:latin typeface="Marcellus"/>
                <a:ea typeface="Marcellus"/>
                <a:cs typeface="Marcellus"/>
                <a:sym typeface="Marcellus"/>
              </a:rPr>
            </a:br>
            <a:endParaRPr/>
          </a:p>
        </p:txBody>
      </p:sp>
      <p:sp>
        <p:nvSpPr>
          <p:cNvPr id="85" name="Google Shape;85;p1"/>
          <p:cNvSpPr txBox="1">
            <a:spLocks noGrp="1"/>
          </p:cNvSpPr>
          <p:nvPr>
            <p:ph type="body" idx="1"/>
          </p:nvPr>
        </p:nvSpPr>
        <p:spPr>
          <a:xfrm>
            <a:off x="838200" y="1291600"/>
            <a:ext cx="10576560" cy="4628554"/>
          </a:xfrm>
          <a:prstGeom prst="rect">
            <a:avLst/>
          </a:prstGeom>
          <a:noFill/>
          <a:ln>
            <a:noFill/>
          </a:ln>
        </p:spPr>
        <p:txBody>
          <a:bodyPr spcFirstLastPara="1" wrap="square" lIns="91425" tIns="45700" rIns="91425" bIns="45700" anchor="t" anchorCtr="0">
            <a:normAutofit fontScale="92500" lnSpcReduction="20000"/>
          </a:bodyPr>
          <a:lstStyle/>
          <a:p>
            <a:pPr marL="228600" marR="614424" lvl="0" indent="0" algn="ctr" rtl="0">
              <a:lnSpc>
                <a:spcPct val="103491"/>
              </a:lnSpc>
              <a:spcBef>
                <a:spcPts val="1878"/>
              </a:spcBef>
              <a:spcAft>
                <a:spcPts val="0"/>
              </a:spcAft>
              <a:buNone/>
            </a:pPr>
            <a:r>
              <a:rPr lang="en-US" b="1" dirty="0">
                <a:latin typeface="Fira Sans"/>
                <a:ea typeface="Fira Sans"/>
                <a:cs typeface="Fira Sans"/>
                <a:sym typeface="Fira Sans"/>
              </a:rPr>
              <a:t>    Department : </a:t>
            </a:r>
            <a:r>
              <a:rPr lang="en-US" dirty="0">
                <a:latin typeface="Fira Sans"/>
                <a:ea typeface="Fira Sans"/>
                <a:cs typeface="Fira Sans"/>
                <a:sym typeface="Fira Sans"/>
              </a:rPr>
              <a:t>Information Technology </a:t>
            </a:r>
            <a:endParaRPr dirty="0">
              <a:latin typeface="Fira Sans"/>
              <a:ea typeface="Fira Sans"/>
              <a:cs typeface="Fira Sans"/>
              <a:sym typeface="Fira Sans"/>
            </a:endParaRPr>
          </a:p>
          <a:p>
            <a:pPr marL="228600" marR="614424" lvl="0" indent="0" algn="ctr" rtl="0">
              <a:lnSpc>
                <a:spcPct val="103491"/>
              </a:lnSpc>
              <a:spcBef>
                <a:spcPts val="1878"/>
              </a:spcBef>
              <a:spcAft>
                <a:spcPts val="0"/>
              </a:spcAft>
              <a:buNone/>
            </a:pPr>
            <a:r>
              <a:rPr lang="en-US" b="1" dirty="0">
                <a:latin typeface="Fira Sans"/>
                <a:ea typeface="Fira Sans"/>
                <a:cs typeface="Fira Sans"/>
                <a:sym typeface="Fira Sans"/>
              </a:rPr>
              <a:t>Group ID: </a:t>
            </a:r>
            <a:r>
              <a:rPr lang="en-US" dirty="0">
                <a:latin typeface="Fira Sans"/>
                <a:ea typeface="Fira Sans"/>
                <a:cs typeface="Fira Sans"/>
                <a:sym typeface="Fira Sans"/>
              </a:rPr>
              <a:t>18 </a:t>
            </a:r>
            <a:br>
              <a:rPr lang="en-US" dirty="0">
                <a:latin typeface="Fira Sans"/>
                <a:ea typeface="Fira Sans"/>
                <a:cs typeface="Fira Sans"/>
                <a:sym typeface="Fira Sans"/>
              </a:rPr>
            </a:br>
            <a:endParaRPr dirty="0">
              <a:latin typeface="Fira Sans"/>
              <a:ea typeface="Fira Sans"/>
              <a:cs typeface="Fira Sans"/>
              <a:sym typeface="Fira Sans"/>
            </a:endParaRPr>
          </a:p>
          <a:p>
            <a:pPr marL="228600" marR="614424" lvl="0" indent="0" algn="l" rtl="0">
              <a:lnSpc>
                <a:spcPct val="103491"/>
              </a:lnSpc>
              <a:spcBef>
                <a:spcPts val="1878"/>
              </a:spcBef>
              <a:spcAft>
                <a:spcPts val="0"/>
              </a:spcAft>
              <a:buNone/>
            </a:pPr>
            <a:r>
              <a:rPr lang="en-US" b="1" dirty="0">
                <a:latin typeface="Fira Sans"/>
                <a:ea typeface="Fira Sans"/>
                <a:cs typeface="Fira Sans"/>
                <a:sym typeface="Fira Sans"/>
              </a:rPr>
              <a:t>Group Members:</a:t>
            </a:r>
            <a:endParaRPr b="1" dirty="0">
              <a:latin typeface="Fira Sans"/>
              <a:ea typeface="Fira Sans"/>
              <a:cs typeface="Fira Sans"/>
              <a:sym typeface="Fira Sans"/>
            </a:endParaRPr>
          </a:p>
          <a:p>
            <a:pPr marL="228600" lvl="0" indent="0" algn="just" rtl="0">
              <a:lnSpc>
                <a:spcPct val="100000"/>
              </a:lnSpc>
              <a:spcBef>
                <a:spcPts val="49"/>
              </a:spcBef>
              <a:spcAft>
                <a:spcPts val="0"/>
              </a:spcAft>
              <a:buNone/>
            </a:pPr>
            <a:r>
              <a:rPr lang="en-US" dirty="0">
                <a:latin typeface="Fira Sans"/>
                <a:ea typeface="Fira Sans"/>
                <a:cs typeface="Fira Sans"/>
                <a:sym typeface="Fira Sans"/>
              </a:rPr>
              <a:t>1. </a:t>
            </a:r>
            <a:r>
              <a:rPr lang="en-US" dirty="0" err="1">
                <a:latin typeface="Fira Sans"/>
                <a:ea typeface="Fira Sans"/>
                <a:cs typeface="Fira Sans"/>
                <a:sym typeface="Fira Sans"/>
              </a:rPr>
              <a:t>Shreeraj</a:t>
            </a:r>
            <a:r>
              <a:rPr lang="en-US" dirty="0">
                <a:latin typeface="Fira Sans"/>
                <a:ea typeface="Fira Sans"/>
                <a:cs typeface="Fira Sans"/>
                <a:sym typeface="Fira Sans"/>
              </a:rPr>
              <a:t> Rane 		   (16010420086)</a:t>
            </a:r>
            <a:endParaRPr dirty="0">
              <a:latin typeface="Fira Sans"/>
              <a:ea typeface="Fira Sans"/>
              <a:cs typeface="Fira Sans"/>
              <a:sym typeface="Fira Sans"/>
            </a:endParaRPr>
          </a:p>
          <a:p>
            <a:pPr marL="228600" lvl="0" indent="0" algn="just" rtl="0">
              <a:lnSpc>
                <a:spcPct val="100000"/>
              </a:lnSpc>
              <a:spcBef>
                <a:spcPts val="49"/>
              </a:spcBef>
              <a:spcAft>
                <a:spcPts val="0"/>
              </a:spcAft>
              <a:buNone/>
            </a:pPr>
            <a:r>
              <a:rPr lang="en-US" dirty="0">
                <a:latin typeface="Fira Sans"/>
                <a:ea typeface="Fira Sans"/>
                <a:cs typeface="Fira Sans"/>
                <a:sym typeface="Fira Sans"/>
              </a:rPr>
              <a:t>2. </a:t>
            </a:r>
            <a:r>
              <a:rPr lang="en-US" dirty="0" err="1">
                <a:latin typeface="Fira Sans"/>
                <a:ea typeface="Fira Sans"/>
                <a:cs typeface="Fira Sans"/>
                <a:sym typeface="Fira Sans"/>
              </a:rPr>
              <a:t>Surin</a:t>
            </a:r>
            <a:r>
              <a:rPr lang="en-US" dirty="0">
                <a:latin typeface="Fira Sans"/>
                <a:ea typeface="Fira Sans"/>
                <a:cs typeface="Fira Sans"/>
                <a:sym typeface="Fira Sans"/>
              </a:rPr>
              <a:t> Shah	              (16010420087)</a:t>
            </a:r>
            <a:endParaRPr dirty="0">
              <a:latin typeface="Fira Sans"/>
              <a:ea typeface="Fira Sans"/>
              <a:cs typeface="Fira Sans"/>
              <a:sym typeface="Fira Sans"/>
            </a:endParaRPr>
          </a:p>
          <a:p>
            <a:pPr marL="228600" lvl="0" indent="0" algn="just" rtl="0">
              <a:lnSpc>
                <a:spcPct val="100000"/>
              </a:lnSpc>
              <a:spcBef>
                <a:spcPts val="49"/>
              </a:spcBef>
              <a:spcAft>
                <a:spcPts val="0"/>
              </a:spcAft>
              <a:buNone/>
            </a:pPr>
            <a:r>
              <a:rPr lang="en-US" dirty="0">
                <a:latin typeface="Fira Sans"/>
                <a:ea typeface="Fira Sans"/>
                <a:cs typeface="Fira Sans"/>
                <a:sym typeface="Fira Sans"/>
              </a:rPr>
              <a:t>3. Mayur </a:t>
            </a:r>
            <a:r>
              <a:rPr lang="en-US" dirty="0" err="1">
                <a:latin typeface="Fira Sans"/>
                <a:ea typeface="Fira Sans"/>
                <a:cs typeface="Fira Sans"/>
                <a:sym typeface="Fira Sans"/>
              </a:rPr>
              <a:t>Bhore</a:t>
            </a:r>
            <a:r>
              <a:rPr lang="en-US" dirty="0">
                <a:latin typeface="Fira Sans"/>
                <a:ea typeface="Fira Sans"/>
                <a:cs typeface="Fira Sans"/>
                <a:sym typeface="Fira Sans"/>
              </a:rPr>
              <a:t> 		   (16010420090)</a:t>
            </a:r>
            <a:endParaRPr dirty="0">
              <a:latin typeface="Fira Sans"/>
              <a:ea typeface="Fira Sans"/>
              <a:cs typeface="Fira Sans"/>
              <a:sym typeface="Fira Sans"/>
            </a:endParaRPr>
          </a:p>
          <a:p>
            <a:pPr marL="228600" lvl="0" indent="0" algn="just" rtl="0">
              <a:lnSpc>
                <a:spcPct val="100000"/>
              </a:lnSpc>
              <a:spcBef>
                <a:spcPts val="49"/>
              </a:spcBef>
              <a:spcAft>
                <a:spcPts val="0"/>
              </a:spcAft>
              <a:buNone/>
            </a:pPr>
            <a:r>
              <a:rPr lang="en-US" dirty="0">
                <a:latin typeface="Fira Sans"/>
                <a:ea typeface="Fira Sans"/>
                <a:cs typeface="Fira Sans"/>
                <a:sym typeface="Fira Sans"/>
              </a:rPr>
              <a:t>4. Shreyas </a:t>
            </a:r>
            <a:r>
              <a:rPr lang="en-US" dirty="0" err="1">
                <a:latin typeface="Fira Sans"/>
                <a:ea typeface="Fira Sans"/>
                <a:cs typeface="Fira Sans"/>
                <a:sym typeface="Fira Sans"/>
              </a:rPr>
              <a:t>Panchikattil</a:t>
            </a:r>
            <a:r>
              <a:rPr lang="en-US" dirty="0">
                <a:latin typeface="Fira Sans"/>
                <a:ea typeface="Fira Sans"/>
                <a:cs typeface="Fira Sans"/>
                <a:sym typeface="Fira Sans"/>
              </a:rPr>
              <a:t>    (16010420096)</a:t>
            </a:r>
            <a:endParaRPr dirty="0">
              <a:latin typeface="Fira Sans"/>
              <a:ea typeface="Fira Sans"/>
              <a:cs typeface="Fira Sans"/>
              <a:sym typeface="Fira Sans"/>
            </a:endParaRPr>
          </a:p>
          <a:p>
            <a:pPr marL="228600" lvl="0" indent="0" algn="ctr" rtl="0">
              <a:lnSpc>
                <a:spcPct val="100000"/>
              </a:lnSpc>
              <a:spcBef>
                <a:spcPts val="49"/>
              </a:spcBef>
              <a:spcAft>
                <a:spcPts val="0"/>
              </a:spcAft>
              <a:buNone/>
            </a:pPr>
            <a:endParaRPr dirty="0">
              <a:latin typeface="Fira Sans"/>
              <a:ea typeface="Fira Sans"/>
              <a:cs typeface="Fira Sans"/>
              <a:sym typeface="Fira Sans"/>
            </a:endParaRPr>
          </a:p>
          <a:p>
            <a:pPr marL="228600" lvl="0" indent="0" algn="r" rtl="0">
              <a:lnSpc>
                <a:spcPct val="100000"/>
              </a:lnSpc>
              <a:spcBef>
                <a:spcPts val="49"/>
              </a:spcBef>
              <a:spcAft>
                <a:spcPts val="0"/>
              </a:spcAft>
              <a:buNone/>
            </a:pPr>
            <a:r>
              <a:rPr lang="en-US" b="1" dirty="0">
                <a:latin typeface="Fira Sans"/>
                <a:ea typeface="Fira Sans"/>
                <a:cs typeface="Fira Sans"/>
                <a:sym typeface="Fira Sans"/>
              </a:rPr>
              <a:t>Group Mentor:</a:t>
            </a:r>
            <a:endParaRPr dirty="0">
              <a:latin typeface="Fira Sans"/>
              <a:ea typeface="Fira Sans"/>
              <a:cs typeface="Fira Sans"/>
              <a:sym typeface="Fira Sans"/>
            </a:endParaRPr>
          </a:p>
          <a:p>
            <a:pPr marL="228600" lvl="0" indent="0" algn="r" rtl="0">
              <a:lnSpc>
                <a:spcPct val="100000"/>
              </a:lnSpc>
              <a:spcBef>
                <a:spcPts val="49"/>
              </a:spcBef>
              <a:spcAft>
                <a:spcPts val="0"/>
              </a:spcAft>
              <a:buNone/>
            </a:pPr>
            <a:r>
              <a:rPr lang="en-US" dirty="0">
                <a:latin typeface="Fira Sans"/>
                <a:ea typeface="Fira Sans"/>
                <a:cs typeface="Fira Sans"/>
                <a:sym typeface="Fira Sans"/>
              </a:rPr>
              <a:t>Prof. Chirag Desai</a:t>
            </a:r>
            <a:endParaRPr dirty="0">
              <a:solidFill>
                <a:srgbClr val="262626"/>
              </a:solidFill>
              <a:latin typeface="Fira Sans"/>
              <a:ea typeface="Fira Sans"/>
              <a:cs typeface="Fira Sans"/>
              <a:sym typeface="Fira Sans"/>
            </a:endParaRPr>
          </a:p>
        </p:txBody>
      </p:sp>
      <p:pic>
        <p:nvPicPr>
          <p:cNvPr id="86" name="Google Shape;86;p1"/>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87" name="Google Shape;87;p1"/>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88" name="Google Shape;88;p1"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6"/>
          <p:cNvSpPr txBox="1">
            <a:spLocks noGrp="1"/>
          </p:cNvSpPr>
          <p:nvPr>
            <p:ph type="title"/>
          </p:nvPr>
        </p:nvSpPr>
        <p:spPr>
          <a:xfrm>
            <a:off x="448800" y="259750"/>
            <a:ext cx="11294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dirty="0">
                <a:solidFill>
                  <a:srgbClr val="C00000"/>
                </a:solidFill>
                <a:latin typeface="Marcellus"/>
                <a:ea typeface="Marcellus"/>
                <a:cs typeface="Marcellus"/>
                <a:sym typeface="Marcellus"/>
              </a:rPr>
              <a:t>            Maize Disease Detection System Flowchart</a:t>
            </a:r>
            <a:endParaRPr sz="3200" dirty="0"/>
          </a:p>
        </p:txBody>
      </p:sp>
      <p:pic>
        <p:nvPicPr>
          <p:cNvPr id="204" name="Google Shape;204;p6"/>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05" name="Google Shape;205;p6" descr="A close up of a sign&#10;&#10;Description automatically generated"/>
          <p:cNvPicPr preferRelativeResize="0">
            <a:picLocks noGrp="1"/>
          </p:cNvPicPr>
          <p:nvPr>
            <p:ph type="body" idx="1"/>
          </p:nvPr>
        </p:nvPicPr>
        <p:blipFill rotWithShape="1">
          <a:blip r:embed="rId4">
            <a:alphaModFix/>
          </a:blip>
          <a:srcRect/>
          <a:stretch/>
        </p:blipFill>
        <p:spPr>
          <a:xfrm>
            <a:off x="231803" y="6169934"/>
            <a:ext cx="560700" cy="417900"/>
          </a:xfrm>
          <a:prstGeom prst="rect">
            <a:avLst/>
          </a:prstGeom>
          <a:noFill/>
          <a:ln>
            <a:noFill/>
          </a:ln>
        </p:spPr>
      </p:pic>
      <p:pic>
        <p:nvPicPr>
          <p:cNvPr id="206" name="Google Shape;206;p6"/>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07" name="Google Shape;207;p6"/>
          <p:cNvPicPr preferRelativeResize="0"/>
          <p:nvPr/>
        </p:nvPicPr>
        <p:blipFill rotWithShape="1">
          <a:blip r:embed="rId5">
            <a:alphaModFix/>
          </a:blip>
          <a:srcRect/>
          <a:stretch/>
        </p:blipFill>
        <p:spPr>
          <a:xfrm>
            <a:off x="9135739" y="-19725"/>
            <a:ext cx="560710" cy="558951"/>
          </a:xfrm>
          <a:prstGeom prst="rect">
            <a:avLst/>
          </a:prstGeom>
          <a:noFill/>
          <a:ln>
            <a:noFill/>
          </a:ln>
        </p:spPr>
      </p:pic>
      <p:pic>
        <p:nvPicPr>
          <p:cNvPr id="208" name="Google Shape;208;p6" descr="A picture containing drawing&#10;&#10;Description automatically generated"/>
          <p:cNvPicPr preferRelativeResize="0"/>
          <p:nvPr/>
        </p:nvPicPr>
        <p:blipFill rotWithShape="1">
          <a:blip r:embed="rId6">
            <a:alphaModFix/>
          </a:blip>
          <a:srcRect/>
          <a:stretch/>
        </p:blipFill>
        <p:spPr>
          <a:xfrm>
            <a:off x="95624" y="133502"/>
            <a:ext cx="2235748" cy="558950"/>
          </a:xfrm>
          <a:prstGeom prst="rect">
            <a:avLst/>
          </a:prstGeom>
          <a:noFill/>
          <a:ln>
            <a:noFill/>
          </a:ln>
        </p:spPr>
      </p:pic>
      <p:pic>
        <p:nvPicPr>
          <p:cNvPr id="209" name="Google Shape;209;p6"/>
          <p:cNvPicPr preferRelativeResize="0"/>
          <p:nvPr/>
        </p:nvPicPr>
        <p:blipFill>
          <a:blip r:embed="rId7">
            <a:alphaModFix/>
          </a:blip>
          <a:stretch>
            <a:fillRect/>
          </a:stretch>
        </p:blipFill>
        <p:spPr>
          <a:xfrm>
            <a:off x="4440006" y="922600"/>
            <a:ext cx="3901937" cy="60616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0c3b91a97a_0_1"/>
          <p:cNvSpPr txBox="1">
            <a:spLocks noGrp="1"/>
          </p:cNvSpPr>
          <p:nvPr>
            <p:ph type="title"/>
          </p:nvPr>
        </p:nvSpPr>
        <p:spPr>
          <a:xfrm>
            <a:off x="2061982" y="-19725"/>
            <a:ext cx="7231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dirty="0">
                <a:solidFill>
                  <a:srgbClr val="C00000"/>
                </a:solidFill>
                <a:latin typeface="Marcellus"/>
                <a:ea typeface="Marcellus"/>
                <a:cs typeface="Marcellus"/>
                <a:sym typeface="Marcellus"/>
              </a:rPr>
              <a:t>              Soil Analysis Flowchart</a:t>
            </a:r>
            <a:endParaRPr sz="3600" dirty="0"/>
          </a:p>
        </p:txBody>
      </p:sp>
      <p:pic>
        <p:nvPicPr>
          <p:cNvPr id="215" name="Google Shape;215;g20c3b91a97a_0_1"/>
          <p:cNvPicPr preferRelativeResize="0"/>
          <p:nvPr/>
        </p:nvPicPr>
        <p:blipFill rotWithShape="1">
          <a:blip r:embed="rId3">
            <a:alphaModFix/>
          </a:blip>
          <a:srcRect/>
          <a:stretch/>
        </p:blipFill>
        <p:spPr>
          <a:xfrm>
            <a:off x="11755010" y="4869"/>
            <a:ext cx="560709" cy="6853129"/>
          </a:xfrm>
          <a:prstGeom prst="rect">
            <a:avLst/>
          </a:prstGeom>
          <a:noFill/>
          <a:ln>
            <a:noFill/>
          </a:ln>
        </p:spPr>
      </p:pic>
      <p:pic>
        <p:nvPicPr>
          <p:cNvPr id="216" name="Google Shape;216;g20c3b91a97a_0_1" descr="A close up of a sign&#10;&#10;Description automatically generated"/>
          <p:cNvPicPr preferRelativeResize="0">
            <a:picLocks noGrp="1"/>
          </p:cNvPicPr>
          <p:nvPr>
            <p:ph type="body" idx="1"/>
          </p:nvPr>
        </p:nvPicPr>
        <p:blipFill rotWithShape="1">
          <a:blip r:embed="rId4">
            <a:alphaModFix/>
          </a:blip>
          <a:srcRect/>
          <a:stretch/>
        </p:blipFill>
        <p:spPr>
          <a:xfrm>
            <a:off x="231803" y="6169934"/>
            <a:ext cx="560700" cy="417900"/>
          </a:xfrm>
          <a:prstGeom prst="rect">
            <a:avLst/>
          </a:prstGeom>
          <a:noFill/>
          <a:ln>
            <a:noFill/>
          </a:ln>
        </p:spPr>
      </p:pic>
      <p:pic>
        <p:nvPicPr>
          <p:cNvPr id="217" name="Google Shape;217;g20c3b91a97a_0_1"/>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18" name="Google Shape;218;g20c3b91a97a_0_1"/>
          <p:cNvPicPr preferRelativeResize="0"/>
          <p:nvPr/>
        </p:nvPicPr>
        <p:blipFill rotWithShape="1">
          <a:blip r:embed="rId5">
            <a:alphaModFix/>
          </a:blip>
          <a:srcRect/>
          <a:stretch/>
        </p:blipFill>
        <p:spPr>
          <a:xfrm>
            <a:off x="9135739" y="-19725"/>
            <a:ext cx="560710" cy="558951"/>
          </a:xfrm>
          <a:prstGeom prst="rect">
            <a:avLst/>
          </a:prstGeom>
          <a:noFill/>
          <a:ln>
            <a:noFill/>
          </a:ln>
        </p:spPr>
      </p:pic>
      <p:pic>
        <p:nvPicPr>
          <p:cNvPr id="219" name="Google Shape;219;g20c3b91a97a_0_1" descr="A picture containing drawing&#10;&#10;Description automatically generated"/>
          <p:cNvPicPr preferRelativeResize="0"/>
          <p:nvPr/>
        </p:nvPicPr>
        <p:blipFill rotWithShape="1">
          <a:blip r:embed="rId6">
            <a:alphaModFix/>
          </a:blip>
          <a:srcRect/>
          <a:stretch/>
        </p:blipFill>
        <p:spPr>
          <a:xfrm>
            <a:off x="95624" y="133502"/>
            <a:ext cx="2235748" cy="558950"/>
          </a:xfrm>
          <a:prstGeom prst="rect">
            <a:avLst/>
          </a:prstGeom>
          <a:noFill/>
          <a:ln>
            <a:noFill/>
          </a:ln>
        </p:spPr>
      </p:pic>
      <p:pic>
        <p:nvPicPr>
          <p:cNvPr id="220" name="Google Shape;220;g20c3b91a97a_0_1"/>
          <p:cNvPicPr preferRelativeResize="0"/>
          <p:nvPr/>
        </p:nvPicPr>
        <p:blipFill>
          <a:blip r:embed="rId7">
            <a:alphaModFix/>
          </a:blip>
          <a:stretch>
            <a:fillRect/>
          </a:stretch>
        </p:blipFill>
        <p:spPr>
          <a:xfrm>
            <a:off x="4717403" y="760601"/>
            <a:ext cx="2114550" cy="562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0e3b7c8839_0_50"/>
          <p:cNvSpPr txBox="1">
            <a:spLocks noGrp="1"/>
          </p:cNvSpPr>
          <p:nvPr>
            <p:ph type="title"/>
          </p:nvPr>
        </p:nvSpPr>
        <p:spPr>
          <a:xfrm>
            <a:off x="4442500" y="79950"/>
            <a:ext cx="7231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600" dirty="0">
                <a:solidFill>
                  <a:srgbClr val="C00000"/>
                </a:solidFill>
                <a:latin typeface="Marcellus"/>
                <a:ea typeface="Marcellus"/>
                <a:cs typeface="Marcellus"/>
                <a:sym typeface="Marcellus"/>
              </a:rPr>
              <a:t>REFERENCES</a:t>
            </a:r>
            <a:endParaRPr sz="3600" dirty="0"/>
          </a:p>
        </p:txBody>
      </p:sp>
      <p:pic>
        <p:nvPicPr>
          <p:cNvPr id="226" name="Google Shape;226;g20e3b7c8839_0_50"/>
          <p:cNvPicPr preferRelativeResize="0"/>
          <p:nvPr/>
        </p:nvPicPr>
        <p:blipFill rotWithShape="1">
          <a:blip r:embed="rId3">
            <a:alphaModFix/>
          </a:blip>
          <a:srcRect/>
          <a:stretch/>
        </p:blipFill>
        <p:spPr>
          <a:xfrm rot="5400000">
            <a:off x="6001032" y="528692"/>
            <a:ext cx="702416" cy="12236666"/>
          </a:xfrm>
          <a:prstGeom prst="rect">
            <a:avLst/>
          </a:prstGeom>
          <a:noFill/>
          <a:ln>
            <a:noFill/>
          </a:ln>
        </p:spPr>
      </p:pic>
      <p:pic>
        <p:nvPicPr>
          <p:cNvPr id="227" name="Google Shape;227;g20e3b7c8839_0_50"/>
          <p:cNvPicPr preferRelativeResize="0"/>
          <p:nvPr/>
        </p:nvPicPr>
        <p:blipFill rotWithShape="1">
          <a:blip r:embed="rId4">
            <a:alphaModFix/>
          </a:blip>
          <a:srcRect/>
          <a:stretch/>
        </p:blipFill>
        <p:spPr>
          <a:xfrm rot="5400000">
            <a:off x="7421730" y="1406174"/>
            <a:ext cx="207493" cy="9333047"/>
          </a:xfrm>
          <a:prstGeom prst="rect">
            <a:avLst/>
          </a:prstGeom>
          <a:noFill/>
          <a:ln>
            <a:noFill/>
          </a:ln>
        </p:spPr>
      </p:pic>
      <p:pic>
        <p:nvPicPr>
          <p:cNvPr id="228" name="Google Shape;228;g20e3b7c8839_0_50" descr="A close up of a sign&#10;&#10;Description automatically generated"/>
          <p:cNvPicPr preferRelativeResize="0">
            <a:picLocks noGrp="1"/>
          </p:cNvPicPr>
          <p:nvPr>
            <p:ph type="body" idx="1"/>
          </p:nvPr>
        </p:nvPicPr>
        <p:blipFill rotWithShape="1">
          <a:blip r:embed="rId5">
            <a:alphaModFix/>
          </a:blip>
          <a:srcRect/>
          <a:stretch/>
        </p:blipFill>
        <p:spPr>
          <a:xfrm>
            <a:off x="10844462" y="332681"/>
            <a:ext cx="968400" cy="721800"/>
          </a:xfrm>
          <a:prstGeom prst="rect">
            <a:avLst/>
          </a:prstGeom>
          <a:noFill/>
          <a:ln>
            <a:noFill/>
          </a:ln>
        </p:spPr>
      </p:pic>
      <p:sp>
        <p:nvSpPr>
          <p:cNvPr id="229" name="Google Shape;229;g20e3b7c8839_0_50"/>
          <p:cNvSpPr txBox="1"/>
          <p:nvPr/>
        </p:nvSpPr>
        <p:spPr>
          <a:xfrm>
            <a:off x="564200" y="1201200"/>
            <a:ext cx="10591800" cy="491400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None/>
            </a:pPr>
            <a:r>
              <a:rPr lang="en-US" sz="2200" dirty="0">
                <a:solidFill>
                  <a:schemeClr val="dk1"/>
                </a:solidFill>
                <a:latin typeface="Fira Sans"/>
                <a:ea typeface="Fira Sans"/>
                <a:cs typeface="Fira Sans"/>
                <a:sym typeface="Fira Sans"/>
              </a:rPr>
              <a:t>[1] E. Akanksha, N. Sharma and K. Gulati, "OPNN: Optimized Probabilistic Neural Network based Automatic Detection of Maize Plant Disease Detection," 2021 6th International Conference on Inventive Computation Technologies (ICICT), Coimbatore, India, 2021, pp. 1322-1328, </a:t>
            </a:r>
            <a:r>
              <a:rPr lang="en-US" sz="2200" dirty="0" err="1">
                <a:solidFill>
                  <a:schemeClr val="dk1"/>
                </a:solidFill>
                <a:latin typeface="Fira Sans"/>
                <a:ea typeface="Fira Sans"/>
                <a:cs typeface="Fira Sans"/>
                <a:sym typeface="Fira Sans"/>
              </a:rPr>
              <a:t>doi</a:t>
            </a:r>
            <a:r>
              <a:rPr lang="en-US" sz="2200" dirty="0">
                <a:solidFill>
                  <a:schemeClr val="dk1"/>
                </a:solidFill>
                <a:latin typeface="Fira Sans"/>
                <a:ea typeface="Fira Sans"/>
                <a:cs typeface="Fira Sans"/>
                <a:sym typeface="Fira Sans"/>
              </a:rPr>
              <a:t>: 10.1109/ICICT50816.2021.9358763.</a:t>
            </a:r>
          </a:p>
          <a:p>
            <a:pPr marL="0" lvl="0" indent="0" algn="just" rtl="0">
              <a:spcBef>
                <a:spcPts val="0"/>
              </a:spcBef>
              <a:spcAft>
                <a:spcPts val="0"/>
              </a:spcAft>
              <a:buNone/>
            </a:pPr>
            <a:r>
              <a:rPr lang="en-US" sz="2200" dirty="0">
                <a:solidFill>
                  <a:schemeClr val="dk1"/>
                </a:solidFill>
                <a:latin typeface="Fira Sans"/>
                <a:ea typeface="Fira Sans"/>
                <a:cs typeface="Fira Sans"/>
                <a:sym typeface="Fira Sans"/>
              </a:rPr>
              <a:t> </a:t>
            </a:r>
          </a:p>
          <a:p>
            <a:pPr marL="0" lvl="0" indent="0" algn="just" rtl="0">
              <a:spcBef>
                <a:spcPts val="0"/>
              </a:spcBef>
              <a:spcAft>
                <a:spcPts val="0"/>
              </a:spcAft>
              <a:buNone/>
            </a:pPr>
            <a:r>
              <a:rPr lang="en-US" sz="2200" dirty="0">
                <a:solidFill>
                  <a:schemeClr val="dk1"/>
                </a:solidFill>
                <a:latin typeface="Fira Sans"/>
                <a:ea typeface="Fira Sans"/>
                <a:cs typeface="Fira Sans"/>
                <a:sym typeface="Fira Sans"/>
              </a:rPr>
              <a:t>[2] S. K. </a:t>
            </a:r>
            <a:r>
              <a:rPr lang="en-US" sz="2200" dirty="0" err="1">
                <a:solidFill>
                  <a:schemeClr val="dk1"/>
                </a:solidFill>
                <a:latin typeface="Fira Sans"/>
                <a:ea typeface="Fira Sans"/>
                <a:cs typeface="Fira Sans"/>
                <a:sym typeface="Fira Sans"/>
              </a:rPr>
              <a:t>Tichkule</a:t>
            </a:r>
            <a:r>
              <a:rPr lang="en-US" sz="2200" dirty="0">
                <a:solidFill>
                  <a:schemeClr val="dk1"/>
                </a:solidFill>
                <a:latin typeface="Fira Sans"/>
                <a:ea typeface="Fira Sans"/>
                <a:cs typeface="Fira Sans"/>
                <a:sym typeface="Fira Sans"/>
              </a:rPr>
              <a:t> and D. H. </a:t>
            </a:r>
            <a:r>
              <a:rPr lang="en-US" sz="2200" dirty="0" err="1">
                <a:solidFill>
                  <a:schemeClr val="dk1"/>
                </a:solidFill>
                <a:latin typeface="Fira Sans"/>
                <a:ea typeface="Fira Sans"/>
                <a:cs typeface="Fira Sans"/>
                <a:sym typeface="Fira Sans"/>
              </a:rPr>
              <a:t>Gawali</a:t>
            </a:r>
            <a:r>
              <a:rPr lang="en-US" sz="2200" dirty="0">
                <a:solidFill>
                  <a:schemeClr val="dk1"/>
                </a:solidFill>
                <a:latin typeface="Fira Sans"/>
                <a:ea typeface="Fira Sans"/>
                <a:cs typeface="Fira Sans"/>
                <a:sym typeface="Fira Sans"/>
              </a:rPr>
              <a:t>, "Plant diseases detection using image processing techniques," 2016 Online International Conference on Green Engineering and Technologies (IC-GET), Coimbatore, India, 2016, pp. 1-6, </a:t>
            </a:r>
            <a:r>
              <a:rPr lang="en-US" sz="2200" dirty="0" err="1">
                <a:solidFill>
                  <a:schemeClr val="dk1"/>
                </a:solidFill>
                <a:latin typeface="Fira Sans"/>
                <a:ea typeface="Fira Sans"/>
                <a:cs typeface="Fira Sans"/>
                <a:sym typeface="Fira Sans"/>
              </a:rPr>
              <a:t>doi</a:t>
            </a:r>
            <a:r>
              <a:rPr lang="en-US" sz="2200" dirty="0">
                <a:solidFill>
                  <a:schemeClr val="dk1"/>
                </a:solidFill>
                <a:latin typeface="Fira Sans"/>
                <a:ea typeface="Fira Sans"/>
                <a:cs typeface="Fira Sans"/>
                <a:sym typeface="Fira Sans"/>
              </a:rPr>
              <a:t>: 10.1109/GET.2016.7916653.</a:t>
            </a:r>
            <a:endParaRPr sz="2200" dirty="0">
              <a:solidFill>
                <a:schemeClr val="dk1"/>
              </a:solidFill>
              <a:latin typeface="Fira Sans"/>
              <a:ea typeface="Fira Sans"/>
              <a:cs typeface="Fira Sans"/>
              <a:sym typeface="Fira Sans"/>
            </a:endParaRPr>
          </a:p>
          <a:p>
            <a:pPr marL="0" lvl="0" indent="0" algn="just" rtl="0">
              <a:spcBef>
                <a:spcPts val="0"/>
              </a:spcBef>
              <a:spcAft>
                <a:spcPts val="0"/>
              </a:spcAft>
              <a:buNone/>
            </a:pPr>
            <a:endParaRPr sz="2200" dirty="0">
              <a:solidFill>
                <a:schemeClr val="dk1"/>
              </a:solidFill>
              <a:latin typeface="Fira Sans"/>
              <a:ea typeface="Fira Sans"/>
              <a:cs typeface="Fira Sans"/>
              <a:sym typeface="Fira Sans"/>
            </a:endParaRPr>
          </a:p>
          <a:p>
            <a:pPr marL="0" lvl="0" indent="0" algn="just" rtl="0">
              <a:spcBef>
                <a:spcPts val="0"/>
              </a:spcBef>
              <a:spcAft>
                <a:spcPts val="0"/>
              </a:spcAft>
              <a:buNone/>
            </a:pPr>
            <a:r>
              <a:rPr lang="en-US" sz="2200" dirty="0">
                <a:solidFill>
                  <a:schemeClr val="dk1"/>
                </a:solidFill>
                <a:highlight>
                  <a:srgbClr val="FCFCFC"/>
                </a:highlight>
                <a:latin typeface="Fira Sans"/>
                <a:ea typeface="Fira Sans"/>
                <a:cs typeface="Fira Sans"/>
                <a:sym typeface="Fira Sans"/>
              </a:rPr>
              <a:t>[3] </a:t>
            </a:r>
            <a:r>
              <a:rPr lang="en-US" sz="2200" dirty="0">
                <a:solidFill>
                  <a:schemeClr val="dk1"/>
                </a:solidFill>
                <a:latin typeface="Fira Sans"/>
                <a:ea typeface="Fira Sans"/>
                <a:cs typeface="Fira Sans"/>
                <a:sym typeface="Fira Sans"/>
              </a:rPr>
              <a:t>X. Zhang, Y. </a:t>
            </a:r>
            <a:r>
              <a:rPr lang="en-US" sz="2200" dirty="0" err="1">
                <a:solidFill>
                  <a:schemeClr val="dk1"/>
                </a:solidFill>
                <a:latin typeface="Fira Sans"/>
                <a:ea typeface="Fira Sans"/>
                <a:cs typeface="Fira Sans"/>
                <a:sym typeface="Fira Sans"/>
              </a:rPr>
              <a:t>Qiao</a:t>
            </a:r>
            <a:r>
              <a:rPr lang="en-US" sz="2200" dirty="0">
                <a:solidFill>
                  <a:schemeClr val="dk1"/>
                </a:solidFill>
                <a:latin typeface="Fira Sans"/>
                <a:ea typeface="Fira Sans"/>
                <a:cs typeface="Fira Sans"/>
                <a:sym typeface="Fira Sans"/>
              </a:rPr>
              <a:t>, F. Meng, C. Fan and M. Zhang, "Identification of Maize Leaf Diseases Using Improved Deep Convolutional Neural Networks," in IEEE Access, vol. 6, pp. 30370-30377, 2018, </a:t>
            </a:r>
            <a:r>
              <a:rPr lang="en-US" sz="2200" dirty="0" err="1">
                <a:solidFill>
                  <a:schemeClr val="dk1"/>
                </a:solidFill>
                <a:latin typeface="Fira Sans"/>
                <a:ea typeface="Fira Sans"/>
                <a:cs typeface="Fira Sans"/>
                <a:sym typeface="Fira Sans"/>
              </a:rPr>
              <a:t>doi</a:t>
            </a:r>
            <a:r>
              <a:rPr lang="en-US" sz="2200" dirty="0">
                <a:solidFill>
                  <a:schemeClr val="dk1"/>
                </a:solidFill>
                <a:latin typeface="Fira Sans"/>
                <a:ea typeface="Fira Sans"/>
                <a:cs typeface="Fira Sans"/>
                <a:sym typeface="Fira Sans"/>
              </a:rPr>
              <a:t>: 10.1109/ACCESS.2018.2844405.</a:t>
            </a:r>
          </a:p>
          <a:p>
            <a:pPr marL="0" lvl="0" indent="0" algn="just" rtl="0">
              <a:spcBef>
                <a:spcPts val="0"/>
              </a:spcBef>
              <a:spcAft>
                <a:spcPts val="0"/>
              </a:spcAft>
              <a:buNone/>
            </a:pPr>
            <a:endParaRPr lang="en-US" sz="2200" dirty="0">
              <a:solidFill>
                <a:schemeClr val="dk1"/>
              </a:solidFill>
              <a:latin typeface="Fira Sans"/>
              <a:ea typeface="Fira Sans"/>
              <a:cs typeface="Fira Sans"/>
              <a:sym typeface="Fira Sans"/>
            </a:endParaRPr>
          </a:p>
          <a:p>
            <a:pPr marL="0" lvl="0" indent="0" algn="just" rtl="0">
              <a:spcBef>
                <a:spcPts val="0"/>
              </a:spcBef>
              <a:spcAft>
                <a:spcPts val="0"/>
              </a:spcAft>
              <a:buNone/>
            </a:pPr>
            <a:r>
              <a:rPr lang="en-US" sz="2200" dirty="0">
                <a:solidFill>
                  <a:schemeClr val="dk1"/>
                </a:solidFill>
                <a:latin typeface="Fira Sans"/>
                <a:ea typeface="Fira Sans"/>
                <a:cs typeface="Fira Sans"/>
                <a:sym typeface="Fira Sans"/>
              </a:rPr>
              <a:t>[4] </a:t>
            </a:r>
            <a:r>
              <a:rPr lang="en-US" sz="2200" dirty="0" err="1">
                <a:solidFill>
                  <a:schemeClr val="dk1"/>
                </a:solidFill>
                <a:latin typeface="Fira Sans"/>
                <a:ea typeface="Fira Sans"/>
                <a:cs typeface="Fira Sans"/>
                <a:sym typeface="Fira Sans"/>
              </a:rPr>
              <a:t>Wetterlind</a:t>
            </a:r>
            <a:r>
              <a:rPr lang="en-US" sz="2200" dirty="0">
                <a:solidFill>
                  <a:schemeClr val="dk1"/>
                </a:solidFill>
                <a:latin typeface="Fira Sans"/>
                <a:ea typeface="Fira Sans"/>
                <a:cs typeface="Fira Sans"/>
                <a:sym typeface="Fira Sans"/>
              </a:rPr>
              <a:t>, Johanna &amp; Stenberg, Bo &amp; </a:t>
            </a:r>
            <a:r>
              <a:rPr lang="en-US" sz="2200" dirty="0" err="1">
                <a:solidFill>
                  <a:schemeClr val="dk1"/>
                </a:solidFill>
                <a:latin typeface="Fira Sans"/>
                <a:ea typeface="Fira Sans"/>
                <a:cs typeface="Fira Sans"/>
                <a:sym typeface="Fira Sans"/>
              </a:rPr>
              <a:t>Viscarra</a:t>
            </a:r>
            <a:r>
              <a:rPr lang="en-US" sz="2200" dirty="0">
                <a:solidFill>
                  <a:schemeClr val="dk1"/>
                </a:solidFill>
                <a:latin typeface="Fira Sans"/>
                <a:ea typeface="Fira Sans"/>
                <a:cs typeface="Fira Sans"/>
                <a:sym typeface="Fira Sans"/>
              </a:rPr>
              <a:t> </a:t>
            </a:r>
            <a:r>
              <a:rPr lang="en-US" sz="2200" dirty="0" err="1">
                <a:solidFill>
                  <a:schemeClr val="dk1"/>
                </a:solidFill>
                <a:latin typeface="Fira Sans"/>
                <a:ea typeface="Fira Sans"/>
                <a:cs typeface="Fira Sans"/>
                <a:sym typeface="Fira Sans"/>
              </a:rPr>
              <a:t>Rossel</a:t>
            </a:r>
            <a:r>
              <a:rPr lang="en-US" sz="2200" dirty="0">
                <a:solidFill>
                  <a:schemeClr val="dk1"/>
                </a:solidFill>
                <a:latin typeface="Fira Sans"/>
                <a:ea typeface="Fira Sans"/>
                <a:cs typeface="Fira Sans"/>
                <a:sym typeface="Fira Sans"/>
              </a:rPr>
              <a:t>, Raphael. (2013). Soil Analysis Using Visible and Near Infrared Spectroscopy. Methods in molecular biology (Clifton, N.J.). 953. 95-107. 10.1007/978-1-62703-152-3_6. </a:t>
            </a:r>
            <a:endParaRPr sz="2200" dirty="0">
              <a:solidFill>
                <a:schemeClr val="dk1"/>
              </a:solidFill>
              <a:latin typeface="Fira Sans"/>
              <a:ea typeface="Fira Sans"/>
              <a:cs typeface="Fira Sans"/>
              <a:sym typeface="Fira Sans"/>
            </a:endParaRPr>
          </a:p>
          <a:p>
            <a:pPr marL="0" lvl="0" indent="0" algn="just" rtl="0">
              <a:spcBef>
                <a:spcPts val="0"/>
              </a:spcBef>
              <a:spcAft>
                <a:spcPts val="0"/>
              </a:spcAft>
              <a:buNone/>
            </a:pPr>
            <a:endParaRPr sz="2200" dirty="0">
              <a:solidFill>
                <a:schemeClr val="dk1"/>
              </a:solidFill>
              <a:latin typeface="Fira Sans"/>
              <a:ea typeface="Fira Sans"/>
              <a:cs typeface="Fira Sans"/>
              <a:sym typeface="Fira Sans"/>
            </a:endParaRPr>
          </a:p>
          <a:p>
            <a:pPr marL="0" lvl="0" indent="0" algn="just" rtl="0">
              <a:spcBef>
                <a:spcPts val="0"/>
              </a:spcBef>
              <a:spcAft>
                <a:spcPts val="0"/>
              </a:spcAft>
              <a:buNone/>
            </a:pPr>
            <a:r>
              <a:rPr lang="en-US" sz="2200" dirty="0">
                <a:solidFill>
                  <a:srgbClr val="222222"/>
                </a:solidFill>
                <a:highlight>
                  <a:srgbClr val="FFFFFF"/>
                </a:highlight>
                <a:latin typeface="Fira Sans"/>
                <a:ea typeface="Fira Sans"/>
                <a:cs typeface="Fira Sans"/>
                <a:sym typeface="Fira Sans"/>
              </a:rPr>
              <a:t>[5] Yadav, Jagdeep, </a:t>
            </a:r>
            <a:r>
              <a:rPr lang="en-US" sz="2200" dirty="0" err="1">
                <a:solidFill>
                  <a:srgbClr val="222222"/>
                </a:solidFill>
                <a:highlight>
                  <a:srgbClr val="FFFFFF"/>
                </a:highlight>
                <a:latin typeface="Fira Sans"/>
                <a:ea typeface="Fira Sans"/>
                <a:cs typeface="Fira Sans"/>
                <a:sym typeface="Fira Sans"/>
              </a:rPr>
              <a:t>Shalu</a:t>
            </a:r>
            <a:r>
              <a:rPr lang="en-US" sz="2200" dirty="0">
                <a:solidFill>
                  <a:srgbClr val="222222"/>
                </a:solidFill>
                <a:highlight>
                  <a:srgbClr val="FFFFFF"/>
                </a:highlight>
                <a:latin typeface="Fira Sans"/>
                <a:ea typeface="Fira Sans"/>
                <a:cs typeface="Fira Sans"/>
                <a:sym typeface="Fira Sans"/>
              </a:rPr>
              <a:t> Chopra, and M. Vijayalakshmi. "Soil analysis and crop fertility prediction using machine learning." </a:t>
            </a:r>
            <a:r>
              <a:rPr lang="en-US" sz="2200" i="1" dirty="0">
                <a:solidFill>
                  <a:srgbClr val="222222"/>
                </a:solidFill>
                <a:highlight>
                  <a:srgbClr val="FFFFFF"/>
                </a:highlight>
                <a:latin typeface="Fira Sans"/>
                <a:ea typeface="Fira Sans"/>
                <a:cs typeface="Fira Sans"/>
                <a:sym typeface="Fira Sans"/>
              </a:rPr>
              <a:t>Machine Learning</a:t>
            </a:r>
            <a:r>
              <a:rPr lang="en-US" sz="2200" dirty="0">
                <a:solidFill>
                  <a:srgbClr val="222222"/>
                </a:solidFill>
                <a:highlight>
                  <a:srgbClr val="FFFFFF"/>
                </a:highlight>
                <a:latin typeface="Fira Sans"/>
                <a:ea typeface="Fira Sans"/>
                <a:cs typeface="Fira Sans"/>
                <a:sym typeface="Fira Sans"/>
              </a:rPr>
              <a:t> 8.03 (2021).</a:t>
            </a:r>
            <a:endParaRPr sz="2200" dirty="0">
              <a:solidFill>
                <a:srgbClr val="222222"/>
              </a:solidFill>
              <a:highlight>
                <a:srgbClr val="FFFFFF"/>
              </a:highlight>
              <a:latin typeface="Fira Sans"/>
              <a:ea typeface="Fira Sans"/>
              <a:cs typeface="Fira Sans"/>
              <a:sym typeface="Fira Sans"/>
            </a:endParaRPr>
          </a:p>
          <a:p>
            <a:pPr marL="0" lvl="0" indent="0" algn="just" rtl="0">
              <a:spcBef>
                <a:spcPts val="0"/>
              </a:spcBef>
              <a:spcAft>
                <a:spcPts val="0"/>
              </a:spcAft>
              <a:buNone/>
            </a:pPr>
            <a:endParaRPr sz="2200" dirty="0">
              <a:solidFill>
                <a:srgbClr val="222222"/>
              </a:solidFill>
              <a:highlight>
                <a:srgbClr val="FFFFFF"/>
              </a:highlight>
              <a:latin typeface="Fira Sans"/>
              <a:ea typeface="Fira Sans"/>
              <a:cs typeface="Fira Sans"/>
              <a:sym typeface="Fira Sans"/>
            </a:endParaRPr>
          </a:p>
          <a:p>
            <a:pPr marL="0" lvl="0" indent="0" algn="just" rtl="0">
              <a:spcBef>
                <a:spcPts val="0"/>
              </a:spcBef>
              <a:spcAft>
                <a:spcPts val="0"/>
              </a:spcAft>
              <a:buNone/>
            </a:pPr>
            <a:r>
              <a:rPr lang="en-US" sz="2200" dirty="0">
                <a:solidFill>
                  <a:srgbClr val="222222"/>
                </a:solidFill>
                <a:highlight>
                  <a:srgbClr val="FFFFFF"/>
                </a:highlight>
                <a:latin typeface="Fira Sans"/>
                <a:ea typeface="Fira Sans"/>
                <a:cs typeface="Fira Sans"/>
                <a:sym typeface="Fira Sans"/>
              </a:rPr>
              <a:t>[6] S. Prakash, A. Sharma and S. S. </a:t>
            </a:r>
            <a:r>
              <a:rPr lang="en-US" sz="2200" dirty="0" err="1">
                <a:solidFill>
                  <a:srgbClr val="222222"/>
                </a:solidFill>
                <a:highlight>
                  <a:srgbClr val="FFFFFF"/>
                </a:highlight>
                <a:latin typeface="Fira Sans"/>
                <a:ea typeface="Fira Sans"/>
                <a:cs typeface="Fira Sans"/>
                <a:sym typeface="Fira Sans"/>
              </a:rPr>
              <a:t>Sahu</a:t>
            </a:r>
            <a:r>
              <a:rPr lang="en-US" sz="2200" dirty="0">
                <a:solidFill>
                  <a:srgbClr val="222222"/>
                </a:solidFill>
                <a:highlight>
                  <a:srgbClr val="FFFFFF"/>
                </a:highlight>
                <a:latin typeface="Fira Sans"/>
                <a:ea typeface="Fira Sans"/>
                <a:cs typeface="Fira Sans"/>
                <a:sym typeface="Fira Sans"/>
              </a:rPr>
              <a:t>, "Soil Moisture Prediction Using Machine Learning," 2018 Second International Conference on Inventive Communication and Computational Technologies (ICICCT), Coimbatore, India, 2018, pp. 1-6, </a:t>
            </a:r>
            <a:r>
              <a:rPr lang="en-US" sz="2200" dirty="0" err="1">
                <a:solidFill>
                  <a:srgbClr val="222222"/>
                </a:solidFill>
                <a:highlight>
                  <a:srgbClr val="FFFFFF"/>
                </a:highlight>
                <a:latin typeface="Fira Sans"/>
                <a:ea typeface="Fira Sans"/>
                <a:cs typeface="Fira Sans"/>
                <a:sym typeface="Fira Sans"/>
              </a:rPr>
              <a:t>doi</a:t>
            </a:r>
            <a:r>
              <a:rPr lang="en-US" sz="2200" dirty="0">
                <a:solidFill>
                  <a:srgbClr val="222222"/>
                </a:solidFill>
                <a:highlight>
                  <a:srgbClr val="FFFFFF"/>
                </a:highlight>
                <a:latin typeface="Fira Sans"/>
                <a:ea typeface="Fira Sans"/>
                <a:cs typeface="Fira Sans"/>
                <a:sym typeface="Fira Sans"/>
              </a:rPr>
              <a:t>: 10.1109/ICICCT.2018.8473260.</a:t>
            </a:r>
            <a:endParaRPr sz="2200" dirty="0">
              <a:solidFill>
                <a:srgbClr val="222222"/>
              </a:solidFill>
              <a:highlight>
                <a:srgbClr val="FFFFFF"/>
              </a:highlight>
              <a:latin typeface="Fira Sans"/>
              <a:ea typeface="Fira Sans"/>
              <a:cs typeface="Fira Sans"/>
              <a:sym typeface="Fira Sans"/>
            </a:endParaRPr>
          </a:p>
          <a:p>
            <a:pPr marL="0" lvl="0" indent="0" algn="just" rtl="0">
              <a:lnSpc>
                <a:spcPct val="80000"/>
              </a:lnSpc>
              <a:spcBef>
                <a:spcPts val="0"/>
              </a:spcBef>
              <a:spcAft>
                <a:spcPts val="0"/>
              </a:spcAft>
              <a:buNone/>
            </a:pPr>
            <a:endParaRPr sz="2800" dirty="0">
              <a:latin typeface="Fira Sans"/>
              <a:ea typeface="Fira Sans"/>
              <a:cs typeface="Fira Sans"/>
              <a:sym typeface="Fira Sans"/>
            </a:endParaRPr>
          </a:p>
        </p:txBody>
      </p:sp>
      <p:pic>
        <p:nvPicPr>
          <p:cNvPr id="230" name="Google Shape;230;g20e3b7c8839_0_50" descr="A picture containing drawing&#10;&#10;Description automatically generated"/>
          <p:cNvPicPr preferRelativeResize="0"/>
          <p:nvPr/>
        </p:nvPicPr>
        <p:blipFill rotWithShape="1">
          <a:blip r:embed="rId6">
            <a:alphaModFix/>
          </a:blip>
          <a:srcRect/>
          <a:stretch/>
        </p:blipFill>
        <p:spPr>
          <a:xfrm>
            <a:off x="105727" y="114434"/>
            <a:ext cx="3245735" cy="8114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r="10458"/>
          <a:stretch>
            <a:fillRect/>
          </a:stretch>
        </p:blipFill>
        <p:spPr>
          <a:xfrm>
            <a:off x="11040979" y="0"/>
            <a:ext cx="1151021" cy="6855782"/>
          </a:xfrm>
          <a:prstGeom prst="rect">
            <a:avLst/>
          </a:prstGeom>
        </p:spPr>
      </p:pic>
      <p:pic>
        <p:nvPicPr>
          <p:cNvPr id="3" name="Picture 3"/>
          <p:cNvPicPr>
            <a:picLocks noChangeAspect="1"/>
          </p:cNvPicPr>
          <p:nvPr/>
        </p:nvPicPr>
        <p:blipFill>
          <a:blip r:embed="rId4"/>
          <a:srcRect b="81644"/>
          <a:stretch>
            <a:fillRect/>
          </a:stretch>
        </p:blipFill>
        <p:spPr>
          <a:xfrm>
            <a:off x="8153400" y="5696667"/>
            <a:ext cx="525379" cy="1159115"/>
          </a:xfrm>
          <a:prstGeom prst="rect">
            <a:avLst/>
          </a:prstGeom>
        </p:spPr>
      </p:pic>
      <p:pic>
        <p:nvPicPr>
          <p:cNvPr id="4" name="Picture 4"/>
          <p:cNvPicPr>
            <a:picLocks noChangeAspect="1"/>
          </p:cNvPicPr>
          <p:nvPr/>
        </p:nvPicPr>
        <p:blipFill>
          <a:blip r:embed="rId5"/>
          <a:srcRect b="140"/>
          <a:stretch>
            <a:fillRect/>
          </a:stretch>
        </p:blipFill>
        <p:spPr>
          <a:xfrm>
            <a:off x="11182155" y="5954017"/>
            <a:ext cx="868683" cy="647487"/>
          </a:xfrm>
          <a:prstGeom prst="rect">
            <a:avLst/>
          </a:prstGeom>
        </p:spPr>
      </p:pic>
      <p:pic>
        <p:nvPicPr>
          <p:cNvPr id="5" name="Picture 5"/>
          <p:cNvPicPr>
            <a:picLocks noChangeAspect="1"/>
          </p:cNvPicPr>
          <p:nvPr/>
        </p:nvPicPr>
        <p:blipFill>
          <a:blip r:embed="rId6"/>
          <a:srcRect b="65530"/>
          <a:stretch>
            <a:fillRect/>
          </a:stretch>
        </p:blipFill>
        <p:spPr>
          <a:xfrm rot="5400000">
            <a:off x="9288343" y="5088648"/>
            <a:ext cx="1159114" cy="2378242"/>
          </a:xfrm>
          <a:prstGeom prst="rect">
            <a:avLst/>
          </a:prstGeom>
        </p:spPr>
      </p:pic>
      <p:pic>
        <p:nvPicPr>
          <p:cNvPr id="6" name="Picture 6"/>
          <p:cNvPicPr>
            <a:picLocks noChangeAspect="1"/>
          </p:cNvPicPr>
          <p:nvPr/>
        </p:nvPicPr>
        <p:blipFill>
          <a:blip r:embed="rId7"/>
          <a:srcRect/>
          <a:stretch>
            <a:fillRect/>
          </a:stretch>
        </p:blipFill>
        <p:spPr>
          <a:xfrm>
            <a:off x="151602" y="6000216"/>
            <a:ext cx="2656122" cy="664030"/>
          </a:xfrm>
          <a:prstGeom prst="rect">
            <a:avLst/>
          </a:prstGeom>
        </p:spPr>
      </p:pic>
      <p:pic>
        <p:nvPicPr>
          <p:cNvPr id="7" name="Picture 7"/>
          <p:cNvPicPr>
            <a:picLocks noChangeAspect="1"/>
          </p:cNvPicPr>
          <p:nvPr/>
        </p:nvPicPr>
        <p:blipFill>
          <a:blip r:embed="rId8"/>
          <a:srcRect/>
          <a:stretch>
            <a:fillRect/>
          </a:stretch>
        </p:blipFill>
        <p:spPr>
          <a:xfrm>
            <a:off x="933632" y="1296483"/>
            <a:ext cx="9237609" cy="4399411"/>
          </a:xfrm>
          <a:prstGeom prst="rect">
            <a:avLst/>
          </a:prstGeom>
        </p:spPr>
      </p:pic>
      <p:sp>
        <p:nvSpPr>
          <p:cNvPr id="8" name="TextBox 8"/>
          <p:cNvSpPr txBox="1"/>
          <p:nvPr/>
        </p:nvSpPr>
        <p:spPr>
          <a:xfrm>
            <a:off x="1064234" y="3614400"/>
            <a:ext cx="1798621" cy="1154675"/>
          </a:xfrm>
          <a:prstGeom prst="rect">
            <a:avLst/>
          </a:prstGeom>
        </p:spPr>
        <p:txBody>
          <a:bodyPr lIns="0" tIns="0" rIns="0" bIns="0" rtlCol="0" anchor="t">
            <a:spAutoFit/>
          </a:bodyPr>
          <a:lstStyle/>
          <a:p>
            <a:pPr algn="ctr">
              <a:lnSpc>
                <a:spcPts val="2333"/>
              </a:lnSpc>
            </a:pPr>
            <a:r>
              <a:rPr lang="en-US" sz="1666">
                <a:latin typeface="Canva Sans Bold"/>
              </a:rPr>
              <a:t>10th Feb - 7th March</a:t>
            </a:r>
          </a:p>
          <a:p>
            <a:pPr algn="ctr">
              <a:lnSpc>
                <a:spcPts val="2333"/>
              </a:lnSpc>
            </a:pPr>
            <a:r>
              <a:rPr lang="en-US" sz="1666">
                <a:latin typeface="Canva Sans"/>
              </a:rPr>
              <a:t>Data gathering and Preprocessing </a:t>
            </a:r>
          </a:p>
        </p:txBody>
      </p:sp>
      <p:sp>
        <p:nvSpPr>
          <p:cNvPr id="9" name="TextBox 9"/>
          <p:cNvSpPr txBox="1"/>
          <p:nvPr/>
        </p:nvSpPr>
        <p:spPr>
          <a:xfrm>
            <a:off x="3458346" y="2958423"/>
            <a:ext cx="1798621" cy="1591269"/>
          </a:xfrm>
          <a:prstGeom prst="rect">
            <a:avLst/>
          </a:prstGeom>
        </p:spPr>
        <p:txBody>
          <a:bodyPr lIns="0" tIns="0" rIns="0" bIns="0" rtlCol="0" anchor="t">
            <a:spAutoFit/>
          </a:bodyPr>
          <a:lstStyle/>
          <a:p>
            <a:pPr algn="ctr">
              <a:lnSpc>
                <a:spcPts val="2053"/>
              </a:lnSpc>
            </a:pPr>
            <a:r>
              <a:rPr lang="en-US" sz="1466">
                <a:latin typeface="Canva Sans Bold"/>
              </a:rPr>
              <a:t>18th March - 30th March</a:t>
            </a:r>
          </a:p>
          <a:p>
            <a:pPr algn="ctr">
              <a:lnSpc>
                <a:spcPts val="2053"/>
              </a:lnSpc>
            </a:pPr>
            <a:r>
              <a:rPr lang="en-US" sz="1466">
                <a:latin typeface="Canva Sans"/>
              </a:rPr>
              <a:t>Frontend and Model Development for disease detection feature</a:t>
            </a:r>
          </a:p>
        </p:txBody>
      </p:sp>
      <p:sp>
        <p:nvSpPr>
          <p:cNvPr id="10" name="TextBox 10"/>
          <p:cNvSpPr txBox="1"/>
          <p:nvPr/>
        </p:nvSpPr>
        <p:spPr>
          <a:xfrm>
            <a:off x="8235679" y="3135588"/>
            <a:ext cx="1798621" cy="1449628"/>
          </a:xfrm>
          <a:prstGeom prst="rect">
            <a:avLst/>
          </a:prstGeom>
        </p:spPr>
        <p:txBody>
          <a:bodyPr lIns="0" tIns="0" rIns="0" bIns="0" rtlCol="0" anchor="t">
            <a:spAutoFit/>
          </a:bodyPr>
          <a:lstStyle/>
          <a:p>
            <a:pPr algn="ctr">
              <a:lnSpc>
                <a:spcPts val="2333"/>
              </a:lnSpc>
            </a:pPr>
            <a:r>
              <a:rPr lang="en-US" sz="1666">
                <a:latin typeface="Canva Sans Bold"/>
              </a:rPr>
              <a:t>16th April - 23rd April</a:t>
            </a:r>
          </a:p>
          <a:p>
            <a:pPr algn="ctr">
              <a:lnSpc>
                <a:spcPts val="2333"/>
              </a:lnSpc>
            </a:pPr>
            <a:r>
              <a:rPr lang="en-US" sz="1666">
                <a:latin typeface="Canva Sans"/>
              </a:rPr>
              <a:t>Backend Development and Testing</a:t>
            </a:r>
          </a:p>
        </p:txBody>
      </p:sp>
      <p:sp>
        <p:nvSpPr>
          <p:cNvPr id="11" name="TextBox 11"/>
          <p:cNvSpPr txBox="1"/>
          <p:nvPr/>
        </p:nvSpPr>
        <p:spPr>
          <a:xfrm>
            <a:off x="5825490" y="3741833"/>
            <a:ext cx="1838689" cy="1321965"/>
          </a:xfrm>
          <a:prstGeom prst="rect">
            <a:avLst/>
          </a:prstGeom>
        </p:spPr>
        <p:txBody>
          <a:bodyPr lIns="0" tIns="0" rIns="0" bIns="0" rtlCol="0" anchor="t">
            <a:spAutoFit/>
          </a:bodyPr>
          <a:lstStyle/>
          <a:p>
            <a:pPr algn="ctr">
              <a:lnSpc>
                <a:spcPts val="2053"/>
              </a:lnSpc>
            </a:pPr>
            <a:r>
              <a:rPr lang="en-US" sz="1466">
                <a:latin typeface="Canva Sans Bold"/>
              </a:rPr>
              <a:t>1st April - 15th April</a:t>
            </a:r>
          </a:p>
          <a:p>
            <a:pPr algn="ctr">
              <a:lnSpc>
                <a:spcPts val="2053"/>
              </a:lnSpc>
            </a:pPr>
            <a:r>
              <a:rPr lang="en-US" sz="1466">
                <a:latin typeface="Canva Sans"/>
              </a:rPr>
              <a:t>Frontend and Model Development for Crop Recommendation feature</a:t>
            </a:r>
          </a:p>
        </p:txBody>
      </p:sp>
      <p:sp>
        <p:nvSpPr>
          <p:cNvPr id="13" name="TextBox 12">
            <a:extLst>
              <a:ext uri="{FF2B5EF4-FFF2-40B4-BE49-F238E27FC236}">
                <a16:creationId xmlns:a16="http://schemas.microsoft.com/office/drawing/2014/main" id="{E6A7DB4E-203E-9565-1EAB-9A60F7FF0CAA}"/>
              </a:ext>
            </a:extLst>
          </p:cNvPr>
          <p:cNvSpPr txBox="1"/>
          <p:nvPr/>
        </p:nvSpPr>
        <p:spPr>
          <a:xfrm>
            <a:off x="4194147" y="345830"/>
            <a:ext cx="6096000" cy="646331"/>
          </a:xfrm>
          <a:prstGeom prst="rect">
            <a:avLst/>
          </a:prstGeom>
          <a:noFill/>
        </p:spPr>
        <p:txBody>
          <a:bodyPr wrap="square">
            <a:spAutoFit/>
          </a:bodyPr>
          <a:lstStyle/>
          <a:p>
            <a:r>
              <a:rPr lang="en-US" sz="3600" dirty="0">
                <a:solidFill>
                  <a:srgbClr val="C00000"/>
                </a:solidFill>
                <a:latin typeface="Marcellus"/>
                <a:ea typeface="Marcellus"/>
                <a:cs typeface="Marcellus"/>
                <a:sym typeface="Marcellus"/>
              </a:rPr>
              <a:t>Timeline</a:t>
            </a:r>
            <a:endParaRPr lang="en-IN"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0e3b7c8839_0_64"/>
          <p:cNvSpPr txBox="1">
            <a:spLocks noGrp="1"/>
          </p:cNvSpPr>
          <p:nvPr>
            <p:ph type="title"/>
          </p:nvPr>
        </p:nvSpPr>
        <p:spPr>
          <a:xfrm>
            <a:off x="3896524" y="1863025"/>
            <a:ext cx="7146900" cy="2580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3200"/>
              <a:buFont typeface="Marcellus"/>
              <a:buNone/>
            </a:pPr>
            <a:r>
              <a:rPr lang="en-US" sz="6000">
                <a:solidFill>
                  <a:srgbClr val="C00000"/>
                </a:solidFill>
                <a:latin typeface="Marcellus"/>
                <a:ea typeface="Marcellus"/>
                <a:cs typeface="Marcellus"/>
                <a:sym typeface="Marcellus"/>
              </a:rPr>
              <a:t>Thank You!!!</a:t>
            </a:r>
            <a:endParaRPr sz="6000"/>
          </a:p>
        </p:txBody>
      </p:sp>
      <p:pic>
        <p:nvPicPr>
          <p:cNvPr id="236" name="Google Shape;236;g20e3b7c8839_0_64"/>
          <p:cNvPicPr preferRelativeResize="0"/>
          <p:nvPr/>
        </p:nvPicPr>
        <p:blipFill rotWithShape="1">
          <a:blip r:embed="rId3">
            <a:alphaModFix/>
          </a:blip>
          <a:srcRect/>
          <a:stretch/>
        </p:blipFill>
        <p:spPr>
          <a:xfrm rot="5400000">
            <a:off x="6001032" y="528692"/>
            <a:ext cx="702416" cy="12236666"/>
          </a:xfrm>
          <a:prstGeom prst="rect">
            <a:avLst/>
          </a:prstGeom>
          <a:noFill/>
          <a:ln>
            <a:noFill/>
          </a:ln>
        </p:spPr>
      </p:pic>
      <p:pic>
        <p:nvPicPr>
          <p:cNvPr id="237" name="Google Shape;237;g20e3b7c8839_0_64"/>
          <p:cNvPicPr preferRelativeResize="0"/>
          <p:nvPr/>
        </p:nvPicPr>
        <p:blipFill rotWithShape="1">
          <a:blip r:embed="rId4">
            <a:alphaModFix/>
          </a:blip>
          <a:srcRect/>
          <a:stretch/>
        </p:blipFill>
        <p:spPr>
          <a:xfrm rot="5400000">
            <a:off x="7421730" y="1406174"/>
            <a:ext cx="207493" cy="9333047"/>
          </a:xfrm>
          <a:prstGeom prst="rect">
            <a:avLst/>
          </a:prstGeom>
          <a:noFill/>
          <a:ln>
            <a:noFill/>
          </a:ln>
        </p:spPr>
      </p:pic>
      <p:pic>
        <p:nvPicPr>
          <p:cNvPr id="238" name="Google Shape;238;g20e3b7c8839_0_64" descr="A close up of a sign&#10;&#10;Description automatically generated"/>
          <p:cNvPicPr preferRelativeResize="0">
            <a:picLocks noGrp="1"/>
          </p:cNvPicPr>
          <p:nvPr>
            <p:ph type="body" idx="1"/>
          </p:nvPr>
        </p:nvPicPr>
        <p:blipFill rotWithShape="1">
          <a:blip r:embed="rId5">
            <a:alphaModFix/>
          </a:blip>
          <a:srcRect/>
          <a:stretch/>
        </p:blipFill>
        <p:spPr>
          <a:xfrm>
            <a:off x="10844462" y="332681"/>
            <a:ext cx="968400" cy="721800"/>
          </a:xfrm>
          <a:prstGeom prst="rect">
            <a:avLst/>
          </a:prstGeom>
          <a:noFill/>
          <a:ln>
            <a:noFill/>
          </a:ln>
        </p:spPr>
      </p:pic>
      <p:pic>
        <p:nvPicPr>
          <p:cNvPr id="239" name="Google Shape;239;g20e3b7c8839_0_64" descr="A picture containing drawing&#10;&#10;Description automatically generated"/>
          <p:cNvPicPr preferRelativeResize="0"/>
          <p:nvPr/>
        </p:nvPicPr>
        <p:blipFill rotWithShape="1">
          <a:blip r:embed="rId6">
            <a:alphaModFix/>
          </a:blip>
          <a:srcRect/>
          <a:stretch/>
        </p:blipFill>
        <p:spPr>
          <a:xfrm>
            <a:off x="105727" y="114434"/>
            <a:ext cx="3245735" cy="811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418527"/>
            <a:ext cx="10393700" cy="500137"/>
          </a:xfrm>
          <a:prstGeom prst="rect">
            <a:avLst/>
          </a:prstGeom>
        </p:spPr>
        <p:txBody>
          <a:bodyPr lIns="0" tIns="0" rIns="0" bIns="0" rtlCol="0" anchor="t">
            <a:spAutoFit/>
          </a:bodyPr>
          <a:lstStyle/>
          <a:p>
            <a:pPr algn="ctr">
              <a:lnSpc>
                <a:spcPts val="3888"/>
              </a:lnSpc>
            </a:pPr>
            <a:r>
              <a:rPr lang="en-US" sz="3600">
                <a:solidFill>
                  <a:srgbClr val="C00000"/>
                </a:solidFill>
                <a:latin typeface="Marcellus"/>
              </a:rPr>
              <a:t>Problem Definition</a:t>
            </a:r>
          </a:p>
        </p:txBody>
      </p:sp>
      <p:pic>
        <p:nvPicPr>
          <p:cNvPr id="3" name="Picture 3"/>
          <p:cNvPicPr>
            <a:picLocks noChangeAspect="1"/>
          </p:cNvPicPr>
          <p:nvPr/>
        </p:nvPicPr>
        <p:blipFill>
          <a:blip r:embed="rId2"/>
          <a:srcRect r="10458"/>
          <a:stretch>
            <a:fillRect/>
          </a:stretch>
        </p:blipFill>
        <p:spPr>
          <a:xfrm>
            <a:off x="11040979" y="0"/>
            <a:ext cx="1151021" cy="6855781"/>
          </a:xfrm>
          <a:prstGeom prst="rect">
            <a:avLst/>
          </a:prstGeom>
        </p:spPr>
      </p:pic>
      <p:pic>
        <p:nvPicPr>
          <p:cNvPr id="4" name="Picture 4"/>
          <p:cNvPicPr>
            <a:picLocks noChangeAspect="1"/>
          </p:cNvPicPr>
          <p:nvPr/>
        </p:nvPicPr>
        <p:blipFill>
          <a:blip r:embed="rId3"/>
          <a:srcRect b="13841"/>
          <a:stretch>
            <a:fillRect/>
          </a:stretch>
        </p:blipFill>
        <p:spPr>
          <a:xfrm>
            <a:off x="10515600" y="0"/>
            <a:ext cx="525379" cy="5440680"/>
          </a:xfrm>
          <a:prstGeom prst="rect">
            <a:avLst/>
          </a:prstGeom>
        </p:spPr>
      </p:pic>
      <p:pic>
        <p:nvPicPr>
          <p:cNvPr id="5" name="Picture 5"/>
          <p:cNvPicPr>
            <a:picLocks noChangeAspect="1"/>
          </p:cNvPicPr>
          <p:nvPr/>
        </p:nvPicPr>
        <p:blipFill>
          <a:blip r:embed="rId4"/>
          <a:srcRect b="140"/>
          <a:stretch>
            <a:fillRect/>
          </a:stretch>
        </p:blipFill>
        <p:spPr>
          <a:xfrm>
            <a:off x="9901585" y="5887634"/>
            <a:ext cx="868683" cy="647487"/>
          </a:xfrm>
          <a:prstGeom prst="rect">
            <a:avLst/>
          </a:prstGeom>
        </p:spPr>
      </p:pic>
      <p:pic>
        <p:nvPicPr>
          <p:cNvPr id="6" name="Picture 6"/>
          <p:cNvPicPr>
            <a:picLocks noChangeAspect="1"/>
          </p:cNvPicPr>
          <p:nvPr/>
        </p:nvPicPr>
        <p:blipFill>
          <a:blip r:embed="rId5"/>
          <a:srcRect/>
          <a:stretch>
            <a:fillRect/>
          </a:stretch>
        </p:blipFill>
        <p:spPr>
          <a:xfrm>
            <a:off x="191452" y="5887634"/>
            <a:ext cx="3245736" cy="811434"/>
          </a:xfrm>
          <a:prstGeom prst="rect">
            <a:avLst/>
          </a:prstGeom>
        </p:spPr>
      </p:pic>
      <p:sp>
        <p:nvSpPr>
          <p:cNvPr id="7" name="TextBox 7"/>
          <p:cNvSpPr txBox="1"/>
          <p:nvPr/>
        </p:nvSpPr>
        <p:spPr>
          <a:xfrm>
            <a:off x="217171" y="1247857"/>
            <a:ext cx="9959359" cy="4667945"/>
          </a:xfrm>
          <a:prstGeom prst="rect">
            <a:avLst/>
          </a:prstGeom>
        </p:spPr>
        <p:txBody>
          <a:bodyPr lIns="0" tIns="0" rIns="0" bIns="0" rtlCol="0" anchor="t">
            <a:spAutoFit/>
          </a:bodyPr>
          <a:lstStyle/>
          <a:p>
            <a:pPr marL="464244" lvl="1" indent="-232122" algn="just">
              <a:lnSpc>
                <a:spcPts val="2441"/>
              </a:lnSpc>
              <a:buFont typeface="Arial"/>
              <a:buChar char="•"/>
            </a:pPr>
            <a:r>
              <a:rPr lang="en-US" sz="2260" spc="-88">
                <a:latin typeface="Fira Sans Medium"/>
              </a:rPr>
              <a:t>This project aims to develop a computer vision-based website that can automate the identification of diseases in maize cultivation. The objective is to provide farmers with an efficient and accurate tool to protect their crops and minimize potential losses.</a:t>
            </a:r>
          </a:p>
          <a:p>
            <a:pPr algn="just">
              <a:lnSpc>
                <a:spcPts val="720"/>
              </a:lnSpc>
            </a:pPr>
            <a:endParaRPr lang="en-US" sz="2260" spc="-88">
              <a:latin typeface="Fira Sans Medium"/>
            </a:endParaRPr>
          </a:p>
          <a:p>
            <a:pPr algn="just">
              <a:lnSpc>
                <a:spcPts val="288"/>
              </a:lnSpc>
            </a:pPr>
            <a:endParaRPr lang="en-US" sz="2260" spc="-88">
              <a:latin typeface="Fira Sans Medium"/>
            </a:endParaRPr>
          </a:p>
          <a:p>
            <a:pPr marL="488074" lvl="1" indent="-244037" algn="just">
              <a:lnSpc>
                <a:spcPts val="2441"/>
              </a:lnSpc>
              <a:buFont typeface="Arial"/>
              <a:buChar char="•"/>
            </a:pPr>
            <a:r>
              <a:rPr lang="en-US" sz="2260" spc="-88">
                <a:latin typeface="Fira Sans Medium"/>
              </a:rPr>
              <a:t>Additionally, the project proposes the use of machine learning algorithms to estimate agricultural output, which can assist farmers in selecting suitable crops based on soil type and weather conditions. </a:t>
            </a:r>
          </a:p>
          <a:p>
            <a:pPr algn="just">
              <a:lnSpc>
                <a:spcPts val="720"/>
              </a:lnSpc>
            </a:pPr>
            <a:endParaRPr lang="en-US" sz="2260" spc="-88">
              <a:latin typeface="Fira Sans Medium"/>
            </a:endParaRPr>
          </a:p>
          <a:p>
            <a:pPr marL="488074" lvl="1" indent="-244037" algn="just">
              <a:lnSpc>
                <a:spcPts val="2441"/>
              </a:lnSpc>
              <a:buFont typeface="Arial"/>
              <a:buChar char="•"/>
            </a:pPr>
            <a:r>
              <a:rPr lang="en-US" sz="2260" spc="-88">
                <a:latin typeface="Fira Sans Medium"/>
              </a:rPr>
              <a:t>The website aims to provide a user-friendly portal that offers farmers a one-stop-shop for information about crop selection and soil type, facilitating informed decision-making.</a:t>
            </a:r>
          </a:p>
          <a:p>
            <a:pPr algn="just">
              <a:lnSpc>
                <a:spcPts val="720"/>
              </a:lnSpc>
            </a:pPr>
            <a:endParaRPr lang="en-US" sz="2260" spc="-88">
              <a:latin typeface="Fira Sans Medium"/>
            </a:endParaRPr>
          </a:p>
          <a:p>
            <a:pPr marL="488074" lvl="1" indent="-244037" algn="just">
              <a:lnSpc>
                <a:spcPts val="2441"/>
              </a:lnSpc>
              <a:buFont typeface="Arial"/>
              <a:buChar char="•"/>
            </a:pPr>
            <a:r>
              <a:rPr lang="en-US" sz="2260" spc="-90">
                <a:latin typeface="Fira Sans Medium"/>
              </a:rPr>
              <a:t>Ultimately, the project aims to improve crop yield and increase profitability for farmers by providing them with advanced technology and data-driven insights.</a:t>
            </a:r>
          </a:p>
          <a:p>
            <a:pPr marL="464333" lvl="1" indent="-232166">
              <a:lnSpc>
                <a:spcPts val="2803"/>
              </a:lnSpc>
            </a:pPr>
            <a:endParaRPr lang="en-US" sz="2260" spc="-90">
              <a:latin typeface="Fira Sans Medium"/>
            </a:endParaRPr>
          </a:p>
          <a:p>
            <a:pPr marL="464333" lvl="1" indent="-232166" algn="just">
              <a:lnSpc>
                <a:spcPts val="2441"/>
              </a:lnSpc>
            </a:pPr>
            <a:endParaRPr lang="en-US" sz="2260" spc="-90">
              <a:latin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0e3b7c8839_0_17"/>
          <p:cNvSpPr txBox="1">
            <a:spLocks noGrp="1"/>
          </p:cNvSpPr>
          <p:nvPr>
            <p:ph type="title"/>
          </p:nvPr>
        </p:nvSpPr>
        <p:spPr>
          <a:xfrm>
            <a:off x="1584233" y="-237656"/>
            <a:ext cx="8217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solidFill>
                  <a:srgbClr val="C00000"/>
                </a:solidFill>
                <a:latin typeface="Marcellus"/>
                <a:ea typeface="Marcellus"/>
                <a:cs typeface="Marcellus"/>
                <a:sym typeface="Marcellus"/>
              </a:rPr>
              <a:t>Literature Survey</a:t>
            </a:r>
            <a:endParaRPr dirty="0"/>
          </a:p>
        </p:txBody>
      </p:sp>
      <p:sp>
        <p:nvSpPr>
          <p:cNvPr id="105" name="Google Shape;105;g20e3b7c8839_0_17"/>
          <p:cNvSpPr txBox="1">
            <a:spLocks noGrp="1"/>
          </p:cNvSpPr>
          <p:nvPr>
            <p:ph type="body" idx="1"/>
          </p:nvPr>
        </p:nvSpPr>
        <p:spPr>
          <a:xfrm>
            <a:off x="535433" y="688195"/>
            <a:ext cx="10315200" cy="448710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None/>
            </a:pPr>
            <a:r>
              <a:rPr lang="en-US">
                <a:solidFill>
                  <a:srgbClr val="252525"/>
                </a:solidFill>
                <a:highlight>
                  <a:srgbClr val="FFFFFF"/>
                </a:highlight>
                <a:latin typeface="Fira Sans"/>
                <a:ea typeface="Fira Sans"/>
                <a:cs typeface="Fira Sans"/>
                <a:sym typeface="Fira Sans"/>
              </a:rPr>
              <a:t>.</a:t>
            </a:r>
            <a:endParaRPr>
              <a:solidFill>
                <a:srgbClr val="252525"/>
              </a:solidFill>
              <a:highlight>
                <a:srgbClr val="FFFFFF"/>
              </a:highlight>
              <a:latin typeface="Fira Sans"/>
              <a:ea typeface="Fira Sans"/>
              <a:cs typeface="Fira Sans"/>
              <a:sym typeface="Fira Sans"/>
            </a:endParaRPr>
          </a:p>
        </p:txBody>
      </p:sp>
      <p:pic>
        <p:nvPicPr>
          <p:cNvPr id="106" name="Google Shape;106;g20e3b7c8839_0_17"/>
          <p:cNvPicPr preferRelativeResize="0"/>
          <p:nvPr/>
        </p:nvPicPr>
        <p:blipFill rotWithShape="1">
          <a:blip r:embed="rId3">
            <a:alphaModFix/>
          </a:blip>
          <a:srcRect/>
          <a:stretch/>
        </p:blipFill>
        <p:spPr>
          <a:xfrm>
            <a:off x="11040979" y="0"/>
            <a:ext cx="1151021" cy="6855782"/>
          </a:xfrm>
          <a:prstGeom prst="rect">
            <a:avLst/>
          </a:prstGeom>
          <a:noFill/>
          <a:ln>
            <a:noFill/>
          </a:ln>
        </p:spPr>
      </p:pic>
      <p:pic>
        <p:nvPicPr>
          <p:cNvPr id="107" name="Google Shape;107;g20e3b7c8839_0_17"/>
          <p:cNvPicPr preferRelativeResize="0"/>
          <p:nvPr/>
        </p:nvPicPr>
        <p:blipFill rotWithShape="1">
          <a:blip r:embed="rId4">
            <a:alphaModFix/>
          </a:blip>
          <a:srcRect/>
          <a:stretch/>
        </p:blipFill>
        <p:spPr>
          <a:xfrm>
            <a:off x="8153400" y="5696667"/>
            <a:ext cx="525379" cy="1159115"/>
          </a:xfrm>
          <a:prstGeom prst="rect">
            <a:avLst/>
          </a:prstGeom>
          <a:noFill/>
          <a:ln>
            <a:noFill/>
          </a:ln>
        </p:spPr>
      </p:pic>
      <p:pic>
        <p:nvPicPr>
          <p:cNvPr id="108" name="Google Shape;108;g20e3b7c8839_0_17" descr="A close up of a sign&#10;&#10;Description automatically generated"/>
          <p:cNvPicPr preferRelativeResize="0"/>
          <p:nvPr/>
        </p:nvPicPr>
        <p:blipFill rotWithShape="1">
          <a:blip r:embed="rId5">
            <a:alphaModFix/>
          </a:blip>
          <a:srcRect/>
          <a:stretch/>
        </p:blipFill>
        <p:spPr>
          <a:xfrm>
            <a:off x="11182154" y="5954016"/>
            <a:ext cx="868683" cy="647487"/>
          </a:xfrm>
          <a:prstGeom prst="rect">
            <a:avLst/>
          </a:prstGeom>
          <a:noFill/>
          <a:ln>
            <a:noFill/>
          </a:ln>
        </p:spPr>
      </p:pic>
      <p:pic>
        <p:nvPicPr>
          <p:cNvPr id="109" name="Google Shape;109;g20e3b7c8839_0_17"/>
          <p:cNvPicPr preferRelativeResize="0"/>
          <p:nvPr/>
        </p:nvPicPr>
        <p:blipFill rotWithShape="1">
          <a:blip r:embed="rId6">
            <a:alphaModFix/>
          </a:blip>
          <a:srcRect/>
          <a:stretch/>
        </p:blipFill>
        <p:spPr>
          <a:xfrm rot="5400000">
            <a:off x="9288343" y="5088647"/>
            <a:ext cx="1159114" cy="2378242"/>
          </a:xfrm>
          <a:prstGeom prst="rect">
            <a:avLst/>
          </a:prstGeom>
          <a:noFill/>
          <a:ln>
            <a:noFill/>
          </a:ln>
        </p:spPr>
      </p:pic>
      <p:pic>
        <p:nvPicPr>
          <p:cNvPr id="110" name="Google Shape;110;g20e3b7c8839_0_17" descr="A picture containing drawing&#10;&#10;Description automatically generated"/>
          <p:cNvPicPr preferRelativeResize="0"/>
          <p:nvPr/>
        </p:nvPicPr>
        <p:blipFill rotWithShape="1">
          <a:blip r:embed="rId7">
            <a:alphaModFix/>
          </a:blip>
          <a:srcRect/>
          <a:stretch/>
        </p:blipFill>
        <p:spPr>
          <a:xfrm>
            <a:off x="151602" y="6000216"/>
            <a:ext cx="2656122" cy="664030"/>
          </a:xfrm>
          <a:prstGeom prst="rect">
            <a:avLst/>
          </a:prstGeom>
          <a:noFill/>
          <a:ln>
            <a:noFill/>
          </a:ln>
        </p:spPr>
      </p:pic>
      <p:graphicFrame>
        <p:nvGraphicFramePr>
          <p:cNvPr id="111" name="Google Shape;111;g20e3b7c8839_0_17"/>
          <p:cNvGraphicFramePr/>
          <p:nvPr>
            <p:extLst>
              <p:ext uri="{D42A27DB-BD31-4B8C-83A1-F6EECF244321}">
                <p14:modId xmlns:p14="http://schemas.microsoft.com/office/powerpoint/2010/main" val="2825441776"/>
              </p:ext>
            </p:extLst>
          </p:nvPr>
        </p:nvGraphicFramePr>
        <p:xfrm>
          <a:off x="664208" y="688195"/>
          <a:ext cx="10186425" cy="4928272"/>
        </p:xfrm>
        <a:graphic>
          <a:graphicData uri="http://schemas.openxmlformats.org/drawingml/2006/table">
            <a:tbl>
              <a:tblPr>
                <a:noFill/>
                <a:tableStyleId>{90F5FD15-0F9F-41BC-A8F5-FB62D9C6E16C}</a:tableStyleId>
              </a:tblPr>
              <a:tblGrid>
                <a:gridCol w="475325">
                  <a:extLst>
                    <a:ext uri="{9D8B030D-6E8A-4147-A177-3AD203B41FA5}">
                      <a16:colId xmlns:a16="http://schemas.microsoft.com/office/drawing/2014/main" val="20000"/>
                    </a:ext>
                  </a:extLst>
                </a:gridCol>
                <a:gridCol w="2019550">
                  <a:extLst>
                    <a:ext uri="{9D8B030D-6E8A-4147-A177-3AD203B41FA5}">
                      <a16:colId xmlns:a16="http://schemas.microsoft.com/office/drawing/2014/main" val="20001"/>
                    </a:ext>
                  </a:extLst>
                </a:gridCol>
                <a:gridCol w="1635850">
                  <a:extLst>
                    <a:ext uri="{9D8B030D-6E8A-4147-A177-3AD203B41FA5}">
                      <a16:colId xmlns:a16="http://schemas.microsoft.com/office/drawing/2014/main" val="20002"/>
                    </a:ext>
                  </a:extLst>
                </a:gridCol>
                <a:gridCol w="1245950">
                  <a:extLst>
                    <a:ext uri="{9D8B030D-6E8A-4147-A177-3AD203B41FA5}">
                      <a16:colId xmlns:a16="http://schemas.microsoft.com/office/drawing/2014/main" val="20003"/>
                    </a:ext>
                  </a:extLst>
                </a:gridCol>
                <a:gridCol w="4809750">
                  <a:extLst>
                    <a:ext uri="{9D8B030D-6E8A-4147-A177-3AD203B41FA5}">
                      <a16:colId xmlns:a16="http://schemas.microsoft.com/office/drawing/2014/main" val="20004"/>
                    </a:ext>
                  </a:extLst>
                </a:gridCol>
              </a:tblGrid>
              <a:tr h="600393">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Sr. No</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Title</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Authors</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Year</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Abstract</a:t>
                      </a:r>
                      <a:endParaRPr>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0"/>
                  </a:ext>
                </a:extLst>
              </a:tr>
              <a:tr h="2145607">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1</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15000"/>
                        </a:lnSpc>
                        <a:spcBef>
                          <a:spcPts val="2400"/>
                        </a:spcBef>
                        <a:spcAft>
                          <a:spcPts val="2400"/>
                        </a:spcAft>
                        <a:buClr>
                          <a:schemeClr val="dk1"/>
                        </a:buClr>
                        <a:buSzPts val="1100"/>
                        <a:buFont typeface="Arial"/>
                        <a:buNone/>
                      </a:pPr>
                      <a:r>
                        <a:rPr lang="en-US" sz="1400" dirty="0">
                          <a:solidFill>
                            <a:schemeClr val="dk1"/>
                          </a:solidFill>
                          <a:highlight>
                            <a:schemeClr val="lt1"/>
                          </a:highlight>
                          <a:latin typeface="Fira Sans"/>
                          <a:ea typeface="Fira Sans"/>
                          <a:cs typeface="Fira Sans"/>
                          <a:sym typeface="Fira Sans"/>
                        </a:rPr>
                        <a:t>OPNN: Optimized Probabilistic Neural Network based Automatic Detection of Maize Plant Disease Detection</a:t>
                      </a:r>
                      <a:endParaRPr dirty="0">
                        <a:solidFill>
                          <a:schemeClr val="dk1"/>
                        </a:solidFill>
                        <a:highlight>
                          <a:srgbClr val="FFFFFF"/>
                        </a:highlight>
                        <a:latin typeface="Fira Sans"/>
                        <a:ea typeface="Fira Sans"/>
                        <a:cs typeface="Fira Sans"/>
                        <a:sym typeface="Fira Sans"/>
                      </a:endParaRPr>
                    </a:p>
                  </a:txBody>
                  <a:tcPr marL="91425" marR="91425" marT="91425" marB="91425"/>
                </a:tc>
                <a:tc>
                  <a:txBody>
                    <a:bodyPr/>
                    <a:lstStyle/>
                    <a:p>
                      <a:pPr marL="0" lvl="0" indent="0" algn="just" rtl="0">
                        <a:spcBef>
                          <a:spcPts val="0"/>
                        </a:spcBef>
                        <a:spcAft>
                          <a:spcPts val="0"/>
                        </a:spcAft>
                        <a:buNone/>
                      </a:pPr>
                      <a:r>
                        <a:rPr lang="en-US" sz="1400" dirty="0">
                          <a:solidFill>
                            <a:schemeClr val="dk1"/>
                          </a:solidFill>
                          <a:latin typeface="Fira Sans"/>
                          <a:ea typeface="Fira Sans"/>
                          <a:cs typeface="Fira Sans"/>
                          <a:sym typeface="Fira Sans"/>
                        </a:rPr>
                        <a:t>E. Akanksha, N. Sharma and K. Gulati. </a:t>
                      </a:r>
                      <a:endParaRPr dirty="0">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dirty="0">
                          <a:solidFill>
                            <a:schemeClr val="dk1"/>
                          </a:solidFill>
                          <a:latin typeface="Fira Sans"/>
                          <a:ea typeface="Fira Sans"/>
                          <a:cs typeface="Fira Sans"/>
                          <a:sym typeface="Fira Sans"/>
                        </a:rPr>
                        <a:t>2021</a:t>
                      </a:r>
                      <a:endParaRPr dirty="0">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65"/>
                        </a:spcAft>
                        <a:buNone/>
                      </a:pPr>
                      <a:r>
                        <a:rPr lang="en-US" dirty="0">
                          <a:solidFill>
                            <a:schemeClr val="dk1"/>
                          </a:solidFill>
                          <a:latin typeface="Fira Sans"/>
                          <a:ea typeface="Fira Sans"/>
                          <a:cs typeface="Fira Sans"/>
                          <a:sym typeface="Fira Sans"/>
                        </a:rPr>
                        <a:t>The proposed method uses an optimized probabilistic neural network (OPNN) to classify the maize plant images into healthy or diseased categories. The OPNN model is optimized using a particle swarm optimization (PSO) algorithm to improve its accuracy. Experimental results demonstrate that the proposed OPNN model achieves high accuracy in detecting maize plant diseases, outperforming traditional machine learning algorithms.</a:t>
                      </a:r>
                      <a:endParaRPr dirty="0">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1"/>
                  </a:ext>
                </a:extLst>
              </a:tr>
              <a:tr h="2133098">
                <a:tc>
                  <a:txBody>
                    <a:bodyPr/>
                    <a:lstStyle/>
                    <a:p>
                      <a:pPr marL="0" lvl="0" indent="0" algn="ctr" rtl="0">
                        <a:spcBef>
                          <a:spcPts val="0"/>
                        </a:spcBef>
                        <a:spcAft>
                          <a:spcPts val="0"/>
                        </a:spcAft>
                        <a:buNone/>
                      </a:pPr>
                      <a:r>
                        <a:rPr lang="en-US" dirty="0">
                          <a:solidFill>
                            <a:schemeClr val="dk1"/>
                          </a:solidFill>
                          <a:latin typeface="Fira Sans"/>
                          <a:ea typeface="Fira Sans"/>
                          <a:cs typeface="Fira Sans"/>
                          <a:sym typeface="Fira Sans"/>
                        </a:rPr>
                        <a:t>2</a:t>
                      </a:r>
                      <a:endParaRPr dirty="0">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US">
                          <a:solidFill>
                            <a:schemeClr val="dk1"/>
                          </a:solidFill>
                          <a:highlight>
                            <a:schemeClr val="lt1"/>
                          </a:highlight>
                          <a:latin typeface="Fira Sans"/>
                          <a:ea typeface="Fira Sans"/>
                          <a:cs typeface="Fira Sans"/>
                          <a:sym typeface="Fira Sans"/>
                        </a:rPr>
                        <a:t>Plant diseases detection using image processing techniques</a:t>
                      </a:r>
                      <a:endParaRPr>
                        <a:solidFill>
                          <a:schemeClr val="dk1"/>
                        </a:solidFill>
                        <a:highlight>
                          <a:schemeClr val="lt1"/>
                        </a:highlight>
                        <a:latin typeface="Fira Sans"/>
                        <a:ea typeface="Fira Sans"/>
                        <a:cs typeface="Fira Sans"/>
                        <a:sym typeface="Fira Sans"/>
                      </a:endParaRPr>
                    </a:p>
                    <a:p>
                      <a:pPr marL="0" lvl="0" indent="0" algn="just" rtl="0">
                        <a:spcBef>
                          <a:spcPts val="0"/>
                        </a:spcBef>
                        <a:spcAft>
                          <a:spcPts val="0"/>
                        </a:spcAft>
                        <a:buNone/>
                      </a:pPr>
                      <a:endParaRPr>
                        <a:solidFill>
                          <a:schemeClr val="dk1"/>
                        </a:solidFill>
                        <a:highlight>
                          <a:srgbClr val="FFFFFF"/>
                        </a:highlight>
                        <a:latin typeface="Fira Sans"/>
                        <a:ea typeface="Fira Sans"/>
                        <a:cs typeface="Fira Sans"/>
                        <a:sym typeface="Fira Sans"/>
                      </a:endParaRPr>
                    </a:p>
                  </a:txBody>
                  <a:tcPr marL="91425" marR="91425" marT="91425" marB="91425"/>
                </a:tc>
                <a:tc>
                  <a:txBody>
                    <a:bodyPr/>
                    <a:lstStyle/>
                    <a:p>
                      <a:pPr marL="0" lvl="0" indent="0" algn="just" rtl="0">
                        <a:spcBef>
                          <a:spcPts val="0"/>
                        </a:spcBef>
                        <a:spcAft>
                          <a:spcPts val="0"/>
                        </a:spcAft>
                        <a:buNone/>
                      </a:pPr>
                      <a:r>
                        <a:rPr lang="en-US" dirty="0">
                          <a:solidFill>
                            <a:schemeClr val="dk1"/>
                          </a:solidFill>
                          <a:latin typeface="Fira Sans"/>
                          <a:ea typeface="Fira Sans"/>
                          <a:cs typeface="Fira Sans"/>
                          <a:sym typeface="Fira Sans"/>
                        </a:rPr>
                        <a:t>S. K. </a:t>
                      </a:r>
                      <a:r>
                        <a:rPr lang="en-US" dirty="0" err="1">
                          <a:solidFill>
                            <a:schemeClr val="dk1"/>
                          </a:solidFill>
                          <a:latin typeface="Fira Sans"/>
                          <a:ea typeface="Fira Sans"/>
                          <a:cs typeface="Fira Sans"/>
                          <a:sym typeface="Fira Sans"/>
                        </a:rPr>
                        <a:t>Tichkule</a:t>
                      </a:r>
                      <a:r>
                        <a:rPr lang="en-US" dirty="0">
                          <a:solidFill>
                            <a:schemeClr val="dk1"/>
                          </a:solidFill>
                          <a:latin typeface="Fira Sans"/>
                          <a:ea typeface="Fira Sans"/>
                          <a:cs typeface="Fira Sans"/>
                          <a:sym typeface="Fira Sans"/>
                        </a:rPr>
                        <a:t> and D. H. </a:t>
                      </a:r>
                      <a:r>
                        <a:rPr lang="en-US" dirty="0" err="1">
                          <a:solidFill>
                            <a:schemeClr val="dk1"/>
                          </a:solidFill>
                          <a:latin typeface="Fira Sans"/>
                          <a:ea typeface="Fira Sans"/>
                          <a:cs typeface="Fira Sans"/>
                          <a:sym typeface="Fira Sans"/>
                        </a:rPr>
                        <a:t>Gawali</a:t>
                      </a:r>
                      <a:endParaRPr dirty="0">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2016</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0"/>
                        </a:spcAft>
                        <a:buNone/>
                      </a:pPr>
                      <a:r>
                        <a:rPr lang="en-US" dirty="0">
                          <a:solidFill>
                            <a:schemeClr val="dk1"/>
                          </a:solidFill>
                          <a:latin typeface="Fira Sans"/>
                          <a:ea typeface="Fira Sans"/>
                          <a:cs typeface="Fira Sans"/>
                          <a:sym typeface="Fira Sans"/>
                        </a:rPr>
                        <a:t>This project provides a survey of various methods used for plant leaf disease detection using image processing techniques. The k-nearest-neighbor method is simple but slow, while neural networks are tolerant to noise but have complex structures. Support vector machines (SVM) were found to be competitive with other machine learning algorithms for classifying high-dimensional data sets.</a:t>
                      </a:r>
                      <a:endParaRPr dirty="0">
                        <a:solidFill>
                          <a:schemeClr val="dk1"/>
                        </a:solidFill>
                        <a:latin typeface="Fira Sans"/>
                        <a:ea typeface="Fira Sans"/>
                        <a:cs typeface="Fira Sans"/>
                        <a:sym typeface="Fira Sans"/>
                      </a:endParaRPr>
                    </a:p>
                    <a:p>
                      <a:pPr marL="0" lvl="0" indent="0" algn="just" rtl="0">
                        <a:lnSpc>
                          <a:spcPct val="103333"/>
                        </a:lnSpc>
                        <a:spcBef>
                          <a:spcPts val="65"/>
                        </a:spcBef>
                        <a:spcAft>
                          <a:spcPts val="65"/>
                        </a:spcAft>
                        <a:buClr>
                          <a:schemeClr val="dk1"/>
                        </a:buClr>
                        <a:buSzPts val="1100"/>
                        <a:buFont typeface="Arial"/>
                        <a:buNone/>
                      </a:pPr>
                      <a:endParaRPr dirty="0">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f469c79456_0_2"/>
          <p:cNvSpPr txBox="1">
            <a:spLocks noGrp="1"/>
          </p:cNvSpPr>
          <p:nvPr>
            <p:ph type="title"/>
          </p:nvPr>
        </p:nvSpPr>
        <p:spPr>
          <a:xfrm>
            <a:off x="1584232" y="-186507"/>
            <a:ext cx="8217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Literature Survey</a:t>
            </a:r>
            <a:endParaRPr/>
          </a:p>
        </p:txBody>
      </p:sp>
      <p:sp>
        <p:nvSpPr>
          <p:cNvPr id="117" name="Google Shape;117;g1f469c79456_0_2"/>
          <p:cNvSpPr txBox="1">
            <a:spLocks noGrp="1"/>
          </p:cNvSpPr>
          <p:nvPr>
            <p:ph type="body" idx="1"/>
          </p:nvPr>
        </p:nvSpPr>
        <p:spPr>
          <a:xfrm>
            <a:off x="535433" y="688195"/>
            <a:ext cx="10315200" cy="448710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None/>
            </a:pPr>
            <a:r>
              <a:rPr lang="en-US">
                <a:solidFill>
                  <a:srgbClr val="252525"/>
                </a:solidFill>
                <a:highlight>
                  <a:srgbClr val="FFFFFF"/>
                </a:highlight>
                <a:latin typeface="Fira Sans"/>
                <a:ea typeface="Fira Sans"/>
                <a:cs typeface="Fira Sans"/>
                <a:sym typeface="Fira Sans"/>
              </a:rPr>
              <a:t>.</a:t>
            </a:r>
            <a:endParaRPr>
              <a:solidFill>
                <a:srgbClr val="252525"/>
              </a:solidFill>
              <a:highlight>
                <a:srgbClr val="FFFFFF"/>
              </a:highlight>
              <a:latin typeface="Fira Sans"/>
              <a:ea typeface="Fira Sans"/>
              <a:cs typeface="Fira Sans"/>
              <a:sym typeface="Fira Sans"/>
            </a:endParaRPr>
          </a:p>
        </p:txBody>
      </p:sp>
      <p:pic>
        <p:nvPicPr>
          <p:cNvPr id="118" name="Google Shape;118;g1f469c79456_0_2"/>
          <p:cNvPicPr preferRelativeResize="0"/>
          <p:nvPr/>
        </p:nvPicPr>
        <p:blipFill rotWithShape="1">
          <a:blip r:embed="rId3">
            <a:alphaModFix/>
          </a:blip>
          <a:srcRect/>
          <a:stretch/>
        </p:blipFill>
        <p:spPr>
          <a:xfrm>
            <a:off x="11040979" y="0"/>
            <a:ext cx="1151021" cy="6855782"/>
          </a:xfrm>
          <a:prstGeom prst="rect">
            <a:avLst/>
          </a:prstGeom>
          <a:noFill/>
          <a:ln>
            <a:noFill/>
          </a:ln>
        </p:spPr>
      </p:pic>
      <p:pic>
        <p:nvPicPr>
          <p:cNvPr id="119" name="Google Shape;119;g1f469c79456_0_2"/>
          <p:cNvPicPr preferRelativeResize="0"/>
          <p:nvPr/>
        </p:nvPicPr>
        <p:blipFill rotWithShape="1">
          <a:blip r:embed="rId4">
            <a:alphaModFix/>
          </a:blip>
          <a:srcRect/>
          <a:stretch/>
        </p:blipFill>
        <p:spPr>
          <a:xfrm>
            <a:off x="8153400" y="5696667"/>
            <a:ext cx="525379" cy="1159115"/>
          </a:xfrm>
          <a:prstGeom prst="rect">
            <a:avLst/>
          </a:prstGeom>
          <a:noFill/>
          <a:ln>
            <a:noFill/>
          </a:ln>
        </p:spPr>
      </p:pic>
      <p:pic>
        <p:nvPicPr>
          <p:cNvPr id="120" name="Google Shape;120;g1f469c79456_0_2" descr="A close up of a sign&#10;&#10;Description automatically generated"/>
          <p:cNvPicPr preferRelativeResize="0"/>
          <p:nvPr/>
        </p:nvPicPr>
        <p:blipFill rotWithShape="1">
          <a:blip r:embed="rId5">
            <a:alphaModFix/>
          </a:blip>
          <a:srcRect/>
          <a:stretch/>
        </p:blipFill>
        <p:spPr>
          <a:xfrm>
            <a:off x="11182154" y="5954016"/>
            <a:ext cx="868683" cy="647487"/>
          </a:xfrm>
          <a:prstGeom prst="rect">
            <a:avLst/>
          </a:prstGeom>
          <a:noFill/>
          <a:ln>
            <a:noFill/>
          </a:ln>
        </p:spPr>
      </p:pic>
      <p:pic>
        <p:nvPicPr>
          <p:cNvPr id="121" name="Google Shape;121;g1f469c79456_0_2"/>
          <p:cNvPicPr preferRelativeResize="0"/>
          <p:nvPr/>
        </p:nvPicPr>
        <p:blipFill rotWithShape="1">
          <a:blip r:embed="rId6">
            <a:alphaModFix/>
          </a:blip>
          <a:srcRect/>
          <a:stretch/>
        </p:blipFill>
        <p:spPr>
          <a:xfrm rot="5400000">
            <a:off x="9288343" y="5088647"/>
            <a:ext cx="1159114" cy="2378242"/>
          </a:xfrm>
          <a:prstGeom prst="rect">
            <a:avLst/>
          </a:prstGeom>
          <a:noFill/>
          <a:ln>
            <a:noFill/>
          </a:ln>
        </p:spPr>
      </p:pic>
      <p:pic>
        <p:nvPicPr>
          <p:cNvPr id="122" name="Google Shape;122;g1f469c79456_0_2" descr="A picture containing drawing&#10;&#10;Description automatically generated"/>
          <p:cNvPicPr preferRelativeResize="0"/>
          <p:nvPr/>
        </p:nvPicPr>
        <p:blipFill rotWithShape="1">
          <a:blip r:embed="rId7">
            <a:alphaModFix/>
          </a:blip>
          <a:srcRect/>
          <a:stretch/>
        </p:blipFill>
        <p:spPr>
          <a:xfrm>
            <a:off x="151602" y="6000216"/>
            <a:ext cx="2656122" cy="664030"/>
          </a:xfrm>
          <a:prstGeom prst="rect">
            <a:avLst/>
          </a:prstGeom>
          <a:noFill/>
          <a:ln>
            <a:noFill/>
          </a:ln>
        </p:spPr>
      </p:pic>
      <p:graphicFrame>
        <p:nvGraphicFramePr>
          <p:cNvPr id="123" name="Google Shape;123;g1f469c79456_0_2"/>
          <p:cNvGraphicFramePr/>
          <p:nvPr>
            <p:extLst>
              <p:ext uri="{D42A27DB-BD31-4B8C-83A1-F6EECF244321}">
                <p14:modId xmlns:p14="http://schemas.microsoft.com/office/powerpoint/2010/main" val="2407085113"/>
              </p:ext>
            </p:extLst>
          </p:nvPr>
        </p:nvGraphicFramePr>
        <p:xfrm>
          <a:off x="719325" y="816025"/>
          <a:ext cx="10186425" cy="4861796"/>
        </p:xfrm>
        <a:graphic>
          <a:graphicData uri="http://schemas.openxmlformats.org/drawingml/2006/table">
            <a:tbl>
              <a:tblPr>
                <a:noFill/>
                <a:tableStyleId>{90F5FD15-0F9F-41BC-A8F5-FB62D9C6E16C}</a:tableStyleId>
              </a:tblPr>
              <a:tblGrid>
                <a:gridCol w="475325">
                  <a:extLst>
                    <a:ext uri="{9D8B030D-6E8A-4147-A177-3AD203B41FA5}">
                      <a16:colId xmlns:a16="http://schemas.microsoft.com/office/drawing/2014/main" val="20000"/>
                    </a:ext>
                  </a:extLst>
                </a:gridCol>
                <a:gridCol w="2019550">
                  <a:extLst>
                    <a:ext uri="{9D8B030D-6E8A-4147-A177-3AD203B41FA5}">
                      <a16:colId xmlns:a16="http://schemas.microsoft.com/office/drawing/2014/main" val="20001"/>
                    </a:ext>
                  </a:extLst>
                </a:gridCol>
                <a:gridCol w="1635850">
                  <a:extLst>
                    <a:ext uri="{9D8B030D-6E8A-4147-A177-3AD203B41FA5}">
                      <a16:colId xmlns:a16="http://schemas.microsoft.com/office/drawing/2014/main" val="20002"/>
                    </a:ext>
                  </a:extLst>
                </a:gridCol>
                <a:gridCol w="1245950">
                  <a:extLst>
                    <a:ext uri="{9D8B030D-6E8A-4147-A177-3AD203B41FA5}">
                      <a16:colId xmlns:a16="http://schemas.microsoft.com/office/drawing/2014/main" val="20003"/>
                    </a:ext>
                  </a:extLst>
                </a:gridCol>
                <a:gridCol w="4809750">
                  <a:extLst>
                    <a:ext uri="{9D8B030D-6E8A-4147-A177-3AD203B41FA5}">
                      <a16:colId xmlns:a16="http://schemas.microsoft.com/office/drawing/2014/main" val="20004"/>
                    </a:ext>
                  </a:extLst>
                </a:gridCol>
              </a:tblGrid>
              <a:tr h="383775">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Sr. No</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Title</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Authors</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Year</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Abstract</a:t>
                      </a:r>
                      <a:endParaRPr>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0"/>
                  </a:ext>
                </a:extLst>
              </a:tr>
              <a:tr h="1975700">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3</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65"/>
                        </a:spcAft>
                        <a:buClr>
                          <a:schemeClr val="dk1"/>
                        </a:buClr>
                        <a:buSzPts val="1100"/>
                        <a:buFont typeface="Arial"/>
                        <a:buNone/>
                      </a:pPr>
                      <a:r>
                        <a:rPr lang="en-US" sz="1400" dirty="0">
                          <a:solidFill>
                            <a:schemeClr val="dk1"/>
                          </a:solidFill>
                          <a:latin typeface="Fira Sans"/>
                          <a:ea typeface="Fira Sans"/>
                          <a:cs typeface="Fira Sans"/>
                          <a:sym typeface="Fira Sans"/>
                        </a:rPr>
                        <a:t>Identification of Maize Leaf Diseases Using Improved Deep Convolutional Neural Networks</a:t>
                      </a:r>
                      <a:endParaRPr dirty="0">
                        <a:solidFill>
                          <a:schemeClr val="dk1"/>
                        </a:solidFill>
                        <a:highlight>
                          <a:srgbClr val="FFFFFF"/>
                        </a:highlight>
                        <a:latin typeface="Fira Sans"/>
                        <a:ea typeface="Fira Sans"/>
                        <a:cs typeface="Fira Sans"/>
                        <a:sym typeface="Fira Sans"/>
                      </a:endParaRPr>
                    </a:p>
                  </a:txBody>
                  <a:tcPr marL="91425" marR="91425" marT="91425" marB="91425"/>
                </a:tc>
                <a:tc>
                  <a:txBody>
                    <a:bodyPr/>
                    <a:lstStyle/>
                    <a:p>
                      <a:pPr marL="0" lvl="0" indent="0" algn="just" rtl="0">
                        <a:spcBef>
                          <a:spcPts val="0"/>
                        </a:spcBef>
                        <a:spcAft>
                          <a:spcPts val="0"/>
                        </a:spcAft>
                        <a:buNone/>
                      </a:pPr>
                      <a:r>
                        <a:rPr lang="en-US" sz="1400" dirty="0">
                          <a:solidFill>
                            <a:schemeClr val="dk1"/>
                          </a:solidFill>
                          <a:latin typeface="Fira Sans"/>
                          <a:ea typeface="Fira Sans"/>
                          <a:cs typeface="Fira Sans"/>
                          <a:sym typeface="Fira Sans"/>
                        </a:rPr>
                        <a:t>X. Zhang, Y. </a:t>
                      </a:r>
                      <a:r>
                        <a:rPr lang="en-US" sz="1400" dirty="0" err="1">
                          <a:solidFill>
                            <a:schemeClr val="dk1"/>
                          </a:solidFill>
                          <a:latin typeface="Fira Sans"/>
                          <a:ea typeface="Fira Sans"/>
                          <a:cs typeface="Fira Sans"/>
                          <a:sym typeface="Fira Sans"/>
                        </a:rPr>
                        <a:t>Qiao</a:t>
                      </a:r>
                      <a:r>
                        <a:rPr lang="en-US" sz="1400" dirty="0">
                          <a:solidFill>
                            <a:schemeClr val="dk1"/>
                          </a:solidFill>
                          <a:latin typeface="Fira Sans"/>
                          <a:ea typeface="Fira Sans"/>
                          <a:cs typeface="Fira Sans"/>
                          <a:sym typeface="Fira Sans"/>
                        </a:rPr>
                        <a:t>, F. Meng, C. Fan and M. Zhang</a:t>
                      </a:r>
                      <a:r>
                        <a:rPr lang="en-US" dirty="0">
                          <a:solidFill>
                            <a:schemeClr val="dk1"/>
                          </a:solidFill>
                          <a:latin typeface="Fira Sans"/>
                          <a:ea typeface="Fira Sans"/>
                          <a:cs typeface="Fira Sans"/>
                          <a:sym typeface="Fira Sans"/>
                        </a:rPr>
                        <a:t>. </a:t>
                      </a:r>
                      <a:endParaRPr dirty="0">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dirty="0">
                          <a:solidFill>
                            <a:schemeClr val="dk1"/>
                          </a:solidFill>
                          <a:latin typeface="Fira Sans"/>
                          <a:ea typeface="Fira Sans"/>
                          <a:cs typeface="Fira Sans"/>
                          <a:sym typeface="Fira Sans"/>
                        </a:rPr>
                        <a:t>2018</a:t>
                      </a:r>
                      <a:endParaRPr dirty="0">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65"/>
                        </a:spcAft>
                        <a:buClr>
                          <a:schemeClr val="dk1"/>
                        </a:buClr>
                        <a:buSzPts val="1100"/>
                        <a:buFont typeface="Arial"/>
                        <a:buNone/>
                      </a:pPr>
                      <a:r>
                        <a:rPr lang="en-US" dirty="0">
                          <a:solidFill>
                            <a:schemeClr val="dk1"/>
                          </a:solidFill>
                          <a:latin typeface="Fira Sans"/>
                          <a:ea typeface="Fira Sans"/>
                          <a:cs typeface="Fira Sans"/>
                          <a:sym typeface="Fira Sans"/>
                        </a:rPr>
                        <a:t>This research paper proposes an improved CNN model to identify maize leaf diseases. The model consists of convolutional and pooling layers, fully connected layers, and a soft-max classifier. To enhance performance, techniques like data augmentation, dropout regularization, and transfer learning were applied. Experimental results show that the proposed model achieved an accuracy of 96.5%, outperforming several deep learning and traditional machine learning models.</a:t>
                      </a:r>
                      <a:endParaRPr dirty="0">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1"/>
                  </a:ext>
                </a:extLst>
              </a:tr>
              <a:tr h="2099225">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4</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20000"/>
                        </a:lnSpc>
                        <a:spcBef>
                          <a:spcPts val="0"/>
                        </a:spcBef>
                        <a:spcAft>
                          <a:spcPts val="0"/>
                        </a:spcAft>
                        <a:buClr>
                          <a:schemeClr val="dk1"/>
                        </a:buClr>
                        <a:buSzPts val="1100"/>
                        <a:buFont typeface="Arial"/>
                        <a:buNone/>
                      </a:pPr>
                      <a:r>
                        <a:rPr lang="en-US">
                          <a:solidFill>
                            <a:schemeClr val="dk1"/>
                          </a:solidFill>
                          <a:highlight>
                            <a:srgbClr val="FFFFFF"/>
                          </a:highlight>
                          <a:latin typeface="Fira Sans"/>
                          <a:ea typeface="Fira Sans"/>
                          <a:cs typeface="Fira Sans"/>
                          <a:sym typeface="Fira Sans"/>
                        </a:rPr>
                        <a:t>Soil Analysis Using Visible and Near Infrared Spectroscopy</a:t>
                      </a:r>
                      <a:endParaRPr>
                        <a:solidFill>
                          <a:schemeClr val="dk1"/>
                        </a:solidFill>
                        <a:highlight>
                          <a:srgbClr val="FFFFFF"/>
                        </a:highlight>
                        <a:latin typeface="Fira Sans"/>
                        <a:ea typeface="Fira Sans"/>
                        <a:cs typeface="Fira Sans"/>
                        <a:sym typeface="Fira Sans"/>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highlight>
                          <a:schemeClr val="lt1"/>
                        </a:highlight>
                        <a:latin typeface="Fira Sans"/>
                        <a:ea typeface="Fira Sans"/>
                        <a:cs typeface="Fira Sans"/>
                        <a:sym typeface="Fira Sans"/>
                      </a:endParaRPr>
                    </a:p>
                    <a:p>
                      <a:pPr marL="0" lvl="0" indent="0" algn="just" rtl="0">
                        <a:spcBef>
                          <a:spcPts val="0"/>
                        </a:spcBef>
                        <a:spcAft>
                          <a:spcPts val="0"/>
                        </a:spcAft>
                        <a:buNone/>
                      </a:pPr>
                      <a:endParaRPr>
                        <a:solidFill>
                          <a:schemeClr val="dk1"/>
                        </a:solidFill>
                        <a:highlight>
                          <a:srgbClr val="FFFFFF"/>
                        </a:highlight>
                        <a:latin typeface="Fira Sans"/>
                        <a:ea typeface="Fira Sans"/>
                        <a:cs typeface="Fira Sans"/>
                        <a:sym typeface="Fira Sans"/>
                      </a:endParaRPr>
                    </a:p>
                  </a:txBody>
                  <a:tcPr marL="91425" marR="91425" marT="91425" marB="91425"/>
                </a:tc>
                <a:tc>
                  <a:txBody>
                    <a:bodyPr/>
                    <a:lstStyle/>
                    <a:p>
                      <a:pPr marL="0" lvl="0" indent="0" algn="just" rtl="0">
                        <a:spcBef>
                          <a:spcPts val="0"/>
                        </a:spcBef>
                        <a:spcAft>
                          <a:spcPts val="0"/>
                        </a:spcAft>
                        <a:buNone/>
                      </a:pPr>
                      <a:r>
                        <a:rPr lang="en-US">
                          <a:solidFill>
                            <a:schemeClr val="dk1"/>
                          </a:solidFill>
                          <a:latin typeface="Fira Sans"/>
                          <a:ea typeface="Fira Sans"/>
                          <a:cs typeface="Fira Sans"/>
                          <a:sym typeface="Fira Sans"/>
                        </a:rPr>
                        <a:t>Wetterlind, Johanna &amp; Stenberg, Bo &amp; Viscarra Rossel, Raphael. </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2013</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0"/>
                        </a:spcAft>
                        <a:buNone/>
                      </a:pPr>
                      <a:r>
                        <a:rPr lang="en-US" dirty="0">
                          <a:solidFill>
                            <a:schemeClr val="dk1"/>
                          </a:solidFill>
                          <a:latin typeface="Fira Sans"/>
                          <a:ea typeface="Fira Sans"/>
                          <a:cs typeface="Fira Sans"/>
                          <a:sym typeface="Fira Sans"/>
                        </a:rPr>
                        <a:t>Soil nutrient content, including nitrogen, phosphorus, and potassium were estimated using near-infrared (NIR) spectroscopy and machine learning algorithms. The authors achieved good prediction accuracy using partial least squares regression (PLSR) and random forest algorithms.</a:t>
                      </a:r>
                      <a:endParaRPr dirty="0">
                        <a:solidFill>
                          <a:schemeClr val="dk1"/>
                        </a:solidFill>
                        <a:latin typeface="Fira Sans"/>
                        <a:ea typeface="Fira Sans"/>
                        <a:cs typeface="Fira Sans"/>
                        <a:sym typeface="Fira Sans"/>
                      </a:endParaRPr>
                    </a:p>
                    <a:p>
                      <a:pPr marL="0" lvl="0" indent="0" algn="just" rtl="0">
                        <a:lnSpc>
                          <a:spcPct val="103333"/>
                        </a:lnSpc>
                        <a:spcBef>
                          <a:spcPts val="65"/>
                        </a:spcBef>
                        <a:spcAft>
                          <a:spcPts val="0"/>
                        </a:spcAft>
                        <a:buNone/>
                      </a:pPr>
                      <a:endParaRPr dirty="0">
                        <a:solidFill>
                          <a:schemeClr val="dk1"/>
                        </a:solidFill>
                        <a:latin typeface="Fira Sans"/>
                        <a:ea typeface="Fira Sans"/>
                        <a:cs typeface="Fira Sans"/>
                        <a:sym typeface="Fira Sans"/>
                      </a:endParaRPr>
                    </a:p>
                    <a:p>
                      <a:pPr marL="0" lvl="0" indent="0" algn="just" rtl="0">
                        <a:lnSpc>
                          <a:spcPct val="103333"/>
                        </a:lnSpc>
                        <a:spcBef>
                          <a:spcPts val="65"/>
                        </a:spcBef>
                        <a:spcAft>
                          <a:spcPts val="65"/>
                        </a:spcAft>
                        <a:buClr>
                          <a:schemeClr val="dk1"/>
                        </a:buClr>
                        <a:buSzPts val="1100"/>
                        <a:buFont typeface="Arial"/>
                        <a:buNone/>
                      </a:pPr>
                      <a:endParaRPr dirty="0">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f469c79456_0_13"/>
          <p:cNvSpPr txBox="1">
            <a:spLocks noGrp="1"/>
          </p:cNvSpPr>
          <p:nvPr>
            <p:ph type="title"/>
          </p:nvPr>
        </p:nvSpPr>
        <p:spPr>
          <a:xfrm>
            <a:off x="1584232" y="-186507"/>
            <a:ext cx="8217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Literature Survey</a:t>
            </a:r>
            <a:endParaRPr/>
          </a:p>
        </p:txBody>
      </p:sp>
      <p:sp>
        <p:nvSpPr>
          <p:cNvPr id="129" name="Google Shape;129;g1f469c79456_0_13"/>
          <p:cNvSpPr txBox="1">
            <a:spLocks noGrp="1"/>
          </p:cNvSpPr>
          <p:nvPr>
            <p:ph type="body" idx="1"/>
          </p:nvPr>
        </p:nvSpPr>
        <p:spPr>
          <a:xfrm>
            <a:off x="535433" y="688195"/>
            <a:ext cx="10315200" cy="448710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None/>
            </a:pPr>
            <a:r>
              <a:rPr lang="en-US">
                <a:solidFill>
                  <a:srgbClr val="252525"/>
                </a:solidFill>
                <a:highlight>
                  <a:srgbClr val="FFFFFF"/>
                </a:highlight>
                <a:latin typeface="Fira Sans"/>
                <a:ea typeface="Fira Sans"/>
                <a:cs typeface="Fira Sans"/>
                <a:sym typeface="Fira Sans"/>
              </a:rPr>
              <a:t>.</a:t>
            </a:r>
            <a:endParaRPr>
              <a:solidFill>
                <a:srgbClr val="252525"/>
              </a:solidFill>
              <a:highlight>
                <a:srgbClr val="FFFFFF"/>
              </a:highlight>
              <a:latin typeface="Fira Sans"/>
              <a:ea typeface="Fira Sans"/>
              <a:cs typeface="Fira Sans"/>
              <a:sym typeface="Fira Sans"/>
            </a:endParaRPr>
          </a:p>
        </p:txBody>
      </p:sp>
      <p:pic>
        <p:nvPicPr>
          <p:cNvPr id="130" name="Google Shape;130;g1f469c79456_0_13"/>
          <p:cNvPicPr preferRelativeResize="0"/>
          <p:nvPr/>
        </p:nvPicPr>
        <p:blipFill rotWithShape="1">
          <a:blip r:embed="rId3">
            <a:alphaModFix/>
          </a:blip>
          <a:srcRect/>
          <a:stretch/>
        </p:blipFill>
        <p:spPr>
          <a:xfrm>
            <a:off x="11040979" y="0"/>
            <a:ext cx="1151021" cy="6855782"/>
          </a:xfrm>
          <a:prstGeom prst="rect">
            <a:avLst/>
          </a:prstGeom>
          <a:noFill/>
          <a:ln>
            <a:noFill/>
          </a:ln>
        </p:spPr>
      </p:pic>
      <p:pic>
        <p:nvPicPr>
          <p:cNvPr id="131" name="Google Shape;131;g1f469c79456_0_13"/>
          <p:cNvPicPr preferRelativeResize="0"/>
          <p:nvPr/>
        </p:nvPicPr>
        <p:blipFill rotWithShape="1">
          <a:blip r:embed="rId4">
            <a:alphaModFix/>
          </a:blip>
          <a:srcRect/>
          <a:stretch/>
        </p:blipFill>
        <p:spPr>
          <a:xfrm>
            <a:off x="8153400" y="5696667"/>
            <a:ext cx="525379" cy="1159115"/>
          </a:xfrm>
          <a:prstGeom prst="rect">
            <a:avLst/>
          </a:prstGeom>
          <a:noFill/>
          <a:ln>
            <a:noFill/>
          </a:ln>
        </p:spPr>
      </p:pic>
      <p:pic>
        <p:nvPicPr>
          <p:cNvPr id="132" name="Google Shape;132;g1f469c79456_0_13" descr="A close up of a sign&#10;&#10;Description automatically generated"/>
          <p:cNvPicPr preferRelativeResize="0"/>
          <p:nvPr/>
        </p:nvPicPr>
        <p:blipFill rotWithShape="1">
          <a:blip r:embed="rId5">
            <a:alphaModFix/>
          </a:blip>
          <a:srcRect/>
          <a:stretch/>
        </p:blipFill>
        <p:spPr>
          <a:xfrm>
            <a:off x="11182154" y="5954016"/>
            <a:ext cx="868683" cy="647487"/>
          </a:xfrm>
          <a:prstGeom prst="rect">
            <a:avLst/>
          </a:prstGeom>
          <a:noFill/>
          <a:ln>
            <a:noFill/>
          </a:ln>
        </p:spPr>
      </p:pic>
      <p:pic>
        <p:nvPicPr>
          <p:cNvPr id="133" name="Google Shape;133;g1f469c79456_0_13"/>
          <p:cNvPicPr preferRelativeResize="0"/>
          <p:nvPr/>
        </p:nvPicPr>
        <p:blipFill rotWithShape="1">
          <a:blip r:embed="rId6">
            <a:alphaModFix/>
          </a:blip>
          <a:srcRect/>
          <a:stretch/>
        </p:blipFill>
        <p:spPr>
          <a:xfrm rot="5400000">
            <a:off x="9288343" y="5088647"/>
            <a:ext cx="1159114" cy="2378242"/>
          </a:xfrm>
          <a:prstGeom prst="rect">
            <a:avLst/>
          </a:prstGeom>
          <a:noFill/>
          <a:ln>
            <a:noFill/>
          </a:ln>
        </p:spPr>
      </p:pic>
      <p:pic>
        <p:nvPicPr>
          <p:cNvPr id="134" name="Google Shape;134;g1f469c79456_0_13" descr="A picture containing drawing&#10;&#10;Description automatically generated"/>
          <p:cNvPicPr preferRelativeResize="0"/>
          <p:nvPr/>
        </p:nvPicPr>
        <p:blipFill rotWithShape="1">
          <a:blip r:embed="rId7">
            <a:alphaModFix/>
          </a:blip>
          <a:srcRect/>
          <a:stretch/>
        </p:blipFill>
        <p:spPr>
          <a:xfrm>
            <a:off x="151602" y="6000216"/>
            <a:ext cx="2656122" cy="664030"/>
          </a:xfrm>
          <a:prstGeom prst="rect">
            <a:avLst/>
          </a:prstGeom>
          <a:noFill/>
          <a:ln>
            <a:noFill/>
          </a:ln>
        </p:spPr>
      </p:pic>
      <p:graphicFrame>
        <p:nvGraphicFramePr>
          <p:cNvPr id="135" name="Google Shape;135;g1f469c79456_0_13"/>
          <p:cNvGraphicFramePr/>
          <p:nvPr/>
        </p:nvGraphicFramePr>
        <p:xfrm>
          <a:off x="719325" y="816025"/>
          <a:ext cx="10186425" cy="4763671"/>
        </p:xfrm>
        <a:graphic>
          <a:graphicData uri="http://schemas.openxmlformats.org/drawingml/2006/table">
            <a:tbl>
              <a:tblPr>
                <a:noFill/>
                <a:tableStyleId>{90F5FD15-0F9F-41BC-A8F5-FB62D9C6E16C}</a:tableStyleId>
              </a:tblPr>
              <a:tblGrid>
                <a:gridCol w="475325">
                  <a:extLst>
                    <a:ext uri="{9D8B030D-6E8A-4147-A177-3AD203B41FA5}">
                      <a16:colId xmlns:a16="http://schemas.microsoft.com/office/drawing/2014/main" val="20000"/>
                    </a:ext>
                  </a:extLst>
                </a:gridCol>
                <a:gridCol w="2019550">
                  <a:extLst>
                    <a:ext uri="{9D8B030D-6E8A-4147-A177-3AD203B41FA5}">
                      <a16:colId xmlns:a16="http://schemas.microsoft.com/office/drawing/2014/main" val="20001"/>
                    </a:ext>
                  </a:extLst>
                </a:gridCol>
                <a:gridCol w="1635850">
                  <a:extLst>
                    <a:ext uri="{9D8B030D-6E8A-4147-A177-3AD203B41FA5}">
                      <a16:colId xmlns:a16="http://schemas.microsoft.com/office/drawing/2014/main" val="20002"/>
                    </a:ext>
                  </a:extLst>
                </a:gridCol>
                <a:gridCol w="1245950">
                  <a:extLst>
                    <a:ext uri="{9D8B030D-6E8A-4147-A177-3AD203B41FA5}">
                      <a16:colId xmlns:a16="http://schemas.microsoft.com/office/drawing/2014/main" val="20003"/>
                    </a:ext>
                  </a:extLst>
                </a:gridCol>
                <a:gridCol w="4809750">
                  <a:extLst>
                    <a:ext uri="{9D8B030D-6E8A-4147-A177-3AD203B41FA5}">
                      <a16:colId xmlns:a16="http://schemas.microsoft.com/office/drawing/2014/main" val="20004"/>
                    </a:ext>
                  </a:extLst>
                </a:gridCol>
              </a:tblGrid>
              <a:tr h="383775">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Sr. No</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Title</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Authors</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Year</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Abstract</a:t>
                      </a:r>
                      <a:endParaRPr>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0"/>
                  </a:ext>
                </a:extLst>
              </a:tr>
              <a:tr h="1975700">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5</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65"/>
                        </a:spcAft>
                        <a:buNone/>
                      </a:pPr>
                      <a:r>
                        <a:rPr lang="en-US">
                          <a:solidFill>
                            <a:schemeClr val="dk1"/>
                          </a:solidFill>
                          <a:latin typeface="Fira Sans"/>
                          <a:ea typeface="Fira Sans"/>
                          <a:cs typeface="Fira Sans"/>
                          <a:sym typeface="Fira Sans"/>
                        </a:rPr>
                        <a:t>Soil analysis and crop fertility prediction using machine learning</a:t>
                      </a:r>
                      <a:endParaRPr>
                        <a:solidFill>
                          <a:schemeClr val="dk1"/>
                        </a:solidFill>
                        <a:highlight>
                          <a:srgbClr val="FFFFFF"/>
                        </a:highlight>
                        <a:latin typeface="Fira Sans"/>
                        <a:ea typeface="Fira Sans"/>
                        <a:cs typeface="Fira Sans"/>
                        <a:sym typeface="Fira Sans"/>
                      </a:endParaRPr>
                    </a:p>
                  </a:txBody>
                  <a:tcPr marL="91425" marR="91425" marT="91425" marB="91425"/>
                </a:tc>
                <a:tc>
                  <a:txBody>
                    <a:bodyPr/>
                    <a:lstStyle/>
                    <a:p>
                      <a:pPr marL="0" lvl="0" indent="0" algn="just" rtl="0">
                        <a:spcBef>
                          <a:spcPts val="0"/>
                        </a:spcBef>
                        <a:spcAft>
                          <a:spcPts val="0"/>
                        </a:spcAft>
                        <a:buNone/>
                      </a:pPr>
                      <a:r>
                        <a:rPr lang="en-US">
                          <a:solidFill>
                            <a:schemeClr val="dk1"/>
                          </a:solidFill>
                          <a:latin typeface="Fira Sans"/>
                          <a:ea typeface="Fira Sans"/>
                          <a:cs typeface="Fira Sans"/>
                          <a:sym typeface="Fira Sans"/>
                        </a:rPr>
                        <a:t>Jagdeep Yadav, Shalu Chopra, Vijayalakshmi M </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2021</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0"/>
                        </a:spcAft>
                        <a:buNone/>
                      </a:pPr>
                      <a:r>
                        <a:rPr lang="en-US">
                          <a:solidFill>
                            <a:schemeClr val="dk1"/>
                          </a:solidFill>
                          <a:latin typeface="Fira Sans"/>
                          <a:ea typeface="Fira Sans"/>
                          <a:cs typeface="Fira Sans"/>
                          <a:sym typeface="Fira Sans"/>
                        </a:rPr>
                        <a:t>A model for predicting soil fertility, crop prediction, and crop yield based on soil and crop datasets from the Indian region using machine learning algorithms. The model was tested using different algorithms and found that the Artificial Neural Network (ANN) had the highest accuracy in all three predictions. </a:t>
                      </a:r>
                      <a:endParaRPr>
                        <a:solidFill>
                          <a:schemeClr val="dk1"/>
                        </a:solidFill>
                        <a:latin typeface="Fira Sans"/>
                        <a:ea typeface="Fira Sans"/>
                        <a:cs typeface="Fira Sans"/>
                        <a:sym typeface="Fira Sans"/>
                      </a:endParaRPr>
                    </a:p>
                    <a:p>
                      <a:pPr marL="0" lvl="0" indent="0" algn="just" rtl="0">
                        <a:lnSpc>
                          <a:spcPct val="103333"/>
                        </a:lnSpc>
                        <a:spcBef>
                          <a:spcPts val="65"/>
                        </a:spcBef>
                        <a:spcAft>
                          <a:spcPts val="65"/>
                        </a:spcAft>
                        <a:buNone/>
                      </a:pPr>
                      <a:r>
                        <a:rPr lang="en-US">
                          <a:solidFill>
                            <a:schemeClr val="dk1"/>
                          </a:solidFill>
                          <a:latin typeface="Fira Sans"/>
                          <a:ea typeface="Fira Sans"/>
                          <a:cs typeface="Fira Sans"/>
                          <a:sym typeface="Fira Sans"/>
                        </a:rPr>
                        <a:t>.</a:t>
                      </a:r>
                      <a:endParaRPr>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1"/>
                  </a:ext>
                </a:extLst>
              </a:tr>
              <a:tr h="2099225">
                <a:tc>
                  <a:txBody>
                    <a:bodyPr/>
                    <a:lstStyle/>
                    <a:p>
                      <a:pPr marL="0" lvl="0" indent="0" algn="ctr" rtl="0">
                        <a:spcBef>
                          <a:spcPts val="0"/>
                        </a:spcBef>
                        <a:spcAft>
                          <a:spcPts val="0"/>
                        </a:spcAft>
                        <a:buNone/>
                      </a:pPr>
                      <a:r>
                        <a:rPr lang="en-US">
                          <a:solidFill>
                            <a:schemeClr val="dk1"/>
                          </a:solidFill>
                        </a:rPr>
                        <a:t>6</a:t>
                      </a:r>
                      <a:endParaRPr>
                        <a:solidFill>
                          <a:schemeClr val="dk1"/>
                        </a:solidFill>
                      </a:endParaRPr>
                    </a:p>
                  </a:txBody>
                  <a:tcPr marL="91425" marR="91425" marT="91425" marB="91425"/>
                </a:tc>
                <a:tc>
                  <a:txBody>
                    <a:bodyPr/>
                    <a:lstStyle/>
                    <a:p>
                      <a:pPr marL="0" lvl="0" indent="0" algn="just" rtl="0">
                        <a:lnSpc>
                          <a:spcPct val="103333"/>
                        </a:lnSpc>
                        <a:spcBef>
                          <a:spcPts val="0"/>
                        </a:spcBef>
                        <a:spcAft>
                          <a:spcPts val="0"/>
                        </a:spcAft>
                        <a:buNone/>
                      </a:pPr>
                      <a:r>
                        <a:rPr lang="en-US">
                          <a:solidFill>
                            <a:schemeClr val="dk1"/>
                          </a:solidFill>
                          <a:latin typeface="Fira Sans"/>
                          <a:ea typeface="Fira Sans"/>
                          <a:cs typeface="Fira Sans"/>
                          <a:sym typeface="Fira Sans"/>
                        </a:rPr>
                        <a:t>Soil moisture prediction using machine learning</a:t>
                      </a:r>
                      <a:endParaRPr>
                        <a:solidFill>
                          <a:schemeClr val="dk1"/>
                        </a:solidFill>
                        <a:highlight>
                          <a:schemeClr val="lt1"/>
                        </a:highlight>
                        <a:latin typeface="Fira Sans"/>
                        <a:ea typeface="Fira Sans"/>
                        <a:cs typeface="Fira Sans"/>
                        <a:sym typeface="Fira Sans"/>
                      </a:endParaRPr>
                    </a:p>
                    <a:p>
                      <a:pPr marL="0" lvl="0" indent="0" algn="just" rtl="0">
                        <a:spcBef>
                          <a:spcPts val="65"/>
                        </a:spcBef>
                        <a:spcAft>
                          <a:spcPts val="0"/>
                        </a:spcAft>
                        <a:buNone/>
                      </a:pPr>
                      <a:endParaRPr>
                        <a:solidFill>
                          <a:schemeClr val="dk1"/>
                        </a:solidFill>
                        <a:highlight>
                          <a:srgbClr val="FFFFFF"/>
                        </a:highlight>
                        <a:latin typeface="Fira Sans"/>
                        <a:ea typeface="Fira Sans"/>
                        <a:cs typeface="Fira Sans"/>
                        <a:sym typeface="Fira Sans"/>
                      </a:endParaRPr>
                    </a:p>
                  </a:txBody>
                  <a:tcPr marL="91425" marR="91425" marT="91425" marB="91425"/>
                </a:tc>
                <a:tc>
                  <a:txBody>
                    <a:bodyPr/>
                    <a:lstStyle/>
                    <a:p>
                      <a:pPr marL="0" lvl="0" indent="0" algn="just" rtl="0">
                        <a:spcBef>
                          <a:spcPts val="0"/>
                        </a:spcBef>
                        <a:spcAft>
                          <a:spcPts val="0"/>
                        </a:spcAft>
                        <a:buNone/>
                      </a:pPr>
                      <a:r>
                        <a:rPr lang="en-US">
                          <a:solidFill>
                            <a:schemeClr val="dk1"/>
                          </a:solidFill>
                          <a:latin typeface="Fira Sans"/>
                          <a:ea typeface="Fira Sans"/>
                          <a:cs typeface="Fira Sans"/>
                          <a:sym typeface="Fira Sans"/>
                        </a:rPr>
                        <a:t>S. Prakash, A. Sharma and S. S. Sahu </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ctr" rtl="0">
                        <a:spcBef>
                          <a:spcPts val="0"/>
                        </a:spcBef>
                        <a:spcAft>
                          <a:spcPts val="0"/>
                        </a:spcAft>
                        <a:buNone/>
                      </a:pPr>
                      <a:r>
                        <a:rPr lang="en-US">
                          <a:solidFill>
                            <a:schemeClr val="dk1"/>
                          </a:solidFill>
                          <a:latin typeface="Fira Sans"/>
                          <a:ea typeface="Fira Sans"/>
                          <a:cs typeface="Fira Sans"/>
                          <a:sym typeface="Fira Sans"/>
                        </a:rPr>
                        <a:t>2018</a:t>
                      </a:r>
                      <a:endParaRPr>
                        <a:solidFill>
                          <a:schemeClr val="dk1"/>
                        </a:solidFill>
                        <a:latin typeface="Fira Sans"/>
                        <a:ea typeface="Fira Sans"/>
                        <a:cs typeface="Fira Sans"/>
                        <a:sym typeface="Fira Sans"/>
                      </a:endParaRPr>
                    </a:p>
                  </a:txBody>
                  <a:tcPr marL="91425" marR="91425" marT="91425" marB="91425"/>
                </a:tc>
                <a:tc>
                  <a:txBody>
                    <a:bodyPr/>
                    <a:lstStyle/>
                    <a:p>
                      <a:pPr marL="0" lvl="0" indent="0" algn="just" rtl="0">
                        <a:lnSpc>
                          <a:spcPct val="103333"/>
                        </a:lnSpc>
                        <a:spcBef>
                          <a:spcPts val="0"/>
                        </a:spcBef>
                        <a:spcAft>
                          <a:spcPts val="0"/>
                        </a:spcAft>
                        <a:buNone/>
                      </a:pPr>
                      <a:r>
                        <a:rPr lang="en-US">
                          <a:solidFill>
                            <a:schemeClr val="dk1"/>
                          </a:solidFill>
                          <a:latin typeface="Fira Sans"/>
                          <a:ea typeface="Fira Sans"/>
                          <a:cs typeface="Fira Sans"/>
                          <a:sym typeface="Fira Sans"/>
                        </a:rPr>
                        <a:t>This paper presents a study on the use of machine learning methods to predict soil moisture in advance. The study utilized multiple linear regression, support vector regression, and recurrent neural network models for the prediction. The results showed that multiple linear regression outperformed support vector regression and recurrent neural network. </a:t>
                      </a:r>
                      <a:endParaRPr>
                        <a:solidFill>
                          <a:schemeClr val="dk1"/>
                        </a:solidFill>
                        <a:latin typeface="Fira Sans"/>
                        <a:ea typeface="Fira Sans"/>
                        <a:cs typeface="Fira Sans"/>
                        <a:sym typeface="Fira Sans"/>
                      </a:endParaRPr>
                    </a:p>
                    <a:p>
                      <a:pPr marL="0" lvl="0" indent="0" algn="just" rtl="0">
                        <a:lnSpc>
                          <a:spcPct val="103333"/>
                        </a:lnSpc>
                        <a:spcBef>
                          <a:spcPts val="65"/>
                        </a:spcBef>
                        <a:spcAft>
                          <a:spcPts val="0"/>
                        </a:spcAft>
                        <a:buNone/>
                      </a:pPr>
                      <a:endParaRPr>
                        <a:solidFill>
                          <a:schemeClr val="dk1"/>
                        </a:solidFill>
                        <a:latin typeface="Fira Sans"/>
                        <a:ea typeface="Fira Sans"/>
                        <a:cs typeface="Fira Sans"/>
                        <a:sym typeface="Fira Sans"/>
                      </a:endParaRPr>
                    </a:p>
                    <a:p>
                      <a:pPr marL="0" lvl="0" indent="0" algn="just" rtl="0">
                        <a:lnSpc>
                          <a:spcPct val="103333"/>
                        </a:lnSpc>
                        <a:spcBef>
                          <a:spcPts val="65"/>
                        </a:spcBef>
                        <a:spcAft>
                          <a:spcPts val="65"/>
                        </a:spcAft>
                        <a:buClr>
                          <a:schemeClr val="dk1"/>
                        </a:buClr>
                        <a:buSzPts val="1100"/>
                        <a:buFont typeface="Arial"/>
                        <a:buNone/>
                      </a:pPr>
                      <a:endParaRPr>
                        <a:solidFill>
                          <a:schemeClr val="dk1"/>
                        </a:solidFill>
                        <a:latin typeface="Fira Sans"/>
                        <a:ea typeface="Fira Sans"/>
                        <a:cs typeface="Fira Sans"/>
                        <a:sym typeface="Fira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10458"/>
          <a:stretch>
            <a:fillRect/>
          </a:stretch>
        </p:blipFill>
        <p:spPr>
          <a:xfrm>
            <a:off x="11040979" y="0"/>
            <a:ext cx="1151021" cy="6855781"/>
          </a:xfrm>
          <a:prstGeom prst="rect">
            <a:avLst/>
          </a:prstGeom>
        </p:spPr>
      </p:pic>
      <p:pic>
        <p:nvPicPr>
          <p:cNvPr id="3" name="Picture 3"/>
          <p:cNvPicPr>
            <a:picLocks noChangeAspect="1"/>
          </p:cNvPicPr>
          <p:nvPr/>
        </p:nvPicPr>
        <p:blipFill>
          <a:blip r:embed="rId3"/>
          <a:srcRect b="13841"/>
          <a:stretch>
            <a:fillRect/>
          </a:stretch>
        </p:blipFill>
        <p:spPr>
          <a:xfrm>
            <a:off x="10515600" y="0"/>
            <a:ext cx="525379" cy="5440680"/>
          </a:xfrm>
          <a:prstGeom prst="rect">
            <a:avLst/>
          </a:prstGeom>
        </p:spPr>
      </p:pic>
      <p:pic>
        <p:nvPicPr>
          <p:cNvPr id="4" name="Picture 4"/>
          <p:cNvPicPr>
            <a:picLocks noChangeAspect="1"/>
          </p:cNvPicPr>
          <p:nvPr/>
        </p:nvPicPr>
        <p:blipFill>
          <a:blip r:embed="rId4"/>
          <a:srcRect b="140"/>
          <a:stretch>
            <a:fillRect/>
          </a:stretch>
        </p:blipFill>
        <p:spPr>
          <a:xfrm>
            <a:off x="9901585" y="5887634"/>
            <a:ext cx="868683" cy="647487"/>
          </a:xfrm>
          <a:prstGeom prst="rect">
            <a:avLst/>
          </a:prstGeom>
        </p:spPr>
      </p:pic>
      <p:pic>
        <p:nvPicPr>
          <p:cNvPr id="5" name="Picture 5"/>
          <p:cNvPicPr>
            <a:picLocks noChangeAspect="1"/>
          </p:cNvPicPr>
          <p:nvPr/>
        </p:nvPicPr>
        <p:blipFill>
          <a:blip r:embed="rId5"/>
          <a:srcRect/>
          <a:stretch>
            <a:fillRect/>
          </a:stretch>
        </p:blipFill>
        <p:spPr>
          <a:xfrm>
            <a:off x="144657" y="6000159"/>
            <a:ext cx="2795636" cy="698909"/>
          </a:xfrm>
          <a:prstGeom prst="rect">
            <a:avLst/>
          </a:prstGeom>
        </p:spPr>
      </p:pic>
      <p:grpSp>
        <p:nvGrpSpPr>
          <p:cNvPr id="6" name="Group 6"/>
          <p:cNvGrpSpPr/>
          <p:nvPr/>
        </p:nvGrpSpPr>
        <p:grpSpPr>
          <a:xfrm>
            <a:off x="1542476" y="1442389"/>
            <a:ext cx="714385" cy="718617"/>
            <a:chOff x="0" y="0"/>
            <a:chExt cx="1902621" cy="1913890"/>
          </a:xfrm>
        </p:grpSpPr>
        <p:sp>
          <p:nvSpPr>
            <p:cNvPr id="7" name="Freeform 7"/>
            <p:cNvSpPr/>
            <p:nvPr/>
          </p:nvSpPr>
          <p:spPr>
            <a:xfrm>
              <a:off x="0" y="0"/>
              <a:ext cx="1902621" cy="1913890"/>
            </a:xfrm>
            <a:custGeom>
              <a:avLst/>
              <a:gdLst/>
              <a:ahLst/>
              <a:cxnLst/>
              <a:rect l="l" t="t" r="r" b="b"/>
              <a:pathLst>
                <a:path w="1902621" h="1913890">
                  <a:moveTo>
                    <a:pt x="1778161" y="1913890"/>
                  </a:moveTo>
                  <a:lnTo>
                    <a:pt x="124460" y="1913890"/>
                  </a:lnTo>
                  <a:cubicBezTo>
                    <a:pt x="55880" y="1913890"/>
                    <a:pt x="0" y="1858010"/>
                    <a:pt x="0" y="1789430"/>
                  </a:cubicBezTo>
                  <a:lnTo>
                    <a:pt x="0" y="124460"/>
                  </a:lnTo>
                  <a:cubicBezTo>
                    <a:pt x="0" y="55880"/>
                    <a:pt x="55880" y="0"/>
                    <a:pt x="124460" y="0"/>
                  </a:cubicBezTo>
                  <a:lnTo>
                    <a:pt x="1778161" y="0"/>
                  </a:lnTo>
                  <a:cubicBezTo>
                    <a:pt x="1846741" y="0"/>
                    <a:pt x="1902621" y="55880"/>
                    <a:pt x="1902621" y="124460"/>
                  </a:cubicBezTo>
                  <a:lnTo>
                    <a:pt x="1902621" y="1789430"/>
                  </a:lnTo>
                  <a:cubicBezTo>
                    <a:pt x="1902621" y="1858010"/>
                    <a:pt x="1846741" y="1913890"/>
                    <a:pt x="1778161" y="1913890"/>
                  </a:cubicBezTo>
                  <a:close/>
                </a:path>
              </a:pathLst>
            </a:custGeom>
            <a:solidFill>
              <a:srgbClr val="E9DEFF"/>
            </a:solidFill>
          </p:spPr>
        </p:sp>
      </p:grpSp>
      <p:grpSp>
        <p:nvGrpSpPr>
          <p:cNvPr id="8" name="Group 8"/>
          <p:cNvGrpSpPr/>
          <p:nvPr/>
        </p:nvGrpSpPr>
        <p:grpSpPr>
          <a:xfrm>
            <a:off x="5054164" y="1391903"/>
            <a:ext cx="718617" cy="718617"/>
            <a:chOff x="0" y="0"/>
            <a:chExt cx="1913890" cy="1913890"/>
          </a:xfrm>
        </p:grpSpPr>
        <p:sp>
          <p:nvSpPr>
            <p:cNvPr id="9" name="Freeform 9"/>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grpSp>
        <p:nvGrpSpPr>
          <p:cNvPr id="10" name="Group 10"/>
          <p:cNvGrpSpPr/>
          <p:nvPr/>
        </p:nvGrpSpPr>
        <p:grpSpPr>
          <a:xfrm>
            <a:off x="8183022" y="1442389"/>
            <a:ext cx="718617" cy="718617"/>
            <a:chOff x="0" y="0"/>
            <a:chExt cx="1913890" cy="1913890"/>
          </a:xfrm>
        </p:grpSpPr>
        <p:sp>
          <p:nvSpPr>
            <p:cNvPr id="11" name="Freeform 1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grpSp>
        <p:nvGrpSpPr>
          <p:cNvPr id="12" name="Group 12"/>
          <p:cNvGrpSpPr/>
          <p:nvPr/>
        </p:nvGrpSpPr>
        <p:grpSpPr>
          <a:xfrm>
            <a:off x="2634670" y="3797382"/>
            <a:ext cx="718617" cy="718617"/>
            <a:chOff x="0" y="0"/>
            <a:chExt cx="1913890" cy="1913890"/>
          </a:xfrm>
        </p:grpSpPr>
        <p:sp>
          <p:nvSpPr>
            <p:cNvPr id="13" name="Freeform 13"/>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grpSp>
        <p:nvGrpSpPr>
          <p:cNvPr id="14" name="Group 14"/>
          <p:cNvGrpSpPr/>
          <p:nvPr/>
        </p:nvGrpSpPr>
        <p:grpSpPr>
          <a:xfrm>
            <a:off x="7055729" y="3797382"/>
            <a:ext cx="718617" cy="718617"/>
            <a:chOff x="0" y="0"/>
            <a:chExt cx="1913890" cy="1913890"/>
          </a:xfrm>
        </p:grpSpPr>
        <p:sp>
          <p:nvSpPr>
            <p:cNvPr id="15" name="Freeform 1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pic>
        <p:nvPicPr>
          <p:cNvPr id="16" name="Picture 1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13455" y="1524428"/>
            <a:ext cx="572428" cy="554539"/>
          </a:xfrm>
          <a:prstGeom prst="rect">
            <a:avLst/>
          </a:prstGeom>
        </p:spPr>
      </p:pic>
      <p:pic>
        <p:nvPicPr>
          <p:cNvPr id="17" name="Picture 1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176766" y="1524428"/>
            <a:ext cx="473411" cy="462759"/>
          </a:xfrm>
          <a:prstGeom prst="rect">
            <a:avLst/>
          </a:prstGeom>
        </p:spPr>
      </p:pic>
      <p:pic>
        <p:nvPicPr>
          <p:cNvPr id="18" name="Picture 1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267227" y="1524428"/>
            <a:ext cx="550206" cy="550206"/>
          </a:xfrm>
          <a:prstGeom prst="rect">
            <a:avLst/>
          </a:prstGeom>
        </p:spPr>
      </p:pic>
      <p:pic>
        <p:nvPicPr>
          <p:cNvPr id="19" name="Picture 1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2742905" y="3915032"/>
            <a:ext cx="502145" cy="483315"/>
          </a:xfrm>
          <a:prstGeom prst="rect">
            <a:avLst/>
          </a:prstGeom>
        </p:spPr>
      </p:pic>
      <p:pic>
        <p:nvPicPr>
          <p:cNvPr id="20" name="Picture 20"/>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7156950" y="3898603"/>
            <a:ext cx="516175" cy="516175"/>
          </a:xfrm>
          <a:prstGeom prst="rect">
            <a:avLst/>
          </a:prstGeom>
        </p:spPr>
      </p:pic>
      <p:sp>
        <p:nvSpPr>
          <p:cNvPr id="21" name="TextBox 21"/>
          <p:cNvSpPr txBox="1"/>
          <p:nvPr/>
        </p:nvSpPr>
        <p:spPr>
          <a:xfrm>
            <a:off x="0" y="458343"/>
            <a:ext cx="10393700" cy="500137"/>
          </a:xfrm>
          <a:prstGeom prst="rect">
            <a:avLst/>
          </a:prstGeom>
        </p:spPr>
        <p:txBody>
          <a:bodyPr lIns="0" tIns="0" rIns="0" bIns="0" rtlCol="0" anchor="t">
            <a:spAutoFit/>
          </a:bodyPr>
          <a:lstStyle/>
          <a:p>
            <a:pPr algn="ctr">
              <a:lnSpc>
                <a:spcPts val="3888"/>
              </a:lnSpc>
            </a:pPr>
            <a:r>
              <a:rPr lang="en-US" sz="3600">
                <a:solidFill>
                  <a:srgbClr val="C00000"/>
                </a:solidFill>
                <a:latin typeface="Marcellus"/>
              </a:rPr>
              <a:t>Scope (Functional Requirements)</a:t>
            </a:r>
          </a:p>
        </p:txBody>
      </p:sp>
      <p:sp>
        <p:nvSpPr>
          <p:cNvPr id="22" name="TextBox 22"/>
          <p:cNvSpPr txBox="1"/>
          <p:nvPr/>
        </p:nvSpPr>
        <p:spPr>
          <a:xfrm>
            <a:off x="685800" y="2209877"/>
            <a:ext cx="3050693" cy="225959"/>
          </a:xfrm>
          <a:prstGeom prst="rect">
            <a:avLst/>
          </a:prstGeom>
        </p:spPr>
        <p:txBody>
          <a:bodyPr lIns="0" tIns="0" rIns="0" bIns="0" rtlCol="0" anchor="t">
            <a:spAutoFit/>
          </a:bodyPr>
          <a:lstStyle/>
          <a:p>
            <a:pPr>
              <a:lnSpc>
                <a:spcPts val="1923"/>
              </a:lnSpc>
            </a:pPr>
            <a:r>
              <a:rPr lang="en-US" sz="1479">
                <a:latin typeface="Fira Sans Light Bold"/>
              </a:rPr>
              <a:t>Disease Detection and Diagnosis</a:t>
            </a:r>
          </a:p>
        </p:txBody>
      </p:sp>
      <p:sp>
        <p:nvSpPr>
          <p:cNvPr id="23" name="TextBox 23"/>
          <p:cNvSpPr txBox="1"/>
          <p:nvPr/>
        </p:nvSpPr>
        <p:spPr>
          <a:xfrm>
            <a:off x="754963" y="2541702"/>
            <a:ext cx="2586359" cy="754887"/>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able to analyze images of crops and accurately identify the presence of diseases.</a:t>
            </a:r>
          </a:p>
          <a:p>
            <a:pPr algn="just">
              <a:lnSpc>
                <a:spcPts val="1479"/>
              </a:lnSpc>
            </a:pPr>
            <a:endParaRPr lang="en-US" sz="986">
              <a:solidFill>
                <a:srgbClr val="000000">
                  <a:alpha val="80000"/>
                </a:srgbClr>
              </a:solidFill>
              <a:latin typeface="Fira Sans Light"/>
            </a:endParaRPr>
          </a:p>
        </p:txBody>
      </p:sp>
      <p:sp>
        <p:nvSpPr>
          <p:cNvPr id="24" name="TextBox 24"/>
          <p:cNvSpPr txBox="1"/>
          <p:nvPr/>
        </p:nvSpPr>
        <p:spPr>
          <a:xfrm>
            <a:off x="4086334" y="2209877"/>
            <a:ext cx="2969395" cy="225959"/>
          </a:xfrm>
          <a:prstGeom prst="rect">
            <a:avLst/>
          </a:prstGeom>
        </p:spPr>
        <p:txBody>
          <a:bodyPr lIns="0" tIns="0" rIns="0" bIns="0" rtlCol="0" anchor="t">
            <a:spAutoFit/>
          </a:bodyPr>
          <a:lstStyle/>
          <a:p>
            <a:pPr>
              <a:lnSpc>
                <a:spcPts val="1923"/>
              </a:lnSpc>
            </a:pPr>
            <a:r>
              <a:rPr lang="en-US" sz="1479">
                <a:latin typeface="Fira Sans Light Bold"/>
              </a:rPr>
              <a:t>Customized Treatment Options</a:t>
            </a:r>
          </a:p>
        </p:txBody>
      </p:sp>
      <p:sp>
        <p:nvSpPr>
          <p:cNvPr id="25" name="TextBox 25"/>
          <p:cNvSpPr txBox="1"/>
          <p:nvPr/>
        </p:nvSpPr>
        <p:spPr>
          <a:xfrm>
            <a:off x="4120293" y="2506615"/>
            <a:ext cx="2586359" cy="947247"/>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able to provide information on the type of disease identified and recommend appropriate treatment options.</a:t>
            </a:r>
          </a:p>
          <a:p>
            <a:pPr algn="just">
              <a:lnSpc>
                <a:spcPts val="1479"/>
              </a:lnSpc>
            </a:pPr>
            <a:endParaRPr lang="en-US" sz="986">
              <a:solidFill>
                <a:srgbClr val="000000">
                  <a:alpha val="80000"/>
                </a:srgbClr>
              </a:solidFill>
              <a:latin typeface="Fira Sans Light"/>
            </a:endParaRPr>
          </a:p>
        </p:txBody>
      </p:sp>
      <p:sp>
        <p:nvSpPr>
          <p:cNvPr id="26" name="TextBox 26"/>
          <p:cNvSpPr txBox="1"/>
          <p:nvPr/>
        </p:nvSpPr>
        <p:spPr>
          <a:xfrm>
            <a:off x="7635579" y="2209877"/>
            <a:ext cx="2586359" cy="225959"/>
          </a:xfrm>
          <a:prstGeom prst="rect">
            <a:avLst/>
          </a:prstGeom>
        </p:spPr>
        <p:txBody>
          <a:bodyPr lIns="0" tIns="0" rIns="0" bIns="0" rtlCol="0" anchor="t">
            <a:spAutoFit/>
          </a:bodyPr>
          <a:lstStyle/>
          <a:p>
            <a:pPr>
              <a:lnSpc>
                <a:spcPts val="1923"/>
              </a:lnSpc>
            </a:pPr>
            <a:r>
              <a:rPr lang="en-US" sz="1479">
                <a:latin typeface="Fira Sans Light Bold"/>
              </a:rPr>
              <a:t>Smarter Crop Selection</a:t>
            </a:r>
          </a:p>
        </p:txBody>
      </p:sp>
      <p:sp>
        <p:nvSpPr>
          <p:cNvPr id="27" name="TextBox 27"/>
          <p:cNvSpPr txBox="1"/>
          <p:nvPr/>
        </p:nvSpPr>
        <p:spPr>
          <a:xfrm>
            <a:off x="7299707" y="2541702"/>
            <a:ext cx="2586359" cy="754887"/>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provide farmers with information on crop selection based on soil type and weather conditions.</a:t>
            </a:r>
          </a:p>
          <a:p>
            <a:pPr algn="just">
              <a:lnSpc>
                <a:spcPts val="1479"/>
              </a:lnSpc>
            </a:pPr>
            <a:endParaRPr lang="en-US" sz="986">
              <a:solidFill>
                <a:srgbClr val="000000">
                  <a:alpha val="80000"/>
                </a:srgbClr>
              </a:solidFill>
              <a:latin typeface="Fira Sans Light"/>
            </a:endParaRPr>
          </a:p>
        </p:txBody>
      </p:sp>
      <p:sp>
        <p:nvSpPr>
          <p:cNvPr id="28" name="TextBox 28"/>
          <p:cNvSpPr txBox="1"/>
          <p:nvPr/>
        </p:nvSpPr>
        <p:spPr>
          <a:xfrm>
            <a:off x="2001890" y="4623949"/>
            <a:ext cx="2671759" cy="225959"/>
          </a:xfrm>
          <a:prstGeom prst="rect">
            <a:avLst/>
          </a:prstGeom>
        </p:spPr>
        <p:txBody>
          <a:bodyPr lIns="0" tIns="0" rIns="0" bIns="0" rtlCol="0" anchor="t">
            <a:spAutoFit/>
          </a:bodyPr>
          <a:lstStyle/>
          <a:p>
            <a:pPr>
              <a:lnSpc>
                <a:spcPts val="1923"/>
              </a:lnSpc>
            </a:pPr>
            <a:r>
              <a:rPr lang="en-US" sz="1479">
                <a:latin typeface="Fira Sans Light Bold"/>
              </a:rPr>
              <a:t>Predictive Yield Analysis</a:t>
            </a:r>
          </a:p>
        </p:txBody>
      </p:sp>
      <p:sp>
        <p:nvSpPr>
          <p:cNvPr id="29" name="TextBox 29"/>
          <p:cNvSpPr txBox="1"/>
          <p:nvPr/>
        </p:nvSpPr>
        <p:spPr>
          <a:xfrm>
            <a:off x="1700799" y="4955774"/>
            <a:ext cx="2586359" cy="947247"/>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able to estimate agricultural output based on various factors such as weather, soil type, and crop characteristics.</a:t>
            </a:r>
          </a:p>
          <a:p>
            <a:pPr algn="just">
              <a:lnSpc>
                <a:spcPts val="1479"/>
              </a:lnSpc>
            </a:pPr>
            <a:endParaRPr lang="en-US" sz="986">
              <a:solidFill>
                <a:srgbClr val="000000">
                  <a:alpha val="80000"/>
                </a:srgbClr>
              </a:solidFill>
              <a:latin typeface="Fira Sans Light"/>
            </a:endParaRPr>
          </a:p>
        </p:txBody>
      </p:sp>
      <p:sp>
        <p:nvSpPr>
          <p:cNvPr id="30" name="TextBox 30"/>
          <p:cNvSpPr txBox="1"/>
          <p:nvPr/>
        </p:nvSpPr>
        <p:spPr>
          <a:xfrm>
            <a:off x="6521402" y="4624629"/>
            <a:ext cx="2430792" cy="225959"/>
          </a:xfrm>
          <a:prstGeom prst="rect">
            <a:avLst/>
          </a:prstGeom>
        </p:spPr>
        <p:txBody>
          <a:bodyPr lIns="0" tIns="0" rIns="0" bIns="0" rtlCol="0" anchor="t">
            <a:spAutoFit/>
          </a:bodyPr>
          <a:lstStyle/>
          <a:p>
            <a:pPr>
              <a:lnSpc>
                <a:spcPts val="1923"/>
              </a:lnSpc>
            </a:pPr>
            <a:r>
              <a:rPr lang="en-US" sz="1479">
                <a:latin typeface="Fira Sans Light Bold"/>
              </a:rPr>
              <a:t>User-Friendly Design</a:t>
            </a:r>
          </a:p>
        </p:txBody>
      </p:sp>
      <p:sp>
        <p:nvSpPr>
          <p:cNvPr id="31" name="TextBox 31"/>
          <p:cNvSpPr txBox="1"/>
          <p:nvPr/>
        </p:nvSpPr>
        <p:spPr>
          <a:xfrm>
            <a:off x="6200700" y="4955774"/>
            <a:ext cx="2586359" cy="754887"/>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provide a user-friendly interface for farmers to access and interact with the different features and functionalities.</a:t>
            </a:r>
          </a:p>
          <a:p>
            <a:pPr algn="just">
              <a:lnSpc>
                <a:spcPts val="1479"/>
              </a:lnSpc>
            </a:pPr>
            <a:endParaRPr lang="en-US" sz="986">
              <a:solidFill>
                <a:srgbClr val="000000">
                  <a:alpha val="80000"/>
                </a:srgbClr>
              </a:solidFill>
              <a:latin typeface="Fira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10458"/>
          <a:stretch>
            <a:fillRect/>
          </a:stretch>
        </p:blipFill>
        <p:spPr>
          <a:xfrm>
            <a:off x="11040979" y="0"/>
            <a:ext cx="1151021" cy="6855781"/>
          </a:xfrm>
          <a:prstGeom prst="rect">
            <a:avLst/>
          </a:prstGeom>
        </p:spPr>
      </p:pic>
      <p:pic>
        <p:nvPicPr>
          <p:cNvPr id="3" name="Picture 3"/>
          <p:cNvPicPr>
            <a:picLocks noChangeAspect="1"/>
          </p:cNvPicPr>
          <p:nvPr/>
        </p:nvPicPr>
        <p:blipFill>
          <a:blip r:embed="rId3"/>
          <a:srcRect b="13841"/>
          <a:stretch>
            <a:fillRect/>
          </a:stretch>
        </p:blipFill>
        <p:spPr>
          <a:xfrm>
            <a:off x="10515600" y="0"/>
            <a:ext cx="525379" cy="5440680"/>
          </a:xfrm>
          <a:prstGeom prst="rect">
            <a:avLst/>
          </a:prstGeom>
        </p:spPr>
      </p:pic>
      <p:pic>
        <p:nvPicPr>
          <p:cNvPr id="4" name="Picture 4"/>
          <p:cNvPicPr>
            <a:picLocks noChangeAspect="1"/>
          </p:cNvPicPr>
          <p:nvPr/>
        </p:nvPicPr>
        <p:blipFill>
          <a:blip r:embed="rId4"/>
          <a:srcRect b="140"/>
          <a:stretch>
            <a:fillRect/>
          </a:stretch>
        </p:blipFill>
        <p:spPr>
          <a:xfrm>
            <a:off x="9901585" y="5887634"/>
            <a:ext cx="868683" cy="647487"/>
          </a:xfrm>
          <a:prstGeom prst="rect">
            <a:avLst/>
          </a:prstGeom>
        </p:spPr>
      </p:pic>
      <p:pic>
        <p:nvPicPr>
          <p:cNvPr id="5" name="Picture 5"/>
          <p:cNvPicPr>
            <a:picLocks noChangeAspect="1"/>
          </p:cNvPicPr>
          <p:nvPr/>
        </p:nvPicPr>
        <p:blipFill>
          <a:blip r:embed="rId5"/>
          <a:srcRect/>
          <a:stretch>
            <a:fillRect/>
          </a:stretch>
        </p:blipFill>
        <p:spPr>
          <a:xfrm>
            <a:off x="144657" y="6000159"/>
            <a:ext cx="2795636" cy="698909"/>
          </a:xfrm>
          <a:prstGeom prst="rect">
            <a:avLst/>
          </a:prstGeom>
        </p:spPr>
      </p:pic>
      <p:grpSp>
        <p:nvGrpSpPr>
          <p:cNvPr id="6" name="Group 6"/>
          <p:cNvGrpSpPr/>
          <p:nvPr/>
        </p:nvGrpSpPr>
        <p:grpSpPr>
          <a:xfrm>
            <a:off x="1542476" y="1442389"/>
            <a:ext cx="714385" cy="718617"/>
            <a:chOff x="0" y="0"/>
            <a:chExt cx="1902621" cy="1913890"/>
          </a:xfrm>
        </p:grpSpPr>
        <p:sp>
          <p:nvSpPr>
            <p:cNvPr id="7" name="Freeform 7"/>
            <p:cNvSpPr/>
            <p:nvPr/>
          </p:nvSpPr>
          <p:spPr>
            <a:xfrm>
              <a:off x="0" y="0"/>
              <a:ext cx="1902621" cy="1913890"/>
            </a:xfrm>
            <a:custGeom>
              <a:avLst/>
              <a:gdLst/>
              <a:ahLst/>
              <a:cxnLst/>
              <a:rect l="l" t="t" r="r" b="b"/>
              <a:pathLst>
                <a:path w="1902621" h="1913890">
                  <a:moveTo>
                    <a:pt x="1778161" y="1913890"/>
                  </a:moveTo>
                  <a:lnTo>
                    <a:pt x="124460" y="1913890"/>
                  </a:lnTo>
                  <a:cubicBezTo>
                    <a:pt x="55880" y="1913890"/>
                    <a:pt x="0" y="1858010"/>
                    <a:pt x="0" y="1789430"/>
                  </a:cubicBezTo>
                  <a:lnTo>
                    <a:pt x="0" y="124460"/>
                  </a:lnTo>
                  <a:cubicBezTo>
                    <a:pt x="0" y="55880"/>
                    <a:pt x="55880" y="0"/>
                    <a:pt x="124460" y="0"/>
                  </a:cubicBezTo>
                  <a:lnTo>
                    <a:pt x="1778161" y="0"/>
                  </a:lnTo>
                  <a:cubicBezTo>
                    <a:pt x="1846741" y="0"/>
                    <a:pt x="1902621" y="55880"/>
                    <a:pt x="1902621" y="124460"/>
                  </a:cubicBezTo>
                  <a:lnTo>
                    <a:pt x="1902621" y="1789430"/>
                  </a:lnTo>
                  <a:cubicBezTo>
                    <a:pt x="1902621" y="1858010"/>
                    <a:pt x="1846741" y="1913890"/>
                    <a:pt x="1778161" y="1913890"/>
                  </a:cubicBezTo>
                  <a:close/>
                </a:path>
              </a:pathLst>
            </a:custGeom>
            <a:solidFill>
              <a:srgbClr val="E9DEFF"/>
            </a:solidFill>
          </p:spPr>
        </p:sp>
      </p:grpSp>
      <p:grpSp>
        <p:nvGrpSpPr>
          <p:cNvPr id="8" name="Group 8"/>
          <p:cNvGrpSpPr/>
          <p:nvPr/>
        </p:nvGrpSpPr>
        <p:grpSpPr>
          <a:xfrm>
            <a:off x="5054164" y="1391903"/>
            <a:ext cx="718617" cy="718617"/>
            <a:chOff x="0" y="0"/>
            <a:chExt cx="1913890" cy="1913890"/>
          </a:xfrm>
        </p:grpSpPr>
        <p:sp>
          <p:nvSpPr>
            <p:cNvPr id="9" name="Freeform 9"/>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grpSp>
        <p:nvGrpSpPr>
          <p:cNvPr id="10" name="Group 10"/>
          <p:cNvGrpSpPr/>
          <p:nvPr/>
        </p:nvGrpSpPr>
        <p:grpSpPr>
          <a:xfrm>
            <a:off x="8183022" y="1442389"/>
            <a:ext cx="718617" cy="718617"/>
            <a:chOff x="0" y="0"/>
            <a:chExt cx="1913890" cy="1913890"/>
          </a:xfrm>
        </p:grpSpPr>
        <p:sp>
          <p:nvSpPr>
            <p:cNvPr id="11" name="Freeform 1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grpSp>
        <p:nvGrpSpPr>
          <p:cNvPr id="12" name="Group 12"/>
          <p:cNvGrpSpPr/>
          <p:nvPr/>
        </p:nvGrpSpPr>
        <p:grpSpPr>
          <a:xfrm>
            <a:off x="2634670" y="3797382"/>
            <a:ext cx="718617" cy="718617"/>
            <a:chOff x="0" y="0"/>
            <a:chExt cx="1913890" cy="1913890"/>
          </a:xfrm>
        </p:grpSpPr>
        <p:sp>
          <p:nvSpPr>
            <p:cNvPr id="13" name="Freeform 13"/>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grpSp>
        <p:nvGrpSpPr>
          <p:cNvPr id="14" name="Group 14"/>
          <p:cNvGrpSpPr/>
          <p:nvPr/>
        </p:nvGrpSpPr>
        <p:grpSpPr>
          <a:xfrm>
            <a:off x="7134571" y="3797382"/>
            <a:ext cx="718617" cy="718617"/>
            <a:chOff x="0" y="0"/>
            <a:chExt cx="1913890" cy="1913890"/>
          </a:xfrm>
        </p:grpSpPr>
        <p:sp>
          <p:nvSpPr>
            <p:cNvPr id="15" name="Freeform 15"/>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E9DEFF"/>
            </a:solidFill>
          </p:spPr>
        </p:sp>
      </p:grpSp>
      <p:pic>
        <p:nvPicPr>
          <p:cNvPr id="16" name="Picture 1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44744" y="1547474"/>
            <a:ext cx="509849" cy="504113"/>
          </a:xfrm>
          <a:prstGeom prst="rect">
            <a:avLst/>
          </a:prstGeom>
        </p:spPr>
      </p:pic>
      <p:pic>
        <p:nvPicPr>
          <p:cNvPr id="17" name="Picture 1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143334" y="1462679"/>
            <a:ext cx="540275" cy="577063"/>
          </a:xfrm>
          <a:prstGeom prst="rect">
            <a:avLst/>
          </a:prstGeom>
        </p:spPr>
      </p:pic>
      <p:pic>
        <p:nvPicPr>
          <p:cNvPr id="18" name="Picture 1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277843" y="1589595"/>
            <a:ext cx="528972" cy="419871"/>
          </a:xfrm>
          <a:prstGeom prst="rect">
            <a:avLst/>
          </a:prstGeom>
        </p:spPr>
      </p:pic>
      <p:pic>
        <p:nvPicPr>
          <p:cNvPr id="19" name="Picture 1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2727205" y="3889917"/>
            <a:ext cx="533544" cy="533544"/>
          </a:xfrm>
          <a:prstGeom prst="rect">
            <a:avLst/>
          </a:prstGeom>
        </p:spPr>
      </p:pic>
      <p:pic>
        <p:nvPicPr>
          <p:cNvPr id="20" name="Picture 20"/>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7256559" y="3874167"/>
            <a:ext cx="474639" cy="565046"/>
          </a:xfrm>
          <a:prstGeom prst="rect">
            <a:avLst/>
          </a:prstGeom>
        </p:spPr>
      </p:pic>
      <p:sp>
        <p:nvSpPr>
          <p:cNvPr id="21" name="TextBox 21"/>
          <p:cNvSpPr txBox="1"/>
          <p:nvPr/>
        </p:nvSpPr>
        <p:spPr>
          <a:xfrm>
            <a:off x="216621" y="473439"/>
            <a:ext cx="10393700" cy="500137"/>
          </a:xfrm>
          <a:prstGeom prst="rect">
            <a:avLst/>
          </a:prstGeom>
        </p:spPr>
        <p:txBody>
          <a:bodyPr lIns="0" tIns="0" rIns="0" bIns="0" rtlCol="0" anchor="t">
            <a:spAutoFit/>
          </a:bodyPr>
          <a:lstStyle/>
          <a:p>
            <a:pPr algn="ctr">
              <a:lnSpc>
                <a:spcPts val="3888"/>
              </a:lnSpc>
            </a:pPr>
            <a:r>
              <a:rPr lang="en-US" sz="3600">
                <a:solidFill>
                  <a:srgbClr val="C00000"/>
                </a:solidFill>
                <a:latin typeface="Marcellus"/>
              </a:rPr>
              <a:t>Scope (Non-Functional Requirements)</a:t>
            </a:r>
          </a:p>
        </p:txBody>
      </p:sp>
      <p:sp>
        <p:nvSpPr>
          <p:cNvPr id="22" name="TextBox 22"/>
          <p:cNvSpPr txBox="1"/>
          <p:nvPr/>
        </p:nvSpPr>
        <p:spPr>
          <a:xfrm>
            <a:off x="1069599" y="2240097"/>
            <a:ext cx="3050693" cy="225959"/>
          </a:xfrm>
          <a:prstGeom prst="rect">
            <a:avLst/>
          </a:prstGeom>
        </p:spPr>
        <p:txBody>
          <a:bodyPr lIns="0" tIns="0" rIns="0" bIns="0" rtlCol="0" anchor="t">
            <a:spAutoFit/>
          </a:bodyPr>
          <a:lstStyle/>
          <a:p>
            <a:pPr>
              <a:lnSpc>
                <a:spcPts val="1923"/>
              </a:lnSpc>
            </a:pPr>
            <a:r>
              <a:rPr lang="en-US" sz="1479">
                <a:latin typeface="Fira Sans Light Bold"/>
              </a:rPr>
              <a:t>Security and Privacy</a:t>
            </a:r>
          </a:p>
        </p:txBody>
      </p:sp>
      <p:sp>
        <p:nvSpPr>
          <p:cNvPr id="23" name="TextBox 23"/>
          <p:cNvSpPr txBox="1"/>
          <p:nvPr/>
        </p:nvSpPr>
        <p:spPr>
          <a:xfrm>
            <a:off x="754963" y="2541702"/>
            <a:ext cx="2586359" cy="562526"/>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secure and protect the privacy of users.</a:t>
            </a:r>
          </a:p>
          <a:p>
            <a:pPr algn="just">
              <a:lnSpc>
                <a:spcPts val="1479"/>
              </a:lnSpc>
            </a:pPr>
            <a:endParaRPr lang="en-US" sz="986">
              <a:solidFill>
                <a:srgbClr val="000000">
                  <a:alpha val="80000"/>
                </a:srgbClr>
              </a:solidFill>
              <a:latin typeface="Fira Sans Light"/>
            </a:endParaRPr>
          </a:p>
        </p:txBody>
      </p:sp>
      <p:sp>
        <p:nvSpPr>
          <p:cNvPr id="24" name="TextBox 24"/>
          <p:cNvSpPr txBox="1"/>
          <p:nvPr/>
        </p:nvSpPr>
        <p:spPr>
          <a:xfrm>
            <a:off x="4233061" y="2240097"/>
            <a:ext cx="2969395" cy="225959"/>
          </a:xfrm>
          <a:prstGeom prst="rect">
            <a:avLst/>
          </a:prstGeom>
        </p:spPr>
        <p:txBody>
          <a:bodyPr lIns="0" tIns="0" rIns="0" bIns="0" rtlCol="0" anchor="t">
            <a:spAutoFit/>
          </a:bodyPr>
          <a:lstStyle/>
          <a:p>
            <a:pPr>
              <a:lnSpc>
                <a:spcPts val="1923"/>
              </a:lnSpc>
            </a:pPr>
            <a:r>
              <a:rPr lang="en-US" sz="1479">
                <a:latin typeface="Fira Sans Light Bold"/>
              </a:rPr>
              <a:t>Scalability and Performance</a:t>
            </a:r>
          </a:p>
        </p:txBody>
      </p:sp>
      <p:sp>
        <p:nvSpPr>
          <p:cNvPr id="25" name="TextBox 25"/>
          <p:cNvSpPr txBox="1"/>
          <p:nvPr/>
        </p:nvSpPr>
        <p:spPr>
          <a:xfrm>
            <a:off x="4120293" y="2506615"/>
            <a:ext cx="2586359" cy="947247"/>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able to handle a large volume of data and user requests without experiencing downtime or performance issues.</a:t>
            </a:r>
          </a:p>
          <a:p>
            <a:pPr algn="just">
              <a:lnSpc>
                <a:spcPts val="1479"/>
              </a:lnSpc>
            </a:pPr>
            <a:endParaRPr lang="en-US" sz="986">
              <a:solidFill>
                <a:srgbClr val="000000">
                  <a:alpha val="80000"/>
                </a:srgbClr>
              </a:solidFill>
              <a:latin typeface="Fira Sans Light"/>
            </a:endParaRPr>
          </a:p>
        </p:txBody>
      </p:sp>
      <p:sp>
        <p:nvSpPr>
          <p:cNvPr id="26" name="TextBox 26"/>
          <p:cNvSpPr txBox="1"/>
          <p:nvPr/>
        </p:nvSpPr>
        <p:spPr>
          <a:xfrm>
            <a:off x="7316757" y="2240097"/>
            <a:ext cx="2586359" cy="225959"/>
          </a:xfrm>
          <a:prstGeom prst="rect">
            <a:avLst/>
          </a:prstGeom>
        </p:spPr>
        <p:txBody>
          <a:bodyPr lIns="0" tIns="0" rIns="0" bIns="0" rtlCol="0" anchor="t">
            <a:spAutoFit/>
          </a:bodyPr>
          <a:lstStyle/>
          <a:p>
            <a:pPr>
              <a:lnSpc>
                <a:spcPts val="1923"/>
              </a:lnSpc>
            </a:pPr>
            <a:r>
              <a:rPr lang="en-US" sz="1479">
                <a:latin typeface="Fira Sans Light Bold"/>
              </a:rPr>
              <a:t>Cross-Platform Compatibility</a:t>
            </a:r>
          </a:p>
        </p:txBody>
      </p:sp>
      <p:sp>
        <p:nvSpPr>
          <p:cNvPr id="27" name="TextBox 27"/>
          <p:cNvSpPr txBox="1"/>
          <p:nvPr/>
        </p:nvSpPr>
        <p:spPr>
          <a:xfrm>
            <a:off x="7299707" y="2541702"/>
            <a:ext cx="2586359" cy="562526"/>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accessible from different devices and platforms.</a:t>
            </a:r>
          </a:p>
          <a:p>
            <a:pPr algn="just">
              <a:lnSpc>
                <a:spcPts val="1479"/>
              </a:lnSpc>
            </a:pPr>
            <a:endParaRPr lang="en-US" sz="986">
              <a:solidFill>
                <a:srgbClr val="000000">
                  <a:alpha val="80000"/>
                </a:srgbClr>
              </a:solidFill>
              <a:latin typeface="Fira Sans Light"/>
            </a:endParaRPr>
          </a:p>
        </p:txBody>
      </p:sp>
      <p:sp>
        <p:nvSpPr>
          <p:cNvPr id="28" name="TextBox 28"/>
          <p:cNvSpPr txBox="1"/>
          <p:nvPr/>
        </p:nvSpPr>
        <p:spPr>
          <a:xfrm>
            <a:off x="1899669" y="4674749"/>
            <a:ext cx="2671759" cy="225959"/>
          </a:xfrm>
          <a:prstGeom prst="rect">
            <a:avLst/>
          </a:prstGeom>
        </p:spPr>
        <p:txBody>
          <a:bodyPr lIns="0" tIns="0" rIns="0" bIns="0" rtlCol="0" anchor="t">
            <a:spAutoFit/>
          </a:bodyPr>
          <a:lstStyle/>
          <a:p>
            <a:pPr>
              <a:lnSpc>
                <a:spcPts val="1923"/>
              </a:lnSpc>
            </a:pPr>
            <a:r>
              <a:rPr lang="en-US" sz="1479">
                <a:latin typeface="Fira Sans Light Bold"/>
              </a:rPr>
              <a:t>Speed and Responsiveness</a:t>
            </a:r>
          </a:p>
        </p:txBody>
      </p:sp>
      <p:sp>
        <p:nvSpPr>
          <p:cNvPr id="29" name="TextBox 29"/>
          <p:cNvSpPr txBox="1"/>
          <p:nvPr/>
        </p:nvSpPr>
        <p:spPr>
          <a:xfrm>
            <a:off x="1700799" y="4955774"/>
            <a:ext cx="2586359" cy="562526"/>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fast and responsive to ensure a seamless user experience.</a:t>
            </a:r>
          </a:p>
          <a:p>
            <a:pPr algn="just">
              <a:lnSpc>
                <a:spcPts val="1479"/>
              </a:lnSpc>
            </a:pPr>
            <a:endParaRPr lang="en-US" sz="986">
              <a:solidFill>
                <a:srgbClr val="000000">
                  <a:alpha val="80000"/>
                </a:srgbClr>
              </a:solidFill>
              <a:latin typeface="Fira Sans Light"/>
            </a:endParaRPr>
          </a:p>
        </p:txBody>
      </p:sp>
      <p:sp>
        <p:nvSpPr>
          <p:cNvPr id="30" name="TextBox 30"/>
          <p:cNvSpPr txBox="1"/>
          <p:nvPr/>
        </p:nvSpPr>
        <p:spPr>
          <a:xfrm>
            <a:off x="6706651" y="4674749"/>
            <a:ext cx="2430792" cy="225959"/>
          </a:xfrm>
          <a:prstGeom prst="rect">
            <a:avLst/>
          </a:prstGeom>
        </p:spPr>
        <p:txBody>
          <a:bodyPr lIns="0" tIns="0" rIns="0" bIns="0" rtlCol="0" anchor="t">
            <a:spAutoFit/>
          </a:bodyPr>
          <a:lstStyle/>
          <a:p>
            <a:pPr>
              <a:lnSpc>
                <a:spcPts val="1923"/>
              </a:lnSpc>
            </a:pPr>
            <a:r>
              <a:rPr lang="en-US" sz="1479">
                <a:latin typeface="Fira Sans Light Bold"/>
              </a:rPr>
              <a:t>Easy Maintenance</a:t>
            </a:r>
          </a:p>
        </p:txBody>
      </p:sp>
      <p:sp>
        <p:nvSpPr>
          <p:cNvPr id="31" name="TextBox 31"/>
          <p:cNvSpPr txBox="1"/>
          <p:nvPr/>
        </p:nvSpPr>
        <p:spPr>
          <a:xfrm>
            <a:off x="6200700" y="4955774"/>
            <a:ext cx="2586359" cy="754887"/>
          </a:xfrm>
          <a:prstGeom prst="rect">
            <a:avLst/>
          </a:prstGeom>
        </p:spPr>
        <p:txBody>
          <a:bodyPr lIns="0" tIns="0" rIns="0" bIns="0" rtlCol="0" anchor="t">
            <a:spAutoFit/>
          </a:bodyPr>
          <a:lstStyle/>
          <a:p>
            <a:pPr algn="just">
              <a:lnSpc>
                <a:spcPts val="1479"/>
              </a:lnSpc>
            </a:pPr>
            <a:r>
              <a:rPr lang="en-US" sz="986">
                <a:solidFill>
                  <a:srgbClr val="000000">
                    <a:alpha val="80000"/>
                  </a:srgbClr>
                </a:solidFill>
                <a:latin typeface="Fira Sans Light"/>
              </a:rPr>
              <a:t>The website should be easy to maintain and update, with minimal downtime required for maintenance activities.</a:t>
            </a:r>
          </a:p>
          <a:p>
            <a:pPr algn="just">
              <a:lnSpc>
                <a:spcPts val="1479"/>
              </a:lnSpc>
            </a:pPr>
            <a:endParaRPr lang="en-US" sz="986">
              <a:solidFill>
                <a:srgbClr val="000000">
                  <a:alpha val="80000"/>
                </a:srgbClr>
              </a:solidFill>
              <a:latin typeface="Fira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458343"/>
            <a:ext cx="10393700" cy="500137"/>
          </a:xfrm>
          <a:prstGeom prst="rect">
            <a:avLst/>
          </a:prstGeom>
        </p:spPr>
        <p:txBody>
          <a:bodyPr lIns="0" tIns="0" rIns="0" bIns="0" rtlCol="0" anchor="t">
            <a:spAutoFit/>
          </a:bodyPr>
          <a:lstStyle/>
          <a:p>
            <a:pPr algn="ctr">
              <a:lnSpc>
                <a:spcPts val="3888"/>
              </a:lnSpc>
            </a:pPr>
            <a:r>
              <a:rPr lang="en-US" sz="3600">
                <a:solidFill>
                  <a:srgbClr val="C00000"/>
                </a:solidFill>
                <a:latin typeface="Marcellus"/>
              </a:rPr>
              <a:t>Data Set Description </a:t>
            </a:r>
          </a:p>
        </p:txBody>
      </p:sp>
      <p:pic>
        <p:nvPicPr>
          <p:cNvPr id="3" name="Picture 3"/>
          <p:cNvPicPr>
            <a:picLocks noChangeAspect="1"/>
          </p:cNvPicPr>
          <p:nvPr/>
        </p:nvPicPr>
        <p:blipFill>
          <a:blip r:embed="rId2"/>
          <a:srcRect r="10458"/>
          <a:stretch>
            <a:fillRect/>
          </a:stretch>
        </p:blipFill>
        <p:spPr>
          <a:xfrm>
            <a:off x="11040979" y="0"/>
            <a:ext cx="1151021" cy="6855781"/>
          </a:xfrm>
          <a:prstGeom prst="rect">
            <a:avLst/>
          </a:prstGeom>
        </p:spPr>
      </p:pic>
      <p:pic>
        <p:nvPicPr>
          <p:cNvPr id="4" name="Picture 4"/>
          <p:cNvPicPr>
            <a:picLocks noChangeAspect="1"/>
          </p:cNvPicPr>
          <p:nvPr/>
        </p:nvPicPr>
        <p:blipFill>
          <a:blip r:embed="rId3"/>
          <a:srcRect b="13841"/>
          <a:stretch>
            <a:fillRect/>
          </a:stretch>
        </p:blipFill>
        <p:spPr>
          <a:xfrm>
            <a:off x="10515600" y="0"/>
            <a:ext cx="525379" cy="5440680"/>
          </a:xfrm>
          <a:prstGeom prst="rect">
            <a:avLst/>
          </a:prstGeom>
        </p:spPr>
      </p:pic>
      <p:pic>
        <p:nvPicPr>
          <p:cNvPr id="5" name="Picture 5"/>
          <p:cNvPicPr>
            <a:picLocks noChangeAspect="1"/>
          </p:cNvPicPr>
          <p:nvPr/>
        </p:nvPicPr>
        <p:blipFill>
          <a:blip r:embed="rId4"/>
          <a:srcRect b="140"/>
          <a:stretch>
            <a:fillRect/>
          </a:stretch>
        </p:blipFill>
        <p:spPr>
          <a:xfrm>
            <a:off x="9901585" y="5887634"/>
            <a:ext cx="868683" cy="647487"/>
          </a:xfrm>
          <a:prstGeom prst="rect">
            <a:avLst/>
          </a:prstGeom>
        </p:spPr>
      </p:pic>
      <p:pic>
        <p:nvPicPr>
          <p:cNvPr id="6" name="Picture 6"/>
          <p:cNvPicPr>
            <a:picLocks noChangeAspect="1"/>
          </p:cNvPicPr>
          <p:nvPr/>
        </p:nvPicPr>
        <p:blipFill>
          <a:blip r:embed="rId5"/>
          <a:srcRect/>
          <a:stretch>
            <a:fillRect/>
          </a:stretch>
        </p:blipFill>
        <p:spPr>
          <a:xfrm>
            <a:off x="191452" y="5887634"/>
            <a:ext cx="3245736" cy="811434"/>
          </a:xfrm>
          <a:prstGeom prst="rect">
            <a:avLst/>
          </a:prstGeom>
        </p:spPr>
      </p:pic>
      <p:sp>
        <p:nvSpPr>
          <p:cNvPr id="7" name="TextBox 7"/>
          <p:cNvSpPr txBox="1"/>
          <p:nvPr/>
        </p:nvSpPr>
        <p:spPr>
          <a:xfrm>
            <a:off x="217171" y="1247857"/>
            <a:ext cx="9959359" cy="4288610"/>
          </a:xfrm>
          <a:prstGeom prst="rect">
            <a:avLst/>
          </a:prstGeom>
        </p:spPr>
        <p:txBody>
          <a:bodyPr lIns="0" tIns="0" rIns="0" bIns="0" rtlCol="0" anchor="t">
            <a:spAutoFit/>
          </a:bodyPr>
          <a:lstStyle/>
          <a:p>
            <a:pPr marL="464244" lvl="1" indent="-232122" algn="just">
              <a:lnSpc>
                <a:spcPts val="2441"/>
              </a:lnSpc>
              <a:buFont typeface="Arial"/>
              <a:buChar char="•"/>
            </a:pPr>
            <a:r>
              <a:rPr lang="en-US" sz="1667" spc="-88" dirty="0">
                <a:latin typeface="Fira Sans" panose="020B0503050000020004" pitchFamily="34" charset="0"/>
              </a:rPr>
              <a:t>The Maize and Corn Disease dataset, available on Kaggle, contains images of healthy maize and corn plants, as well as plants infected with four different diseases: Gray Leaf Spot, Common Rust, Northern Leaf Blight, and Healthy. The dataset consists of a total of 4,000 images, with 1,000 images for each class. The images were collected from different regions in Uganda, Africa. The dataset can be used for developing and testing machine learning models for the detection and classification of maize and corn diseases.</a:t>
            </a:r>
          </a:p>
          <a:p>
            <a:pPr marL="232122" lvl="1" algn="just">
              <a:lnSpc>
                <a:spcPts val="2441"/>
              </a:lnSpc>
            </a:pPr>
            <a:r>
              <a:rPr lang="en-US" sz="1667" spc="-90" dirty="0">
                <a:latin typeface="Fira Sans" panose="020B0503050000020004" pitchFamily="34" charset="0"/>
              </a:rPr>
              <a:t>     Link: </a:t>
            </a:r>
            <a:r>
              <a:rPr lang="en-US" sz="1667" spc="-88" dirty="0">
                <a:latin typeface="Fira Sans" panose="020B0503050000020004" pitchFamily="34" charset="0"/>
                <a:hlinkClick r:id="rId6"/>
              </a:rPr>
              <a:t>https://www.kaggle.com/datasets/smaranjitghose/corn-or-maize-leaf-disease-dataset</a:t>
            </a:r>
            <a:endParaRPr lang="en-US" sz="1667" spc="-88" dirty="0">
              <a:latin typeface="Fira Sans" panose="020B0503050000020004" pitchFamily="34" charset="0"/>
            </a:endParaRPr>
          </a:p>
          <a:p>
            <a:pPr marL="232122" lvl="1" algn="just">
              <a:lnSpc>
                <a:spcPts val="2441"/>
              </a:lnSpc>
            </a:pPr>
            <a:endParaRPr lang="en-US" sz="1667" spc="-88" dirty="0">
              <a:latin typeface="Fira Sans" panose="020B0503050000020004" pitchFamily="34" charset="0"/>
            </a:endParaRPr>
          </a:p>
          <a:p>
            <a:pPr marL="464244" lvl="1" indent="-232122" algn="just">
              <a:lnSpc>
                <a:spcPts val="2441"/>
              </a:lnSpc>
              <a:buFont typeface="Arial"/>
              <a:buChar char="•"/>
            </a:pPr>
            <a:r>
              <a:rPr lang="en-US" sz="1667" spc="-90" dirty="0">
                <a:latin typeface="Fira Sans" panose="020B0503050000020004" pitchFamily="34" charset="0"/>
              </a:rPr>
              <a:t>The dataset is about precision agriculture and aims to help farmers make informed decisions about the most suitable crops to grow in a particular farm based on various parameters. The dataset includes parameters such as N, P, and K, which are ratios of Nitrogen, Phosphorous, and Potassium content in the soil, as well as temperature, humidity, pH value of the soil, and rainfall in millimeters. The data was built by augmenting datasets of rainfall, climate, and fertilizer data available for India.</a:t>
            </a:r>
          </a:p>
          <a:p>
            <a:pPr marL="232122" lvl="1">
              <a:lnSpc>
                <a:spcPts val="2441"/>
              </a:lnSpc>
            </a:pPr>
            <a:r>
              <a:rPr lang="en-US" sz="1667" spc="-90" dirty="0">
                <a:latin typeface="Fira Sans" panose="020B0503050000020004" pitchFamily="34" charset="0"/>
              </a:rPr>
              <a:t>     Link: </a:t>
            </a:r>
            <a:r>
              <a:rPr lang="en-US" sz="1667" spc="-90" dirty="0">
                <a:latin typeface="Fira Sans" panose="020B0503050000020004" pitchFamily="34" charset="0"/>
                <a:hlinkClick r:id="rId7"/>
              </a:rPr>
              <a:t>https://www.kaggle.com/datasets/atharvaingle/crop-recommendation-dataset</a:t>
            </a:r>
            <a:endParaRPr lang="en-US" sz="1667" spc="-90" dirty="0">
              <a:latin typeface="Fira Sans" panose="020B0503050000020004" pitchFamily="34" charset="0"/>
            </a:endParaRPr>
          </a:p>
          <a:p>
            <a:pPr marL="464244" lvl="1" indent="-232122" algn="just">
              <a:lnSpc>
                <a:spcPts val="2441"/>
              </a:lnSpc>
              <a:buFont typeface="Arial"/>
              <a:buChar char="•"/>
            </a:pPr>
            <a:endParaRPr lang="en-US" sz="1667" spc="-90" dirty="0">
              <a:latin typeface="Fira Sans" panose="020B05030500000200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
          <p:cNvSpPr txBox="1">
            <a:spLocks noGrp="1"/>
          </p:cNvSpPr>
          <p:nvPr>
            <p:ph type="title"/>
          </p:nvPr>
        </p:nvSpPr>
        <p:spPr>
          <a:xfrm>
            <a:off x="4209876" y="106661"/>
            <a:ext cx="7231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600" dirty="0">
                <a:solidFill>
                  <a:srgbClr val="C00000"/>
                </a:solidFill>
                <a:latin typeface="Marcellus"/>
                <a:ea typeface="Marcellus"/>
                <a:cs typeface="Marcellus"/>
                <a:sym typeface="Marcellus"/>
              </a:rPr>
              <a:t>Technology used</a:t>
            </a:r>
            <a:endParaRPr sz="3600" dirty="0"/>
          </a:p>
        </p:txBody>
      </p:sp>
      <p:pic>
        <p:nvPicPr>
          <p:cNvPr id="181" name="Google Shape;181;p5"/>
          <p:cNvPicPr preferRelativeResize="0"/>
          <p:nvPr/>
        </p:nvPicPr>
        <p:blipFill rotWithShape="1">
          <a:blip r:embed="rId3">
            <a:alphaModFix/>
          </a:blip>
          <a:srcRect/>
          <a:stretch/>
        </p:blipFill>
        <p:spPr>
          <a:xfrm rot="5400000">
            <a:off x="6001032" y="528692"/>
            <a:ext cx="702416" cy="12236666"/>
          </a:xfrm>
          <a:prstGeom prst="rect">
            <a:avLst/>
          </a:prstGeom>
          <a:noFill/>
          <a:ln>
            <a:noFill/>
          </a:ln>
        </p:spPr>
      </p:pic>
      <p:pic>
        <p:nvPicPr>
          <p:cNvPr id="182" name="Google Shape;182;p5"/>
          <p:cNvPicPr preferRelativeResize="0"/>
          <p:nvPr/>
        </p:nvPicPr>
        <p:blipFill rotWithShape="1">
          <a:blip r:embed="rId4">
            <a:alphaModFix/>
          </a:blip>
          <a:srcRect/>
          <a:stretch/>
        </p:blipFill>
        <p:spPr>
          <a:xfrm rot="5400000">
            <a:off x="7421729" y="1406173"/>
            <a:ext cx="207493" cy="9333048"/>
          </a:xfrm>
          <a:prstGeom prst="rect">
            <a:avLst/>
          </a:prstGeom>
          <a:noFill/>
          <a:ln>
            <a:noFill/>
          </a:ln>
        </p:spPr>
      </p:pic>
      <p:pic>
        <p:nvPicPr>
          <p:cNvPr id="183" name="Google Shape;183;p5" descr="A close up of a sign&#10;&#10;Description automatically generated"/>
          <p:cNvPicPr preferRelativeResize="0">
            <a:picLocks noGrp="1"/>
          </p:cNvPicPr>
          <p:nvPr>
            <p:ph type="body" idx="1"/>
          </p:nvPr>
        </p:nvPicPr>
        <p:blipFill rotWithShape="1">
          <a:blip r:embed="rId5">
            <a:alphaModFix/>
          </a:blip>
          <a:srcRect/>
          <a:stretch/>
        </p:blipFill>
        <p:spPr>
          <a:xfrm>
            <a:off x="10844462" y="332681"/>
            <a:ext cx="968545" cy="721920"/>
          </a:xfrm>
          <a:prstGeom prst="rect">
            <a:avLst/>
          </a:prstGeom>
          <a:noFill/>
          <a:ln>
            <a:noFill/>
          </a:ln>
        </p:spPr>
      </p:pic>
      <p:pic>
        <p:nvPicPr>
          <p:cNvPr id="184" name="Google Shape;184;p5" descr="A picture containing drawing&#10;&#10;Description automatically generated"/>
          <p:cNvPicPr preferRelativeResize="0"/>
          <p:nvPr/>
        </p:nvPicPr>
        <p:blipFill rotWithShape="1">
          <a:blip r:embed="rId6">
            <a:alphaModFix/>
          </a:blip>
          <a:srcRect/>
          <a:stretch/>
        </p:blipFill>
        <p:spPr>
          <a:xfrm>
            <a:off x="105727" y="114434"/>
            <a:ext cx="3245736" cy="811434"/>
          </a:xfrm>
          <a:prstGeom prst="rect">
            <a:avLst/>
          </a:prstGeom>
          <a:noFill/>
          <a:ln>
            <a:noFill/>
          </a:ln>
        </p:spPr>
      </p:pic>
      <p:sp>
        <p:nvSpPr>
          <p:cNvPr id="3" name="TextBox 2">
            <a:extLst>
              <a:ext uri="{FF2B5EF4-FFF2-40B4-BE49-F238E27FC236}">
                <a16:creationId xmlns:a16="http://schemas.microsoft.com/office/drawing/2014/main" id="{7452CAE4-3BCD-F1CD-20A1-8E042120D2DE}"/>
              </a:ext>
            </a:extLst>
          </p:cNvPr>
          <p:cNvSpPr txBox="1"/>
          <p:nvPr/>
        </p:nvSpPr>
        <p:spPr>
          <a:xfrm>
            <a:off x="961293" y="1809112"/>
            <a:ext cx="10023846" cy="1891543"/>
          </a:xfrm>
          <a:prstGeom prst="rect">
            <a:avLst/>
          </a:prstGeom>
          <a:noFill/>
        </p:spPr>
        <p:txBody>
          <a:bodyPr wrap="square">
            <a:spAutoFit/>
          </a:bodyPr>
          <a:lstStyle/>
          <a:p>
            <a:pPr marL="120650" marR="0" lvl="0" algn="just" rtl="0">
              <a:lnSpc>
                <a:spcPct val="50000"/>
              </a:lnSpc>
              <a:spcBef>
                <a:spcPts val="1200"/>
              </a:spcBef>
              <a:spcAft>
                <a:spcPts val="0"/>
              </a:spcAft>
              <a:buClr>
                <a:schemeClr val="dk1"/>
              </a:buClr>
              <a:buSzPts val="1700"/>
            </a:pPr>
            <a:r>
              <a:rPr lang="en-IN" sz="2000" b="1" i="0" u="none" strike="noStrike" cap="none" dirty="0">
                <a:solidFill>
                  <a:schemeClr val="dk1"/>
                </a:solidFill>
                <a:latin typeface="Fira Sans"/>
                <a:ea typeface="Fira Sans"/>
                <a:cs typeface="Fira Sans"/>
                <a:sym typeface="Fira Sans"/>
              </a:rPr>
              <a:t>1. Front-end Development: </a:t>
            </a:r>
            <a:r>
              <a:rPr lang="en-IN" sz="2000" b="0" i="0" u="none" strike="noStrike" cap="none" dirty="0">
                <a:solidFill>
                  <a:schemeClr val="dk1"/>
                </a:solidFill>
                <a:latin typeface="Fira Sans"/>
                <a:ea typeface="Fira Sans"/>
                <a:cs typeface="Fira Sans"/>
                <a:sym typeface="Fira Sans"/>
              </a:rPr>
              <a:t>React.</a:t>
            </a:r>
          </a:p>
          <a:p>
            <a:pPr marL="800100" marR="0" lvl="0" indent="-234950" algn="just" rtl="0">
              <a:lnSpc>
                <a:spcPct val="50000"/>
              </a:lnSpc>
              <a:spcBef>
                <a:spcPts val="1200"/>
              </a:spcBef>
              <a:spcAft>
                <a:spcPts val="0"/>
              </a:spcAft>
              <a:buClr>
                <a:srgbClr val="000000"/>
              </a:buClr>
              <a:buSzPts val="1700"/>
              <a:buFont typeface="Arial"/>
              <a:buNone/>
            </a:pPr>
            <a:endParaRPr lang="en-IN" sz="500" b="0" i="0" u="none" strike="noStrike" cap="none" dirty="0">
              <a:solidFill>
                <a:schemeClr val="dk1"/>
              </a:solidFill>
              <a:latin typeface="Fira Sans"/>
              <a:ea typeface="Fira Sans"/>
              <a:cs typeface="Fira Sans"/>
              <a:sym typeface="Fira Sans"/>
            </a:endParaRPr>
          </a:p>
          <a:p>
            <a:pPr marL="120650" marR="0" lvl="0" algn="just" rtl="0">
              <a:lnSpc>
                <a:spcPct val="50000"/>
              </a:lnSpc>
              <a:spcBef>
                <a:spcPts val="1200"/>
              </a:spcBef>
              <a:spcAft>
                <a:spcPts val="0"/>
              </a:spcAft>
              <a:buClr>
                <a:schemeClr val="dk1"/>
              </a:buClr>
              <a:buSzPts val="1700"/>
            </a:pPr>
            <a:r>
              <a:rPr lang="en-IN" sz="2000" b="1" dirty="0">
                <a:solidFill>
                  <a:schemeClr val="dk1"/>
                </a:solidFill>
                <a:latin typeface="Fira Sans"/>
                <a:ea typeface="Fira Sans"/>
                <a:cs typeface="Fira Sans"/>
                <a:sym typeface="Fira Sans"/>
              </a:rPr>
              <a:t>2. </a:t>
            </a:r>
            <a:r>
              <a:rPr lang="en-IN" sz="2000" b="1" i="0" u="none" strike="noStrike" cap="none" dirty="0">
                <a:solidFill>
                  <a:schemeClr val="dk1"/>
                </a:solidFill>
                <a:latin typeface="Fira Sans"/>
                <a:ea typeface="Fira Sans"/>
                <a:cs typeface="Fira Sans"/>
                <a:sym typeface="Fira Sans"/>
              </a:rPr>
              <a:t>Back-end Development: </a:t>
            </a:r>
            <a:r>
              <a:rPr lang="en-IN" sz="2000" b="0" i="0" u="none" strike="noStrike" cap="none" dirty="0">
                <a:solidFill>
                  <a:schemeClr val="dk1"/>
                </a:solidFill>
                <a:latin typeface="Fira Sans"/>
                <a:ea typeface="Fira Sans"/>
                <a:cs typeface="Fira Sans"/>
                <a:sym typeface="Fira Sans"/>
              </a:rPr>
              <a:t>Flask.</a:t>
            </a:r>
          </a:p>
          <a:p>
            <a:pPr marL="800100" marR="0" lvl="0" indent="-234950" algn="just" rtl="0">
              <a:lnSpc>
                <a:spcPct val="50000"/>
              </a:lnSpc>
              <a:spcBef>
                <a:spcPts val="1200"/>
              </a:spcBef>
              <a:spcAft>
                <a:spcPts val="0"/>
              </a:spcAft>
              <a:buClr>
                <a:srgbClr val="000000"/>
              </a:buClr>
              <a:buSzPts val="1700"/>
              <a:buFont typeface="Arial"/>
              <a:buNone/>
            </a:pPr>
            <a:endParaRPr lang="en-IN" sz="500" b="0" i="0" u="none" strike="noStrike" cap="none" dirty="0">
              <a:solidFill>
                <a:schemeClr val="dk1"/>
              </a:solidFill>
              <a:latin typeface="Fira Sans"/>
              <a:ea typeface="Fira Sans"/>
              <a:cs typeface="Fira Sans"/>
              <a:sym typeface="Fira Sans"/>
            </a:endParaRPr>
          </a:p>
          <a:p>
            <a:pPr marL="120650" marR="0" lvl="0" algn="just" rtl="0">
              <a:lnSpc>
                <a:spcPct val="50000"/>
              </a:lnSpc>
              <a:spcBef>
                <a:spcPts val="1200"/>
              </a:spcBef>
              <a:spcAft>
                <a:spcPts val="0"/>
              </a:spcAft>
              <a:buClr>
                <a:schemeClr val="dk1"/>
              </a:buClr>
              <a:buSzPts val="1700"/>
            </a:pPr>
            <a:r>
              <a:rPr lang="en-IN" sz="2000" b="1" dirty="0">
                <a:solidFill>
                  <a:schemeClr val="dk1"/>
                </a:solidFill>
                <a:latin typeface="Fira Sans"/>
                <a:ea typeface="Fira Sans"/>
                <a:cs typeface="Fira Sans"/>
                <a:sym typeface="Fira Sans"/>
              </a:rPr>
              <a:t>3. Model Development</a:t>
            </a:r>
            <a:r>
              <a:rPr lang="en-IN" sz="2000" b="1" i="0" u="none" strike="noStrike" cap="none" dirty="0">
                <a:solidFill>
                  <a:schemeClr val="dk1"/>
                </a:solidFill>
                <a:latin typeface="Fira Sans"/>
                <a:ea typeface="Fira Sans"/>
                <a:cs typeface="Fira Sans"/>
                <a:sym typeface="Fira Sans"/>
              </a:rPr>
              <a:t>:</a:t>
            </a:r>
            <a:r>
              <a:rPr lang="en-IN" sz="2000" b="1" dirty="0">
                <a:solidFill>
                  <a:schemeClr val="dk1"/>
                </a:solidFill>
                <a:latin typeface="Fira Sans"/>
                <a:ea typeface="Fira Sans"/>
                <a:cs typeface="Fira Sans"/>
                <a:sym typeface="Fira Sans"/>
              </a:rPr>
              <a:t> </a:t>
            </a:r>
            <a:r>
              <a:rPr lang="en-IN" sz="2000" dirty="0">
                <a:solidFill>
                  <a:schemeClr val="dk1"/>
                </a:solidFill>
                <a:latin typeface="Fira Sans"/>
                <a:ea typeface="Fira Sans"/>
                <a:cs typeface="Fira Sans"/>
                <a:sym typeface="Fira Sans"/>
              </a:rPr>
              <a:t>Gradient boosting trees, EfficientNetB2.</a:t>
            </a:r>
          </a:p>
          <a:p>
            <a:pPr marL="457200" marR="0" lvl="0" indent="-336550" algn="just" rtl="0">
              <a:lnSpc>
                <a:spcPct val="50000"/>
              </a:lnSpc>
              <a:spcBef>
                <a:spcPts val="1200"/>
              </a:spcBef>
              <a:spcAft>
                <a:spcPts val="0"/>
              </a:spcAft>
              <a:buClr>
                <a:schemeClr val="dk1"/>
              </a:buClr>
              <a:buSzPts val="1700"/>
              <a:buFont typeface="Arial"/>
              <a:buAutoNum type="arabicPeriod"/>
            </a:pPr>
            <a:endParaRPr lang="en-IN" sz="2000" b="0" i="0" u="none" strike="noStrike" cap="none" dirty="0">
              <a:solidFill>
                <a:schemeClr val="dk1"/>
              </a:solidFill>
              <a:latin typeface="Fira Sans"/>
              <a:ea typeface="Fira Sans"/>
              <a:cs typeface="Fira Sans"/>
              <a:sym typeface="Fira Sans"/>
            </a:endParaRPr>
          </a:p>
          <a:p>
            <a:pPr marL="0" marR="0" lvl="0" indent="0" algn="just" rtl="0">
              <a:lnSpc>
                <a:spcPct val="50000"/>
              </a:lnSpc>
              <a:spcBef>
                <a:spcPts val="1200"/>
              </a:spcBef>
              <a:spcAft>
                <a:spcPts val="0"/>
              </a:spcAft>
              <a:buNone/>
            </a:pPr>
            <a:endParaRPr lang="en-IN" sz="2000" b="0" i="0" u="none" strike="noStrike" cap="none" dirty="0">
              <a:solidFill>
                <a:srgbClr val="000000"/>
              </a:solidFill>
              <a:latin typeface="Fira Sans"/>
              <a:ea typeface="Fira Sans"/>
              <a:cs typeface="Fira Sans"/>
              <a:sym typeface="Fira Sans"/>
            </a:endParaRPr>
          </a:p>
        </p:txBody>
      </p:sp>
      <p:pic>
        <p:nvPicPr>
          <p:cNvPr id="4" name="Picture 16">
            <a:extLst>
              <a:ext uri="{FF2B5EF4-FFF2-40B4-BE49-F238E27FC236}">
                <a16:creationId xmlns:a16="http://schemas.microsoft.com/office/drawing/2014/main" id="{9AADB07E-59BC-0890-2790-E126A9670894}"/>
              </a:ext>
            </a:extLst>
          </p:cNvPr>
          <p:cNvPicPr>
            <a:picLocks noChangeAspect="1"/>
          </p:cNvPicPr>
          <p:nvPr/>
        </p:nvPicPr>
        <p:blipFill>
          <a:blip r:embed="rId7"/>
          <a:srcRect/>
          <a:stretch>
            <a:fillRect/>
          </a:stretch>
        </p:blipFill>
        <p:spPr>
          <a:xfrm>
            <a:off x="1796352" y="3580818"/>
            <a:ext cx="1299052" cy="1293274"/>
          </a:xfrm>
          <a:prstGeom prst="rect">
            <a:avLst/>
          </a:prstGeom>
        </p:spPr>
      </p:pic>
      <p:pic>
        <p:nvPicPr>
          <p:cNvPr id="5" name="Picture 20">
            <a:extLst>
              <a:ext uri="{FF2B5EF4-FFF2-40B4-BE49-F238E27FC236}">
                <a16:creationId xmlns:a16="http://schemas.microsoft.com/office/drawing/2014/main" id="{2C64C3C9-A55D-128C-F797-F4AF9791C149}"/>
              </a:ext>
            </a:extLst>
          </p:cNvPr>
          <p:cNvPicPr>
            <a:picLocks noChangeAspect="1"/>
          </p:cNvPicPr>
          <p:nvPr/>
        </p:nvPicPr>
        <p:blipFill>
          <a:blip r:embed="rId8"/>
          <a:srcRect/>
          <a:stretch>
            <a:fillRect/>
          </a:stretch>
        </p:blipFill>
        <p:spPr>
          <a:xfrm>
            <a:off x="3930462" y="3409032"/>
            <a:ext cx="3091919" cy="1731476"/>
          </a:xfrm>
          <a:prstGeom prst="rect">
            <a:avLst/>
          </a:prstGeom>
        </p:spPr>
      </p:pic>
      <p:pic>
        <p:nvPicPr>
          <p:cNvPr id="1026" name="Picture 2" descr="Image encryption and decryption web application using Flask | by Vinayak  Sharma | Medium">
            <a:extLst>
              <a:ext uri="{FF2B5EF4-FFF2-40B4-BE49-F238E27FC236}">
                <a16:creationId xmlns:a16="http://schemas.microsoft.com/office/drawing/2014/main" id="{2A63CA3B-E406-8F2B-CE37-3DB2054694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6691" y="3524689"/>
            <a:ext cx="2509878" cy="14055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1548</Words>
  <Application>Microsoft Office PowerPoint</Application>
  <PresentationFormat>Widescreen</PresentationFormat>
  <Paragraphs>132</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Marcellus</vt:lpstr>
      <vt:lpstr>Fira Sans Medium</vt:lpstr>
      <vt:lpstr>Arial</vt:lpstr>
      <vt:lpstr>Calibri</vt:lpstr>
      <vt:lpstr>Fira Sans Light</vt:lpstr>
      <vt:lpstr>Fira Sans</vt:lpstr>
      <vt:lpstr>Fira Sans Light Bold</vt:lpstr>
      <vt:lpstr>Canva Sans Bold</vt:lpstr>
      <vt:lpstr>Canva Sans</vt:lpstr>
      <vt:lpstr>Office Theme</vt:lpstr>
      <vt:lpstr>Crop Disease Detection and Soil Analysis </vt:lpstr>
      <vt:lpstr>PowerPoint Presentation</vt:lpstr>
      <vt:lpstr>Literature Survey</vt:lpstr>
      <vt:lpstr>Literature Survey</vt:lpstr>
      <vt:lpstr>Literature Survey</vt:lpstr>
      <vt:lpstr>PowerPoint Presentation</vt:lpstr>
      <vt:lpstr>PowerPoint Presentation</vt:lpstr>
      <vt:lpstr>PowerPoint Presentation</vt:lpstr>
      <vt:lpstr>Technology used</vt:lpstr>
      <vt:lpstr>            Maize Disease Detection System Flowchart</vt:lpstr>
      <vt:lpstr>              Soil Analysis Flowchart</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Disease Detection and Soil Analysis</dc:title>
  <dc:creator>Aditi  Rajani</dc:creator>
  <cp:lastModifiedBy>mayur.bhore07@gmail.com</cp:lastModifiedBy>
  <cp:revision>4</cp:revision>
  <dcterms:created xsi:type="dcterms:W3CDTF">2020-04-30T07:52:47Z</dcterms:created>
  <dcterms:modified xsi:type="dcterms:W3CDTF">2023-04-21T17:55:26Z</dcterms:modified>
</cp:coreProperties>
</file>