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453" r:id="rId2"/>
    <p:sldId id="405" r:id="rId3"/>
    <p:sldId id="456" r:id="rId4"/>
    <p:sldId id="314" r:id="rId5"/>
    <p:sldId id="457" r:id="rId6"/>
    <p:sldId id="409" r:id="rId7"/>
    <p:sldId id="410" r:id="rId8"/>
    <p:sldId id="458" r:id="rId9"/>
    <p:sldId id="459" r:id="rId10"/>
    <p:sldId id="320" r:id="rId11"/>
    <p:sldId id="483" r:id="rId12"/>
    <p:sldId id="452" r:id="rId13"/>
    <p:sldId id="325" r:id="rId14"/>
    <p:sldId id="416" r:id="rId15"/>
    <p:sldId id="417" r:id="rId16"/>
    <p:sldId id="419" r:id="rId17"/>
    <p:sldId id="424" r:id="rId18"/>
    <p:sldId id="427" r:id="rId19"/>
    <p:sldId id="476" r:id="rId20"/>
    <p:sldId id="330" r:id="rId21"/>
    <p:sldId id="477" r:id="rId22"/>
    <p:sldId id="421" r:id="rId23"/>
    <p:sldId id="420" r:id="rId24"/>
    <p:sldId id="339" r:id="rId25"/>
    <p:sldId id="478" r:id="rId26"/>
    <p:sldId id="479" r:id="rId27"/>
    <p:sldId id="341" r:id="rId28"/>
    <p:sldId id="404" r:id="rId29"/>
    <p:sldId id="45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612" autoAdjust="0"/>
  </p:normalViewPr>
  <p:slideViewPr>
    <p:cSldViewPr>
      <p:cViewPr varScale="1">
        <p:scale>
          <a:sx n="140" d="100"/>
          <a:sy n="140" d="100"/>
        </p:scale>
        <p:origin x="84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zh-CN" altLang="zh-CN"/>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3D24F4A-4700-4EB7-BC2B-4969BC519C19}"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3</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p:spPr>
        <p:txBody>
          <a:bodyPr/>
          <a:lstStyle/>
          <a:p>
            <a:pPr eaLnBrk="1" hangingPunct="1"/>
            <a:endParaRPr lang="zh-CN" altLang="en-US">
              <a:latin typeface="Arial" charset="0"/>
            </a:endParaRPr>
          </a:p>
        </p:txBody>
      </p:sp>
      <p:sp>
        <p:nvSpPr>
          <p:cNvPr id="40964" name="灯片编号占位符 3"/>
          <p:cNvSpPr>
            <a:spLocks noGrp="1"/>
          </p:cNvSpPr>
          <p:nvPr>
            <p:ph type="sldNum" sz="quarter" idx="5"/>
          </p:nvPr>
        </p:nvSpPr>
        <p:spPr>
          <a:noFill/>
        </p:spPr>
        <p:txBody>
          <a:bodyPr/>
          <a:lstStyle/>
          <a:p>
            <a:fld id="{80FE79C7-5330-484A-BD0A-F414CFE64E9E}" type="slidenum">
              <a:rPr lang="zh-CN" altLang="zh-CN" smtClean="0">
                <a:latin typeface="Arial" charset="0"/>
              </a:rPr>
              <a:pPr/>
              <a:t>12</a:t>
            </a:fld>
            <a:endParaRPr lang="zh-CN" altLang="zh-CN">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23</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3D24F4A-4700-4EB7-BC2B-4969BC519C19}" type="slidenum">
              <a:rPr lang="zh-CN" altLang="zh-CN" smtClean="0"/>
              <a:pPr>
                <a:defRPr/>
              </a:pPr>
              <a:t>29</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2661845258"/>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6" name="Footer Placeholder 5"/>
          <p:cNvSpPr>
            <a:spLocks noGrp="1"/>
          </p:cNvSpPr>
          <p:nvPr>
            <p:ph type="ftr" sz="quarter" idx="11"/>
          </p:nvPr>
        </p:nvSpPr>
        <p:spPr>
          <a:xfrm>
            <a:off x="917678" y="6181344"/>
            <a:ext cx="5337278" cy="365125"/>
          </a:xfrm>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226796936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225669375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182450037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427228066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58183847"/>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285254786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1742987489"/>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1491730070"/>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194175" cy="2173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5888"/>
            <a:ext cx="4194175" cy="2173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fld id="{3DD4ACD9-FAEF-4D53-9A0E-280E1F573D6D}" type="datetime1">
              <a:rPr lang="zh-CN" altLang="en-US"/>
              <a:pPr>
                <a:defRPr/>
              </a:pPr>
              <a:t>2021/6/21</a:t>
            </a:fld>
            <a:endParaRPr lang="zh-CN"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fld id="{F878777C-3A88-40CA-9B08-DD7C7F6911A0}" type="slidenum">
              <a:rPr lang="zh-CN" altLang="zh-CN"/>
              <a:pPr>
                <a:defRPr/>
              </a:pPr>
              <a:t>‹#›</a:t>
            </a:fld>
            <a:endParaRPr lang="zh-CN" altLang="zh-CN"/>
          </a:p>
        </p:txBody>
      </p:sp>
    </p:spTree>
    <p:extLst>
      <p:ext uri="{BB962C8B-B14F-4D97-AF65-F5344CB8AC3E}">
        <p14:creationId xmlns:p14="http://schemas.microsoft.com/office/powerpoint/2010/main" val="266999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49154600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88233888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784966374"/>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8" name="Footer Placeholder 7"/>
          <p:cNvSpPr>
            <a:spLocks noGrp="1"/>
          </p:cNvSpPr>
          <p:nvPr>
            <p:ph type="ftr" sz="quarter" idx="11"/>
          </p:nvPr>
        </p:nvSpPr>
        <p:spPr/>
        <p:txBody>
          <a:bodyPr/>
          <a:lstStyle/>
          <a:p>
            <a:pPr>
              <a:defRPr/>
            </a:pPr>
            <a:endParaRPr lang="zh-CN" altLang="zh-CN"/>
          </a:p>
        </p:txBody>
      </p:sp>
      <p:sp>
        <p:nvSpPr>
          <p:cNvPr id="9" name="Slide Number Placeholder 8"/>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18625582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4" name="Footer Placeholder 3"/>
          <p:cNvSpPr>
            <a:spLocks noGrp="1"/>
          </p:cNvSpPr>
          <p:nvPr>
            <p:ph type="ftr" sz="quarter" idx="11"/>
          </p:nvPr>
        </p:nvSpPr>
        <p:spPr/>
        <p:txBody>
          <a:bodyPr/>
          <a:lstStyle/>
          <a:p>
            <a:pPr>
              <a:defRPr/>
            </a:pPr>
            <a:endParaRPr lang="zh-CN" altLang="zh-CN"/>
          </a:p>
        </p:txBody>
      </p:sp>
      <p:sp>
        <p:nvSpPr>
          <p:cNvPr id="5" name="Slide Number Placeholder 4"/>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689030632"/>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3" name="Footer Placeholder 2"/>
          <p:cNvSpPr>
            <a:spLocks noGrp="1"/>
          </p:cNvSpPr>
          <p:nvPr>
            <p:ph type="ftr" sz="quarter" idx="11"/>
          </p:nvPr>
        </p:nvSpPr>
        <p:spPr/>
        <p:txBody>
          <a:bodyPr/>
          <a:lstStyle/>
          <a:p>
            <a:pPr>
              <a:defRPr/>
            </a:pPr>
            <a:endParaRPr lang="zh-CN" altLang="zh-CN"/>
          </a:p>
        </p:txBody>
      </p:sp>
      <p:sp>
        <p:nvSpPr>
          <p:cNvPr id="4" name="Slide Number Placeholder 3"/>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1505316830"/>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95B76FE-A5A2-4DC4-B4EE-F063504CD836}" type="datetime1">
              <a:rPr lang="zh-CN" altLang="en-US" smtClean="0"/>
              <a:pPr>
                <a:defRPr/>
              </a:pPr>
              <a:t>2021/6/21</a:t>
            </a:fld>
            <a:endParaRPr lang="zh-CN" altLang="zh-CN"/>
          </a:p>
        </p:txBody>
      </p:sp>
      <p:sp>
        <p:nvSpPr>
          <p:cNvPr id="6" name="Footer Placeholder 5"/>
          <p:cNvSpPr>
            <a:spLocks noGrp="1"/>
          </p:cNvSpPr>
          <p:nvPr>
            <p:ph type="ftr" sz="quarter" idx="11"/>
          </p:nvPr>
        </p:nvSpPr>
        <p:spPr/>
        <p:txBody>
          <a:bodyPr/>
          <a:lstStyle/>
          <a:p>
            <a:pPr>
              <a:defRPr/>
            </a:pPr>
            <a:endParaRPr lang="zh-CN" altLang="zh-CN"/>
          </a:p>
        </p:txBody>
      </p:sp>
      <p:sp>
        <p:nvSpPr>
          <p:cNvPr id="7" name="Slide Number Placeholder 6"/>
          <p:cNvSpPr>
            <a:spLocks noGrp="1"/>
          </p:cNvSpPr>
          <p:nvPr>
            <p:ph type="sldNum" sz="quarter" idx="12"/>
          </p:nvPr>
        </p:nvSpPr>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105598776"/>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pPr>
              <a:defRPr/>
            </a:pPr>
            <a:fld id="{B95B76FE-A5A2-4DC4-B4EE-F063504CD836}" type="datetime1">
              <a:rPr lang="zh-CN" altLang="en-US" smtClean="0"/>
              <a:pPr>
                <a:defRPr/>
              </a:pPr>
              <a:t>2021/6/21</a:t>
            </a:fld>
            <a:endParaRPr lang="zh-CN" altLang="zh-CN"/>
          </a:p>
        </p:txBody>
      </p:sp>
      <p:sp>
        <p:nvSpPr>
          <p:cNvPr id="6" name="Footer Placeholder 5"/>
          <p:cNvSpPr>
            <a:spLocks noGrp="1"/>
          </p:cNvSpPr>
          <p:nvPr>
            <p:ph type="ftr" sz="quarter" idx="11"/>
          </p:nvPr>
        </p:nvSpPr>
        <p:spPr>
          <a:xfrm>
            <a:off x="818348" y="6181344"/>
            <a:ext cx="3705300" cy="365125"/>
          </a:xfrm>
        </p:spPr>
        <p:txBody>
          <a:bodyPr/>
          <a:lstStyle/>
          <a:p>
            <a:pPr>
              <a:defRPr/>
            </a:pPr>
            <a:endParaRPr lang="zh-CN" altLang="zh-CN"/>
          </a:p>
        </p:txBody>
      </p:sp>
      <p:sp>
        <p:nvSpPr>
          <p:cNvPr id="7" name="Slide Number Placeholder 6"/>
          <p:cNvSpPr>
            <a:spLocks noGrp="1"/>
          </p:cNvSpPr>
          <p:nvPr>
            <p:ph type="sldNum" sz="quarter" idx="12"/>
          </p:nvPr>
        </p:nvSpPr>
        <p:spPr>
          <a:xfrm>
            <a:off x="8024262" y="6181344"/>
            <a:ext cx="305186" cy="329250"/>
          </a:xfrm>
        </p:spPr>
        <p:txBody>
          <a:body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386862720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fld id="{B95B76FE-A5A2-4DC4-B4EE-F063504CD836}" type="datetime1">
              <a:rPr lang="zh-CN" altLang="en-US" smtClean="0"/>
              <a:pPr>
                <a:defRPr/>
              </a:pPr>
              <a:t>2021/6/21</a:t>
            </a:fld>
            <a:endParaRPr lang="zh-CN" altLang="zh-CN"/>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endParaRPr lang="zh-CN" altLang="zh-CN"/>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pPr>
              <a:defRPr/>
            </a:pPr>
            <a:fld id="{4598B56A-8D0F-4C0E-9ECF-54C76C92ECB5}" type="slidenum">
              <a:rPr lang="zh-CN" altLang="zh-CN" smtClean="0"/>
              <a:pPr>
                <a:defRPr/>
              </a:pPr>
              <a:t>‹#›</a:t>
            </a:fld>
            <a:endParaRPr lang="zh-CN" altLang="zh-CN"/>
          </a:p>
        </p:txBody>
      </p:sp>
    </p:spTree>
    <p:extLst>
      <p:ext uri="{BB962C8B-B14F-4D97-AF65-F5344CB8AC3E}">
        <p14:creationId xmlns:p14="http://schemas.microsoft.com/office/powerpoint/2010/main" val="2135609927"/>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hf hdr="0" ftr="0"/>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3.xml"/><Relationship Id="rId7" Type="http://schemas.openxmlformats.org/officeDocument/2006/relationships/image" Target="../media/image20.png"/><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9.png"/><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7E2A41E2-50BB-4AFE-86F2-D5AD4677937C}" type="datetime1">
              <a:rPr lang="zh-CN" altLang="en-US" smtClean="0"/>
              <a:pPr>
                <a:defRPr/>
              </a:pPr>
              <a:t>2021/6/21</a:t>
            </a:fld>
            <a:endParaRPr lang="zh-CN" altLang="zh-CN"/>
          </a:p>
        </p:txBody>
      </p:sp>
      <p:sp>
        <p:nvSpPr>
          <p:cNvPr id="4" name="灯片编号占位符 3"/>
          <p:cNvSpPr>
            <a:spLocks noGrp="1"/>
          </p:cNvSpPr>
          <p:nvPr>
            <p:ph type="sldNum" sz="quarter" idx="12"/>
          </p:nvPr>
        </p:nvSpPr>
        <p:spPr/>
        <p:txBody>
          <a:bodyPr/>
          <a:lstStyle/>
          <a:p>
            <a:pPr>
              <a:defRPr/>
            </a:pPr>
            <a:fld id="{131E3EED-6F35-47F2-86F8-AD12AFBCFBF8}" type="slidenum">
              <a:rPr lang="zh-CN" altLang="zh-CN" smtClean="0"/>
              <a:pPr>
                <a:defRPr/>
              </a:pPr>
              <a:t>1</a:t>
            </a:fld>
            <a:endParaRPr lang="zh-CN" altLang="zh-CN"/>
          </a:p>
        </p:txBody>
      </p:sp>
      <p:sp>
        <p:nvSpPr>
          <p:cNvPr id="5"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B894E20-4C13-4A4C-9CF4-F01F33ACA0EC}"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2021/6/21</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68C3FD-E602-42EF-A49A-28AF9118DFE6}"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7" name="Rectangle 2"/>
          <p:cNvSpPr txBox="1">
            <a:spLocks noRot="1" noChangeArrowheads="1"/>
          </p:cNvSpPr>
          <p:nvPr/>
        </p:nvSpPr>
        <p:spPr bwMode="auto">
          <a:xfrm>
            <a:off x="357158" y="0"/>
            <a:ext cx="8540750" cy="1138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defRPr/>
            </a:pPr>
            <a:r>
              <a:rPr kumimoji="0" lang="zh-CN" sz="4000" b="1" i="0" u="none" strike="noStrike" kern="0" cap="none" spc="0" normalizeH="0" baseline="0" noProof="0" dirty="0">
                <a:ln>
                  <a:noFill/>
                </a:ln>
                <a:solidFill>
                  <a:schemeClr val="tx1"/>
                </a:solidFill>
                <a:effectLst/>
                <a:uLnTx/>
                <a:uFillTx/>
                <a:latin typeface="+mj-lt"/>
                <a:ea typeface="+mj-ea"/>
                <a:cs typeface="+mj-cs"/>
              </a:rPr>
              <a:t>第一章  计算机系统结构的</a:t>
            </a:r>
            <a:r>
              <a:rPr lang="zh-CN" altLang="en-US" sz="4000" b="1" kern="0" dirty="0"/>
              <a:t>基础知识</a:t>
            </a:r>
            <a:endParaRPr kumimoji="0" lang="zh-CN" sz="4000" b="1" i="0" u="none" strike="noStrike" kern="0" cap="none" spc="0" normalizeH="0" baseline="0" noProof="0" dirty="0">
              <a:ln>
                <a:noFill/>
              </a:ln>
              <a:solidFill>
                <a:schemeClr val="tx1"/>
              </a:solidFill>
              <a:effectLst/>
              <a:uLnTx/>
              <a:uFillTx/>
              <a:latin typeface="+mj-lt"/>
              <a:ea typeface="+mj-ea"/>
              <a:cs typeface="+mj-cs"/>
            </a:endParaRPr>
          </a:p>
        </p:txBody>
      </p:sp>
      <p:sp>
        <p:nvSpPr>
          <p:cNvPr id="8" name="Rectangle 3"/>
          <p:cNvSpPr txBox="1">
            <a:spLocks noRot="1" noChangeArrowheads="1"/>
          </p:cNvSpPr>
          <p:nvPr/>
        </p:nvSpPr>
        <p:spPr>
          <a:xfrm>
            <a:off x="285720" y="928670"/>
            <a:ext cx="9038808" cy="5929330"/>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系统结构的相关概念</a:t>
            </a:r>
            <a:endParaRPr kumimoji="0" lang="zh-CN" altLang="en-US" sz="24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a:solidFill>
                  <a:srgbClr val="FFFF00"/>
                </a:solidFill>
                <a:latin typeface="+mn-lt"/>
                <a:ea typeface="+mn-ea"/>
              </a:rPr>
              <a:t>计算机系统的层次结构</a:t>
            </a: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a:solidFill>
                  <a:srgbClr val="FFFF00"/>
                </a:solidFill>
                <a:latin typeface="+mn-lt"/>
                <a:ea typeface="+mn-ea"/>
              </a:rPr>
              <a:t>计算机系统结构基本概念</a:t>
            </a:r>
            <a:r>
              <a:rPr lang="en-US" altLang="zh-CN" sz="2400" b="1" kern="0" dirty="0">
                <a:solidFill>
                  <a:srgbClr val="FFFF00"/>
                </a:solidFill>
                <a:latin typeface="+mn-lt"/>
                <a:ea typeface="+mn-ea"/>
              </a:rPr>
              <a:t>(</a:t>
            </a:r>
            <a:r>
              <a:rPr lang="zh-CN" altLang="en-US" sz="2400" b="1" kern="0" dirty="0">
                <a:solidFill>
                  <a:srgbClr val="FFFF00"/>
                </a:solidFill>
                <a:latin typeface="+mn-lt"/>
                <a:ea typeface="+mn-ea"/>
              </a:rPr>
              <a:t>广义机器、</a:t>
            </a:r>
            <a:r>
              <a:rPr lang="zh-CN" altLang="en-US" sz="2400" b="1" kern="0" dirty="0">
                <a:solidFill>
                  <a:srgbClr val="FFFF00"/>
                </a:solidFill>
                <a:latin typeface="+mn-lt"/>
                <a:ea typeface="+mn-ea"/>
                <a:sym typeface="Arial" charset="0"/>
              </a:rPr>
              <a:t>透明性、编译</a:t>
            </a:r>
            <a:r>
              <a:rPr lang="en-US" altLang="zh-CN" sz="2400" b="1" kern="0" dirty="0">
                <a:solidFill>
                  <a:srgbClr val="FFFF00"/>
                </a:solidFill>
                <a:latin typeface="+mn-lt"/>
                <a:ea typeface="+mn-ea"/>
                <a:sym typeface="Arial" charset="0"/>
              </a:rPr>
              <a:t>)</a:t>
            </a:r>
            <a:endParaRPr lang="zh-CN" altLang="en-US" sz="2400" b="1" kern="0" dirty="0">
              <a:solidFill>
                <a:srgbClr val="FFFF00"/>
              </a:solidFill>
              <a:latin typeface="+mn-lt"/>
              <a:ea typeface="+mn-ea"/>
              <a:sym typeface="Arial" charset="0"/>
            </a:endParaRP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a:solidFill>
                  <a:srgbClr val="FFFF00"/>
                </a:solidFill>
                <a:latin typeface="+mn-lt"/>
                <a:ea typeface="+mn-ea"/>
              </a:rPr>
              <a:t>计算机系统结构、组织和实现的定义</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a:solidFill>
                  <a:srgbClr val="FFFF00"/>
                </a:solidFill>
                <a:latin typeface="+mn-lt"/>
                <a:ea typeface="+mn-ea"/>
              </a:rPr>
              <a:t>计算机系统分类方法\ Flynn 分类法</a:t>
            </a:r>
          </a:p>
          <a:p>
            <a:pPr marL="342900" lvl="0" indent="-342900">
              <a:lnSpc>
                <a:spcPct val="90000"/>
              </a:lnSpc>
              <a:spcBef>
                <a:spcPct val="20000"/>
              </a:spcBef>
              <a:buClr>
                <a:schemeClr val="folHlink"/>
              </a:buClr>
              <a:buSzPct val="90000"/>
              <a:defRPr/>
            </a:pPr>
            <a:r>
              <a:rPr lang="zh-CN" altLang="en-US" sz="2400" b="1" kern="0" dirty="0">
                <a:latin typeface="+mn-lt"/>
                <a:ea typeface="+mn-ea"/>
              </a:rPr>
              <a:t>基本原理和性能公式</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lang="zh-CN" altLang="en-US" sz="2400" b="1" kern="0" dirty="0">
                <a:latin typeface="+mn-lt"/>
                <a:ea typeface="+mn-ea"/>
              </a:rPr>
              <a:t>  </a:t>
            </a:r>
            <a:r>
              <a:rPr lang="zh-CN" altLang="en-US" sz="2400" b="1" kern="0" dirty="0">
                <a:solidFill>
                  <a:srgbClr val="FFFF00"/>
                </a:solidFill>
                <a:latin typeface="+mn-lt"/>
                <a:ea typeface="+mn-ea"/>
              </a:rPr>
              <a:t>大概率事件优先</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Amdahl定律</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程序的局部性</a:t>
            </a:r>
            <a:r>
              <a:rPr lang="zh-CN" altLang="en-US" sz="2400" b="1" kern="0" dirty="0">
                <a:solidFill>
                  <a:srgbClr val="FFFF00"/>
                </a:solidFill>
                <a:latin typeface="+mn-lt"/>
                <a:ea typeface="+mn-ea"/>
                <a:sym typeface="Arial" charset="0"/>
              </a:rPr>
              <a:t>原理</a:t>
            </a:r>
            <a:endParaRPr lang="zh-CN" altLang="en-US" sz="2400" b="1" kern="0" dirty="0">
              <a:solidFill>
                <a:srgbClr val="FFFF00"/>
              </a:solidFill>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CPU性能</a:t>
            </a:r>
            <a:r>
              <a:rPr lang="zh-CN" altLang="en-US" sz="2400" b="1" kern="0" noProof="0" dirty="0">
                <a:solidFill>
                  <a:srgbClr val="FFFF00"/>
                </a:solidFill>
                <a:latin typeface="+mn-lt"/>
                <a:ea typeface="+mn-ea"/>
              </a:rPr>
              <a:t>计算</a:t>
            </a:r>
            <a:endParaRPr lang="en-US" altLang="zh-CN" sz="2400" b="1" kern="0" dirty="0">
              <a:solidFill>
                <a:srgbClr val="FFFF00"/>
              </a:solidFill>
              <a:latin typeface="+mn-lt"/>
              <a:ea typeface="+mn-ea"/>
            </a:endParaRPr>
          </a:p>
          <a:p>
            <a:pPr marL="342900" lvl="0" indent="-342900">
              <a:lnSpc>
                <a:spcPct val="90000"/>
              </a:lnSpc>
              <a:spcBef>
                <a:spcPct val="20000"/>
              </a:spcBef>
              <a:buClr>
                <a:schemeClr val="folHlink"/>
              </a:buClr>
              <a:buSzPct val="90000"/>
              <a:buFont typeface="Wingdings" pitchFamily="2" charset="2"/>
              <a:buChar char="w"/>
              <a:defRPr/>
            </a:pPr>
            <a:r>
              <a:rPr lang="zh-CN" altLang="en-US" sz="2400" b="1" kern="0" dirty="0">
                <a:solidFill>
                  <a:srgbClr val="FFFF00"/>
                </a:solidFill>
              </a:rPr>
              <a:t>  </a:t>
            </a:r>
            <a:r>
              <a:rPr lang="zh-CN" altLang="en-US" sz="2400" b="1" kern="0" dirty="0">
                <a:solidFill>
                  <a:srgbClr val="FF0000"/>
                </a:solidFill>
              </a:rPr>
              <a:t>加速比公式应用</a:t>
            </a:r>
            <a:endParaRPr lang="zh-CN" altLang="en-US" sz="2400" b="1" kern="0" dirty="0">
              <a:solidFill>
                <a:srgbClr val="FF0000"/>
              </a:solidFill>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400" b="1" i="0" u="none" strike="noStrike" kern="0" cap="none" spc="0" normalizeH="0" baseline="0" noProof="0" dirty="0">
                <a:ln>
                  <a:noFill/>
                </a:ln>
                <a:solidFill>
                  <a:srgbClr val="FF3300"/>
                </a:solidFill>
                <a:effectLst/>
                <a:uLnTx/>
                <a:uFillTx/>
                <a:latin typeface="+mn-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性能评价标准</a:t>
            </a:r>
          </a:p>
          <a:p>
            <a:pPr marL="342900" lvl="0" indent="-342900">
              <a:lnSpc>
                <a:spcPct val="90000"/>
              </a:lnSpc>
              <a:spcBef>
                <a:spcPct val="20000"/>
              </a:spcBef>
              <a:buClr>
                <a:schemeClr val="folHlink"/>
              </a:buClr>
              <a:buSzPct val="90000"/>
              <a:buFont typeface="Wingdings" pitchFamily="2" charset="2"/>
              <a:buChar char="w"/>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a:ln>
                  <a:noFill/>
                </a:ln>
                <a:solidFill>
                  <a:srgbClr val="FF0000"/>
                </a:solidFill>
                <a:effectLst/>
                <a:uLnTx/>
                <a:uFillTx/>
                <a:latin typeface="+mn-lt"/>
                <a:ea typeface="+mn-ea"/>
                <a:cs typeface="+mn-cs"/>
              </a:rPr>
              <a:t>性能</a:t>
            </a:r>
            <a:r>
              <a:rPr lang="zh-CN" altLang="en-US" sz="2400" b="1" kern="0" dirty="0">
                <a:solidFill>
                  <a:srgbClr val="FF0000"/>
                </a:solidFill>
                <a:latin typeface="+mn-lt"/>
                <a:ea typeface="+mn-ea"/>
              </a:rPr>
              <a:t>指标</a:t>
            </a:r>
            <a:r>
              <a:rPr lang="zh-CN" altLang="en-US" sz="2400" b="1" kern="0" dirty="0">
                <a:solidFill>
                  <a:srgbClr val="FFFF00"/>
                </a:solidFill>
                <a:latin typeface="+mn-lt"/>
                <a:ea typeface="+mn-ea"/>
              </a:rPr>
              <a:t>（CPU时间， </a:t>
            </a:r>
            <a:r>
              <a:rPr kumimoji="0" lang="zh-CN" altLang="en-US" sz="2400" b="1" i="0" u="none" strike="noStrike" kern="0" cap="none" spc="0" normalizeH="0" baseline="0" noProof="0" dirty="0">
                <a:ln>
                  <a:noFill/>
                </a:ln>
                <a:solidFill>
                  <a:srgbClr val="FF0000"/>
                </a:solidFill>
                <a:effectLst/>
                <a:uLnTx/>
                <a:uFillTx/>
                <a:latin typeface="+mn-lt"/>
                <a:ea typeface="+mn-ea"/>
                <a:cs typeface="+mn-cs"/>
              </a:rPr>
              <a:t>CPI</a:t>
            </a:r>
            <a:r>
              <a:rPr kumimoji="0" lang="zh-CN" altLang="en-US" sz="2400" b="1" i="0" u="none" strike="noStrike" kern="0" cap="none" spc="0" normalizeH="0" baseline="0" noProof="0" dirty="0">
                <a:ln>
                  <a:noFill/>
                </a:ln>
                <a:solidFill>
                  <a:srgbClr val="FFFF00"/>
                </a:solidFill>
                <a:effectLst/>
                <a:uLnTx/>
                <a:uFillTx/>
                <a:latin typeface="+mn-lt"/>
                <a:ea typeface="+mn-ea"/>
                <a:cs typeface="+mn-cs"/>
              </a:rPr>
              <a:t>， MIPS,MFLOPS)</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r>
              <a:rPr kumimoji="0" lang="zh-CN" altLang="en-US" sz="2400" b="1" i="0" u="none" strike="noStrike" kern="0" cap="none" spc="0" normalizeH="0" baseline="0" noProof="0" dirty="0">
                <a:ln>
                  <a:noFill/>
                </a:ln>
                <a:solidFill>
                  <a:srgbClr val="FFFF00"/>
                </a:solidFill>
                <a:effectLst/>
                <a:uLnTx/>
                <a:uFillTx/>
                <a:latin typeface="+mn-lt"/>
                <a:ea typeface="+mn-ea"/>
                <a:cs typeface="+mn-cs"/>
              </a:rPr>
              <a:t>  </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400" b="1" i="0" u="none" strike="noStrike" kern="0" cap="none" spc="0" normalizeH="0" baseline="0" noProof="0" dirty="0">
              <a:ln>
                <a:noFill/>
              </a:ln>
              <a:solidFill>
                <a:srgbClr val="FFFF00"/>
              </a:solidFill>
              <a:effectLst/>
              <a:uLnTx/>
              <a:uFillTx/>
              <a:latin typeface="+mn-lt"/>
              <a:ea typeface="+mn-ea"/>
              <a:cs typeface="+mn-cs"/>
            </a:endParaRPr>
          </a:p>
        </p:txBody>
      </p:sp>
      <p:pic>
        <p:nvPicPr>
          <p:cNvPr id="10" name="Picture 5"/>
          <p:cNvPicPr>
            <a:picLocks noChangeAspect="1" noChangeArrowheads="1"/>
          </p:cNvPicPr>
          <p:nvPr/>
        </p:nvPicPr>
        <p:blipFill>
          <a:blip r:embed="rId2" cstate="print"/>
          <a:srcRect/>
          <a:stretch>
            <a:fillRect/>
          </a:stretch>
        </p:blipFill>
        <p:spPr bwMode="auto">
          <a:xfrm>
            <a:off x="4067944" y="3356992"/>
            <a:ext cx="4364479" cy="172819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Rot="1" noChangeArrowheads="1"/>
          </p:cNvSpPr>
          <p:nvPr>
            <p:ph type="title"/>
          </p:nvPr>
        </p:nvSpPr>
        <p:spPr>
          <a:xfrm>
            <a:off x="250825" y="0"/>
            <a:ext cx="8540750" cy="1143000"/>
          </a:xfrm>
        </p:spPr>
        <p:txBody>
          <a:bodyPr/>
          <a:lstStyle/>
          <a:p>
            <a:pPr eaLnBrk="1" hangingPunct="1"/>
            <a:r>
              <a:rPr lang="zh-CN" dirty="0"/>
              <a:t>第</a:t>
            </a:r>
            <a:r>
              <a:rPr lang="zh-CN" altLang="en-US" dirty="0"/>
              <a:t>五</a:t>
            </a:r>
            <a:r>
              <a:rPr lang="zh-CN" dirty="0"/>
              <a:t>章  </a:t>
            </a:r>
            <a:r>
              <a:rPr lang="zh-CN" b="1" dirty="0"/>
              <a:t>指令级并行</a:t>
            </a:r>
            <a:r>
              <a:rPr lang="zh-CN" altLang="en-US" b="1" dirty="0"/>
              <a:t>及其开发</a:t>
            </a:r>
            <a:endParaRPr lang="zh-CN" b="1" dirty="0"/>
          </a:p>
        </p:txBody>
      </p:sp>
      <p:sp>
        <p:nvSpPr>
          <p:cNvPr id="19461" name="Rectangle 3"/>
          <p:cNvSpPr>
            <a:spLocks noGrp="1" noRot="1" noChangeArrowheads="1"/>
          </p:cNvSpPr>
          <p:nvPr>
            <p:ph idx="1"/>
          </p:nvPr>
        </p:nvSpPr>
        <p:spPr>
          <a:xfrm>
            <a:off x="323850" y="980728"/>
            <a:ext cx="8820150" cy="5184775"/>
          </a:xfrm>
        </p:spPr>
        <p:txBody>
          <a:bodyPr/>
          <a:lstStyle/>
          <a:p>
            <a:pPr marL="457200" indent="-457200" eaLnBrk="1" hangingPunct="1">
              <a:lnSpc>
                <a:spcPct val="110000"/>
              </a:lnSpc>
              <a:buNone/>
            </a:pPr>
            <a:r>
              <a:rPr lang="zh-CN" altLang="zh-CN" sz="2800" dirty="0"/>
              <a:t>指令级并行基概念；</a:t>
            </a:r>
            <a:endParaRPr lang="en-US" altLang="zh-CN" sz="2800" dirty="0"/>
          </a:p>
          <a:p>
            <a:pPr marL="457200" indent="-457200" eaLnBrk="1" hangingPunct="1">
              <a:lnSpc>
                <a:spcPct val="110000"/>
              </a:lnSpc>
              <a:buNone/>
            </a:pPr>
            <a:r>
              <a:rPr lang="zh-CN" altLang="zh-CN" sz="2800" dirty="0"/>
              <a:t>指令的动态调度技术</a:t>
            </a:r>
            <a:r>
              <a:rPr lang="zh-CN" altLang="en-US" sz="2800" dirty="0"/>
              <a:t>（</a:t>
            </a:r>
            <a:r>
              <a:rPr lang="zh-CN" altLang="en-US" sz="2800" dirty="0">
                <a:latin typeface="Times New Roman" pitchFamily="18" charset="0"/>
              </a:rPr>
              <a:t>硬件方法）</a:t>
            </a:r>
            <a:endParaRPr lang="en-US" altLang="zh-CN" sz="2800" dirty="0"/>
          </a:p>
          <a:p>
            <a:pPr marL="1085850" lvl="1" indent="-457200" eaLnBrk="1" hangingPunct="1">
              <a:lnSpc>
                <a:spcPct val="110000"/>
              </a:lnSpc>
              <a:buNone/>
            </a:pPr>
            <a:r>
              <a:rPr lang="zh-CN" altLang="zh-CN" dirty="0"/>
              <a:t>乱序执行调度的概念</a:t>
            </a:r>
            <a:endParaRPr lang="en-US" altLang="zh-CN" dirty="0"/>
          </a:p>
          <a:p>
            <a:pPr marL="1085850" lvl="1" indent="-457200" eaLnBrk="1" hangingPunct="1">
              <a:lnSpc>
                <a:spcPct val="110000"/>
              </a:lnSpc>
              <a:buNone/>
            </a:pPr>
            <a:r>
              <a:rPr lang="zh-CN" altLang="en-US" dirty="0">
                <a:solidFill>
                  <a:srgbClr val="FF0000"/>
                </a:solidFill>
                <a:latin typeface="黑体" pitchFamily="49" charset="-122"/>
                <a:cs typeface="+mn-cs"/>
              </a:rPr>
              <a:t>记分牌动态调度算法</a:t>
            </a:r>
            <a:endParaRPr lang="en-US" altLang="zh-CN" dirty="0">
              <a:solidFill>
                <a:srgbClr val="FF0000"/>
              </a:solidFill>
              <a:latin typeface="黑体" pitchFamily="49" charset="-122"/>
              <a:cs typeface="+mn-cs"/>
            </a:endParaRPr>
          </a:p>
          <a:p>
            <a:pPr marL="1085850" lvl="1" indent="-457200" eaLnBrk="1" hangingPunct="1">
              <a:lnSpc>
                <a:spcPct val="110000"/>
              </a:lnSpc>
              <a:buNone/>
            </a:pPr>
            <a:r>
              <a:rPr lang="en-US" altLang="zh-CN" dirty="0" err="1">
                <a:solidFill>
                  <a:srgbClr val="FF0000"/>
                </a:solidFill>
                <a:latin typeface="黑体" pitchFamily="49" charset="-122"/>
                <a:cs typeface="+mn-cs"/>
              </a:rPr>
              <a:t>Tomasulo</a:t>
            </a:r>
            <a:r>
              <a:rPr lang="zh-CN" altLang="en-US" dirty="0">
                <a:solidFill>
                  <a:srgbClr val="FF0000"/>
                </a:solidFill>
                <a:latin typeface="黑体" pitchFamily="49" charset="-122"/>
                <a:cs typeface="+mn-cs"/>
              </a:rPr>
              <a:t>算法</a:t>
            </a:r>
            <a:endParaRPr lang="en-US" altLang="zh-CN" dirty="0">
              <a:solidFill>
                <a:srgbClr val="FF0000"/>
              </a:solidFill>
              <a:latin typeface="黑体" pitchFamily="49" charset="-122"/>
              <a:cs typeface="+mn-cs"/>
            </a:endParaRPr>
          </a:p>
          <a:p>
            <a:pPr marL="1085850" lvl="1" indent="-457200" eaLnBrk="1" hangingPunct="1">
              <a:lnSpc>
                <a:spcPct val="110000"/>
              </a:lnSpc>
              <a:buNone/>
            </a:pPr>
            <a:r>
              <a:rPr lang="zh-CN" altLang="zh-CN" dirty="0"/>
              <a:t>基于硬件的前瞻执行</a:t>
            </a:r>
            <a:endParaRPr lang="en-US" altLang="zh-CN" dirty="0">
              <a:solidFill>
                <a:srgbClr val="FF0000"/>
              </a:solidFill>
              <a:latin typeface="黑体" pitchFamily="49" charset="-122"/>
              <a:cs typeface="+mn-cs"/>
            </a:endParaRPr>
          </a:p>
          <a:p>
            <a:pPr>
              <a:lnSpc>
                <a:spcPct val="90000"/>
              </a:lnSpc>
              <a:buNone/>
              <a:defRPr/>
            </a:pPr>
            <a:r>
              <a:rPr lang="zh-CN" altLang="en-US" sz="2800" dirty="0"/>
              <a:t>动态分支预测技术</a:t>
            </a:r>
          </a:p>
          <a:p>
            <a:pPr lvl="0">
              <a:lnSpc>
                <a:spcPct val="90000"/>
              </a:lnSpc>
              <a:defRPr/>
            </a:pPr>
            <a:r>
              <a:rPr lang="zh-CN" altLang="en-US" sz="2800" dirty="0">
                <a:solidFill>
                  <a:srgbClr val="FFFF00"/>
                </a:solidFill>
              </a:rPr>
              <a:t>分支历史表</a:t>
            </a:r>
            <a:r>
              <a:rPr lang="en-US" altLang="zh-CN" sz="2800" dirty="0">
                <a:solidFill>
                  <a:srgbClr val="FFFF00"/>
                </a:solidFill>
              </a:rPr>
              <a:t>BHT</a:t>
            </a:r>
          </a:p>
          <a:p>
            <a:pPr lvl="0">
              <a:lnSpc>
                <a:spcPct val="90000"/>
              </a:lnSpc>
              <a:defRPr/>
            </a:pPr>
            <a:r>
              <a:rPr lang="zh-CN" altLang="en-US" sz="2800" dirty="0">
                <a:solidFill>
                  <a:srgbClr val="FFFF00"/>
                </a:solidFill>
              </a:rPr>
              <a:t>分支目标缓冲器</a:t>
            </a:r>
            <a:r>
              <a:rPr lang="en-US" altLang="zh-CN" sz="2800" dirty="0">
                <a:solidFill>
                  <a:srgbClr val="FFFF00"/>
                </a:solidFill>
              </a:rPr>
              <a:t>BTB</a:t>
            </a:r>
          </a:p>
          <a:p>
            <a:pPr marL="457200" indent="-457200" eaLnBrk="1" hangingPunct="1">
              <a:lnSpc>
                <a:spcPct val="110000"/>
              </a:lnSpc>
              <a:buNone/>
            </a:pPr>
            <a:r>
              <a:rPr lang="zh-CN" altLang="en-US" sz="2800" dirty="0"/>
              <a:t>多流处技术（</a:t>
            </a:r>
            <a:r>
              <a:rPr lang="zh-CN" altLang="zh-CN" sz="2800" dirty="0"/>
              <a:t>超标量，超流水，</a:t>
            </a:r>
            <a:r>
              <a:rPr lang="en-US" altLang="zh-CN" sz="2800" dirty="0"/>
              <a:t>VLIW</a:t>
            </a:r>
            <a:r>
              <a:rPr lang="zh-CN" altLang="en-US" sz="2800" dirty="0"/>
              <a:t>，</a:t>
            </a:r>
            <a:r>
              <a:rPr lang="zh-CN" altLang="zh-CN" sz="2800" dirty="0"/>
              <a:t>静态指令调度</a:t>
            </a:r>
            <a:r>
              <a:rPr lang="zh-CN" altLang="en-US" sz="2800" dirty="0"/>
              <a:t>）</a:t>
            </a:r>
            <a:endParaRPr lang="zh-CN" altLang="en-US" sz="2800" dirty="0">
              <a:latin typeface="Times New Roman" pitchFamily="18" charset="0"/>
            </a:endParaRPr>
          </a:p>
          <a:p>
            <a:pPr marL="1085850" lvl="1" indent="-457200" eaLnBrk="1" hangingPunct="1">
              <a:lnSpc>
                <a:spcPct val="110000"/>
              </a:lnSpc>
              <a:buNone/>
            </a:pPr>
            <a:endParaRPr lang="en-US" altLang="zh-CN" sz="2800" dirty="0">
              <a:solidFill>
                <a:srgbClr val="FFFF00"/>
              </a:solidFill>
            </a:endParaRPr>
          </a:p>
          <a:p>
            <a:pPr lvl="0">
              <a:lnSpc>
                <a:spcPct val="90000"/>
              </a:lnSpc>
              <a:defRPr/>
            </a:pPr>
            <a:endParaRPr lang="en-US" altLang="zh-CN" sz="2800" dirty="0">
              <a:latin typeface="黑体" pitchFamily="49" charset="-122"/>
            </a:endParaRPr>
          </a:p>
          <a:p>
            <a:pPr eaLnBrk="1" hangingPunct="1">
              <a:lnSpc>
                <a:spcPct val="90000"/>
              </a:lnSpc>
              <a:buFont typeface="Wingdings" pitchFamily="2" charset="2"/>
              <a:buNone/>
            </a:pPr>
            <a:endParaRPr lang="en-US" altLang="zh-CN" sz="2800" b="1" dirty="0"/>
          </a:p>
          <a:p>
            <a:pPr eaLnBrk="1" hangingPunct="1">
              <a:lnSpc>
                <a:spcPct val="90000"/>
              </a:lnSpc>
              <a:buFont typeface="Wingdings" pitchFamily="2" charset="2"/>
              <a:buNone/>
            </a:pPr>
            <a:endParaRPr lang="zh-CN" altLang="en-US" sz="2400" dirty="0"/>
          </a:p>
        </p:txBody>
      </p:sp>
      <p:sp>
        <p:nvSpPr>
          <p:cNvPr id="19458" name="日期占位符 3"/>
          <p:cNvSpPr>
            <a:spLocks noGrp="1"/>
          </p:cNvSpPr>
          <p:nvPr>
            <p:ph type="dt" sz="half" idx="10"/>
          </p:nvPr>
        </p:nvSpPr>
        <p:spPr>
          <a:noFill/>
        </p:spPr>
        <p:txBody>
          <a:bodyPr/>
          <a:lstStyle/>
          <a:p>
            <a:fld id="{9A2E0812-9B84-4BF5-B277-DC7A9A978405}" type="datetime1">
              <a:rPr lang="zh-CN" altLang="en-US" smtClean="0">
                <a:latin typeface="Arial" charset="0"/>
              </a:rPr>
              <a:pPr/>
              <a:t>2021/6/21</a:t>
            </a:fld>
            <a:endParaRPr lang="zh-CN" altLang="zh-CN">
              <a:latin typeface="Arial" charset="0"/>
            </a:endParaRPr>
          </a:p>
        </p:txBody>
      </p:sp>
      <p:sp>
        <p:nvSpPr>
          <p:cNvPr id="19459" name="灯片编号占位符 5"/>
          <p:cNvSpPr>
            <a:spLocks noGrp="1"/>
          </p:cNvSpPr>
          <p:nvPr>
            <p:ph type="sldNum" sz="quarter" idx="12"/>
          </p:nvPr>
        </p:nvSpPr>
        <p:spPr>
          <a:noFill/>
        </p:spPr>
        <p:txBody>
          <a:bodyPr/>
          <a:lstStyle/>
          <a:p>
            <a:fld id="{C2FAAF0A-94EB-497A-926D-4EAEA5134461}" type="slidenum">
              <a:rPr lang="zh-CN" altLang="zh-CN" smtClean="0">
                <a:latin typeface="Arial" charset="0"/>
              </a:rPr>
              <a:pPr/>
              <a:t>10</a:t>
            </a:fld>
            <a:endParaRPr lang="zh-CN" altLang="zh-CN">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11</a:t>
            </a:fld>
            <a:endParaRPr lang="zh-CN" altLang="zh-CN"/>
          </a:p>
        </p:txBody>
      </p:sp>
      <p:sp>
        <p:nvSpPr>
          <p:cNvPr id="4" name="矩形 3"/>
          <p:cNvSpPr/>
          <p:nvPr/>
        </p:nvSpPr>
        <p:spPr>
          <a:xfrm>
            <a:off x="0" y="0"/>
            <a:ext cx="8786842" cy="6297108"/>
          </a:xfrm>
          <a:prstGeom prst="rect">
            <a:avLst/>
          </a:prstGeom>
        </p:spPr>
        <p:txBody>
          <a:bodyPr wrap="square">
            <a:spAutoFit/>
          </a:bodyPr>
          <a:lstStyle/>
          <a:p>
            <a:pPr eaLnBrk="1" hangingPunct="1">
              <a:lnSpc>
                <a:spcPct val="80000"/>
              </a:lnSpc>
              <a:buFont typeface="Wingdings" pitchFamily="2" charset="2"/>
              <a:buNone/>
              <a:defRPr/>
            </a:pPr>
            <a:r>
              <a:rPr lang="zh-CN" altLang="en-US" sz="2800" b="1" dirty="0">
                <a:solidFill>
                  <a:srgbClr val="FF0000"/>
                </a:solidFill>
              </a:rPr>
              <a:t>例题</a:t>
            </a:r>
            <a:r>
              <a:rPr lang="zh-CN" altLang="en-US" sz="2800" b="1" dirty="0"/>
              <a:t>： 在一台单流水线处理机上执行下面程序。指令经过</a:t>
            </a:r>
            <a:r>
              <a:rPr lang="zh-CN" altLang="en-US" sz="2800" b="1" dirty="0">
                <a:solidFill>
                  <a:srgbClr val="FF0000"/>
                </a:solidFill>
              </a:rPr>
              <a:t>取指、译码、执行、写结果</a:t>
            </a:r>
            <a:r>
              <a:rPr lang="zh-CN" altLang="en-US" sz="2800" b="1" dirty="0"/>
              <a:t>四个流水段，每个流水段延迟时间5</a:t>
            </a:r>
            <a:r>
              <a:rPr lang="zh-CN" altLang="en-US" sz="2800" b="1" dirty="0">
                <a:solidFill>
                  <a:srgbClr val="FF0000"/>
                </a:solidFill>
              </a:rPr>
              <a:t>ns </a:t>
            </a:r>
            <a:r>
              <a:rPr lang="zh-CN" altLang="en-US" sz="2800" b="1" dirty="0"/>
              <a:t>。但</a:t>
            </a:r>
            <a:r>
              <a:rPr lang="zh-CN" altLang="en-US" sz="2800" b="1" dirty="0">
                <a:solidFill>
                  <a:srgbClr val="FF0000"/>
                </a:solidFill>
              </a:rPr>
              <a:t>LS</a:t>
            </a:r>
            <a:r>
              <a:rPr lang="zh-CN" altLang="en-US" sz="2800" b="1" dirty="0"/>
              <a:t>和 </a:t>
            </a:r>
            <a:r>
              <a:rPr lang="zh-CN" altLang="en-US" sz="2800" b="1" dirty="0">
                <a:solidFill>
                  <a:srgbClr val="FF0000"/>
                </a:solidFill>
              </a:rPr>
              <a:t>ALU</a:t>
            </a:r>
            <a:r>
              <a:rPr lang="zh-CN" altLang="en-US" sz="2800" b="1" dirty="0"/>
              <a:t> 部件的执行段只能一个工作，</a:t>
            </a:r>
            <a:r>
              <a:rPr lang="zh-CN" altLang="en-US" sz="2800" b="1" dirty="0">
                <a:solidFill>
                  <a:srgbClr val="FF0000"/>
                </a:solidFill>
              </a:rPr>
              <a:t>LS </a:t>
            </a:r>
            <a:r>
              <a:rPr lang="zh-CN" altLang="en-US" sz="2800" b="1" dirty="0"/>
              <a:t>部件完成 </a:t>
            </a:r>
            <a:r>
              <a:rPr lang="zh-CN" altLang="en-US" sz="2800" b="1" dirty="0">
                <a:solidFill>
                  <a:srgbClr val="FF0000"/>
                </a:solidFill>
              </a:rPr>
              <a:t>LOA</a:t>
            </a:r>
            <a:r>
              <a:rPr lang="zh-CN" altLang="en-US" sz="2800" b="1" dirty="0"/>
              <a:t>D 和 </a:t>
            </a:r>
            <a:r>
              <a:rPr lang="zh-CN" altLang="en-US" sz="2800" b="1" dirty="0">
                <a:solidFill>
                  <a:srgbClr val="FF0000"/>
                </a:solidFill>
              </a:rPr>
              <a:t>STOR</a:t>
            </a:r>
            <a:r>
              <a:rPr lang="zh-CN" altLang="en-US" sz="2800" b="1" dirty="0"/>
              <a:t>E 操作，ALU 部件完成其它操作。两个操作部件的输出端和输入端有直接输出通路相互切换连接， ALU 部件产生的条件码能直接送入控制器。假定采用</a:t>
            </a:r>
            <a:r>
              <a:rPr lang="zh-CN" altLang="en-US" sz="2800" b="1" dirty="0">
                <a:solidFill>
                  <a:srgbClr val="FF0000"/>
                </a:solidFill>
              </a:rPr>
              <a:t>静态分支预测技术</a:t>
            </a:r>
            <a:r>
              <a:rPr lang="zh-CN" altLang="en-US" sz="2800" b="1" dirty="0"/>
              <a:t>，每次都</a:t>
            </a:r>
            <a:r>
              <a:rPr lang="zh-CN" altLang="en-US" sz="2800" b="1" dirty="0">
                <a:solidFill>
                  <a:srgbClr val="FF0000"/>
                </a:solidFill>
              </a:rPr>
              <a:t>预测转移不成功</a:t>
            </a:r>
            <a:r>
              <a:rPr lang="zh-CN" altLang="en-US" sz="2800" b="1" dirty="0"/>
              <a:t>。画出指令流水线的时空图.</a:t>
            </a:r>
          </a:p>
          <a:p>
            <a:pPr eaLnBrk="1" hangingPunct="1">
              <a:lnSpc>
                <a:spcPct val="80000"/>
              </a:lnSpc>
              <a:buFont typeface="Wingdings" pitchFamily="2" charset="2"/>
              <a:buNone/>
              <a:defRPr/>
            </a:pPr>
            <a:r>
              <a:rPr lang="zh-CN" altLang="en-US" sz="2800" b="1" dirty="0"/>
              <a:t>   I1      SUB    R0， R0        ；R0 ← 0</a:t>
            </a:r>
          </a:p>
          <a:p>
            <a:pPr eaLnBrk="1" hangingPunct="1">
              <a:lnSpc>
                <a:spcPct val="80000"/>
              </a:lnSpc>
              <a:buFont typeface="Wingdings" pitchFamily="2" charset="2"/>
              <a:buNone/>
              <a:defRPr/>
            </a:pPr>
            <a:r>
              <a:rPr lang="zh-CN" altLang="en-US" sz="2800" b="1" dirty="0"/>
              <a:t>   I2      LOAD   R1， #8       ；R1 ← 向量长度 8</a:t>
            </a:r>
          </a:p>
          <a:p>
            <a:pPr eaLnBrk="1" hangingPunct="1">
              <a:lnSpc>
                <a:spcPct val="80000"/>
              </a:lnSpc>
              <a:buFont typeface="Wingdings" pitchFamily="2" charset="2"/>
              <a:buNone/>
              <a:defRPr/>
            </a:pPr>
            <a:r>
              <a:rPr lang="zh-CN" altLang="en-US" sz="2800" b="1" dirty="0"/>
              <a:t>   I3  LOOP：LOAD   R2， A（R1） ； A：向量的一个元素</a:t>
            </a:r>
          </a:p>
          <a:p>
            <a:pPr eaLnBrk="1" hangingPunct="1">
              <a:lnSpc>
                <a:spcPct val="80000"/>
              </a:lnSpc>
              <a:buFont typeface="Wingdings" pitchFamily="2" charset="2"/>
              <a:buNone/>
              <a:defRPr/>
            </a:pPr>
            <a:r>
              <a:rPr lang="zh-CN" altLang="en-US" sz="2800" b="1" dirty="0"/>
              <a:t>   I4   MUL  R2，R1     ;R2 ←（R2）×（R1）</a:t>
            </a:r>
          </a:p>
          <a:p>
            <a:pPr eaLnBrk="1" hangingPunct="1">
              <a:lnSpc>
                <a:spcPct val="80000"/>
              </a:lnSpc>
              <a:buFont typeface="Wingdings" pitchFamily="2" charset="2"/>
              <a:buNone/>
              <a:defRPr/>
            </a:pPr>
            <a:r>
              <a:rPr lang="zh-CN" altLang="en-US" sz="2800" b="1" dirty="0"/>
              <a:t>   I5     ADD    R0， R2           ；R0 ← （R0）＋（R2）</a:t>
            </a:r>
          </a:p>
          <a:p>
            <a:pPr eaLnBrk="1" hangingPunct="1">
              <a:lnSpc>
                <a:spcPct val="80000"/>
              </a:lnSpc>
              <a:buFont typeface="Wingdings" pitchFamily="2" charset="2"/>
              <a:buNone/>
              <a:defRPr/>
            </a:pPr>
            <a:r>
              <a:rPr lang="zh-CN" altLang="en-US" sz="2800" b="1" dirty="0"/>
              <a:t>   </a:t>
            </a:r>
            <a:r>
              <a:rPr lang="zh-CN" altLang="en-US" sz="2800" b="1" dirty="0">
                <a:solidFill>
                  <a:srgbClr val="FF0000"/>
                </a:solidFill>
              </a:rPr>
              <a:t>I6    DNE    R1， LOOP    </a:t>
            </a:r>
            <a:r>
              <a:rPr lang="zh-CN" altLang="en-US" sz="2800" b="1" dirty="0"/>
              <a:t>；R1 ← R1 - 1，若（R1）≠0转向 LOOP</a:t>
            </a:r>
          </a:p>
          <a:p>
            <a:pPr eaLnBrk="1" hangingPunct="1">
              <a:lnSpc>
                <a:spcPct val="80000"/>
              </a:lnSpc>
              <a:buFont typeface="Wingdings" pitchFamily="2" charset="2"/>
              <a:buNone/>
              <a:defRPr/>
            </a:pPr>
            <a:r>
              <a:rPr lang="zh-CN" altLang="en-US" sz="2800" b="1" dirty="0"/>
              <a:t>   I7      STORE  R0， S            ；保存结果</a:t>
            </a:r>
          </a:p>
          <a:p>
            <a:pPr eaLnBrk="1" hangingPunct="1">
              <a:lnSpc>
                <a:spcPct val="80000"/>
              </a:lnSpc>
              <a:buFont typeface="Wingdings" pitchFamily="2" charset="2"/>
              <a:buNone/>
              <a:defRPr/>
            </a:pPr>
            <a:r>
              <a:rPr lang="zh-CN" altLang="en-US" sz="2800" b="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日期占位符 2"/>
          <p:cNvSpPr>
            <a:spLocks noGrp="1"/>
          </p:cNvSpPr>
          <p:nvPr>
            <p:ph type="dt" sz="half" idx="10"/>
          </p:nvPr>
        </p:nvSpPr>
        <p:spPr>
          <a:noFill/>
        </p:spPr>
        <p:txBody>
          <a:bodyPr/>
          <a:lstStyle/>
          <a:p>
            <a:fld id="{36BC0E65-6094-4C05-AF12-9A617F1537A0}" type="datetime1">
              <a:rPr lang="zh-CN" altLang="en-US" smtClean="0">
                <a:latin typeface="Arial" charset="0"/>
              </a:rPr>
              <a:pPr/>
              <a:t>2021/6/21</a:t>
            </a:fld>
            <a:endParaRPr lang="zh-CN" altLang="zh-CN">
              <a:latin typeface="Arial" charset="0"/>
            </a:endParaRPr>
          </a:p>
        </p:txBody>
      </p:sp>
      <p:sp>
        <p:nvSpPr>
          <p:cNvPr id="7173" name="灯片编号占位符 3"/>
          <p:cNvSpPr>
            <a:spLocks noGrp="1"/>
          </p:cNvSpPr>
          <p:nvPr>
            <p:ph type="sldNum" sz="quarter" idx="12"/>
          </p:nvPr>
        </p:nvSpPr>
        <p:spPr>
          <a:noFill/>
        </p:spPr>
        <p:txBody>
          <a:bodyPr/>
          <a:lstStyle/>
          <a:p>
            <a:fld id="{7244E1C8-EA47-49EB-B32E-D8ED2F106216}" type="slidenum">
              <a:rPr lang="zh-CN" altLang="zh-CN" smtClean="0">
                <a:latin typeface="Arial" charset="0"/>
              </a:rPr>
              <a:pPr/>
              <a:t>12</a:t>
            </a:fld>
            <a:endParaRPr lang="zh-CN" altLang="zh-CN" dirty="0">
              <a:latin typeface="Arial" charset="0"/>
            </a:endParaRPr>
          </a:p>
        </p:txBody>
      </p:sp>
      <p:graphicFrame>
        <p:nvGraphicFramePr>
          <p:cNvPr id="7170" name="Object 2"/>
          <p:cNvGraphicFramePr>
            <a:graphicFrameLocks noChangeAspect="1"/>
          </p:cNvGraphicFramePr>
          <p:nvPr/>
        </p:nvGraphicFramePr>
        <p:xfrm>
          <a:off x="971600" y="476671"/>
          <a:ext cx="7128792" cy="3970213"/>
        </p:xfrm>
        <a:graphic>
          <a:graphicData uri="http://schemas.openxmlformats.org/presentationml/2006/ole">
            <mc:AlternateContent xmlns:mc="http://schemas.openxmlformats.org/markup-compatibility/2006">
              <mc:Choice xmlns:v="urn:schemas-microsoft-com:vml" Requires="v">
                <p:oleObj spid="_x0000_s7171" name="BMP 图像" r:id="rId4" imgW="5037257" imgH="1287619" progId="PBrush">
                  <p:embed/>
                </p:oleObj>
              </mc:Choice>
              <mc:Fallback>
                <p:oleObj name="BMP 图像" r:id="rId4" imgW="5037257" imgH="128761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76671"/>
                        <a:ext cx="7128792" cy="397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357158" y="4714884"/>
            <a:ext cx="8786842" cy="1200329"/>
          </a:xfrm>
          <a:prstGeom prst="rect">
            <a:avLst/>
          </a:prstGeom>
        </p:spPr>
        <p:txBody>
          <a:bodyPr wrap="square">
            <a:spAutoFit/>
          </a:bodyPr>
          <a:lstStyle/>
          <a:p>
            <a:r>
              <a:rPr lang="zh-CN" altLang="en-US" sz="2400" dirty="0">
                <a:solidFill>
                  <a:srgbClr val="FFFF00"/>
                </a:solidFill>
              </a:rPr>
              <a:t>每次预测不成功   最后一次成功 </a:t>
            </a:r>
            <a:r>
              <a:rPr lang="en-US" altLang="zh-CN" sz="2400" dirty="0">
                <a:solidFill>
                  <a:srgbClr val="FFFF00"/>
                </a:solidFill>
              </a:rPr>
              <a:t>8+7</a:t>
            </a:r>
            <a:r>
              <a:rPr lang="zh-CN" altLang="en-US" sz="2400" dirty="0">
                <a:solidFill>
                  <a:srgbClr val="FFFF00"/>
                </a:solidFill>
              </a:rPr>
              <a:t> *</a:t>
            </a:r>
            <a:r>
              <a:rPr lang="en-US" altLang="zh-CN" sz="2400" dirty="0">
                <a:solidFill>
                  <a:srgbClr val="FFFF00"/>
                </a:solidFill>
              </a:rPr>
              <a:t>6</a:t>
            </a:r>
            <a:r>
              <a:rPr lang="zh-CN" altLang="en-US" sz="2400" dirty="0">
                <a:solidFill>
                  <a:srgbClr val="FFFF00"/>
                </a:solidFill>
              </a:rPr>
              <a:t>（错）</a:t>
            </a:r>
            <a:r>
              <a:rPr lang="en-US" altLang="zh-CN" sz="2400" dirty="0">
                <a:solidFill>
                  <a:srgbClr val="FFFF00"/>
                </a:solidFill>
              </a:rPr>
              <a:t>+</a:t>
            </a:r>
            <a:r>
              <a:rPr lang="zh-CN" altLang="en-US" sz="2400" dirty="0">
                <a:solidFill>
                  <a:srgbClr val="FFFF00"/>
                </a:solidFill>
              </a:rPr>
              <a:t> </a:t>
            </a:r>
            <a:r>
              <a:rPr lang="en-US" altLang="zh-CN" sz="2400" dirty="0">
                <a:solidFill>
                  <a:srgbClr val="FFFF00"/>
                </a:solidFill>
              </a:rPr>
              <a:t>2</a:t>
            </a:r>
            <a:r>
              <a:rPr lang="zh-CN" altLang="en-US" sz="2400" dirty="0">
                <a:solidFill>
                  <a:srgbClr val="FFFF00"/>
                </a:solidFill>
              </a:rPr>
              <a:t>（对）  </a:t>
            </a:r>
            <a:r>
              <a:rPr lang="en-US" altLang="zh-CN" sz="2400" dirty="0">
                <a:solidFill>
                  <a:srgbClr val="FFFF00"/>
                </a:solidFill>
              </a:rPr>
              <a:t>=52</a:t>
            </a:r>
            <a:r>
              <a:rPr lang="zh-CN" altLang="en-US" sz="2400" dirty="0">
                <a:solidFill>
                  <a:srgbClr val="FFFF00"/>
                </a:solidFill>
              </a:rPr>
              <a:t> </a:t>
            </a:r>
            <a:endParaRPr lang="en-US" altLang="zh-CN" sz="2400" dirty="0">
              <a:solidFill>
                <a:srgbClr val="FFFF00"/>
              </a:solidFill>
            </a:endParaRPr>
          </a:p>
          <a:p>
            <a:r>
              <a:rPr lang="zh-CN" altLang="en-US" sz="2400" dirty="0">
                <a:solidFill>
                  <a:srgbClr val="FFFF00"/>
                </a:solidFill>
              </a:rPr>
              <a:t> </a:t>
            </a:r>
            <a:endParaRPr lang="en-US" altLang="zh-CN" sz="2400" dirty="0">
              <a:solidFill>
                <a:srgbClr val="FFFF00"/>
              </a:solidFill>
            </a:endParaRPr>
          </a:p>
          <a:p>
            <a:r>
              <a:rPr lang="zh-CN" altLang="en-US" sz="2400" dirty="0">
                <a:solidFill>
                  <a:srgbClr val="FFFF00"/>
                </a:solidFill>
              </a:rPr>
              <a:t>       </a:t>
            </a:r>
          </a:p>
        </p:txBody>
      </p:sp>
      <p:sp>
        <p:nvSpPr>
          <p:cNvPr id="8" name="Text Box 3"/>
          <p:cNvSpPr txBox="1">
            <a:spLocks noChangeArrowheads="1"/>
          </p:cNvSpPr>
          <p:nvPr/>
        </p:nvSpPr>
        <p:spPr bwMode="auto">
          <a:xfrm>
            <a:off x="357158" y="5214950"/>
            <a:ext cx="8286808" cy="1384995"/>
          </a:xfrm>
          <a:prstGeom prst="rect">
            <a:avLst/>
          </a:prstGeom>
          <a:noFill/>
          <a:ln w="9525">
            <a:noFill/>
            <a:miter lim="800000"/>
            <a:headEnd/>
            <a:tailEnd/>
          </a:ln>
        </p:spPr>
        <p:txBody>
          <a:bodyPr wrap="square">
            <a:spAutoFit/>
          </a:bodyPr>
          <a:lstStyle/>
          <a:p>
            <a:pPr>
              <a:buFontTx/>
              <a:buChar char="•"/>
            </a:pPr>
            <a:r>
              <a:rPr lang="zh-CN" altLang="en-US" sz="2800" dirty="0"/>
              <a:t>乘法时加法部件空闲，加法时乘法部件空闲</a:t>
            </a:r>
          </a:p>
          <a:p>
            <a:pPr>
              <a:buFontTx/>
              <a:buChar char="•"/>
            </a:pPr>
            <a:r>
              <a:rPr lang="zh-CN" altLang="en-US" sz="2800" dirty="0"/>
              <a:t>静态流水线：乘法完成时进入功能转换</a:t>
            </a:r>
          </a:p>
          <a:p>
            <a:pPr>
              <a:buFontTx/>
              <a:buChar char="•"/>
            </a:pPr>
            <a:r>
              <a:rPr lang="zh-CN" altLang="en-US" sz="2800" dirty="0"/>
              <a:t>首次条件码在时间 T=8 ，预测（不）成功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title"/>
          </p:nvPr>
        </p:nvSpPr>
        <p:spPr>
          <a:xfrm>
            <a:off x="323850" y="0"/>
            <a:ext cx="8540750" cy="1143000"/>
          </a:xfrm>
          <a:noFill/>
        </p:spPr>
        <p:txBody>
          <a:bodyPr/>
          <a:lstStyle/>
          <a:p>
            <a:pPr eaLnBrk="1" hangingPunct="1"/>
            <a:r>
              <a:rPr lang="zh-CN" b="1" dirty="0"/>
              <a:t>第四章 向量流水处理机</a:t>
            </a:r>
            <a:r>
              <a:rPr lang="zh-CN" dirty="0"/>
              <a:t> </a:t>
            </a:r>
          </a:p>
        </p:txBody>
      </p:sp>
      <p:sp>
        <p:nvSpPr>
          <p:cNvPr id="21508" name="Rectangle 2"/>
          <p:cNvSpPr>
            <a:spLocks noGrp="1" noRot="1" noChangeArrowheads="1"/>
          </p:cNvSpPr>
          <p:nvPr>
            <p:ph idx="1"/>
          </p:nvPr>
        </p:nvSpPr>
        <p:spPr>
          <a:xfrm>
            <a:off x="179388" y="981075"/>
            <a:ext cx="8640762" cy="6191250"/>
          </a:xfrm>
        </p:spPr>
        <p:txBody>
          <a:bodyPr>
            <a:normAutofit lnSpcReduction="10000"/>
          </a:bodyPr>
          <a:lstStyle/>
          <a:p>
            <a:pPr eaLnBrk="1" hangingPunct="1">
              <a:lnSpc>
                <a:spcPct val="80000"/>
              </a:lnSpc>
              <a:buFont typeface="Wingdings" pitchFamily="2" charset="2"/>
              <a:buNone/>
            </a:pPr>
            <a:r>
              <a:rPr lang="zh-CN" altLang="en-US" sz="2800" dirty="0"/>
              <a:t>向量处理方法 </a:t>
            </a:r>
            <a:r>
              <a:rPr lang="zh-CN" altLang="en-US" sz="2400" dirty="0"/>
              <a:t> </a:t>
            </a:r>
          </a:p>
          <a:p>
            <a:pPr eaLnBrk="1" hangingPunct="1">
              <a:lnSpc>
                <a:spcPct val="80000"/>
              </a:lnSpc>
              <a:buFont typeface="Wingdings" pitchFamily="2" charset="2"/>
              <a:buNone/>
            </a:pPr>
            <a:r>
              <a:rPr lang="zh-CN" altLang="en-US" sz="2400" dirty="0"/>
              <a:t>    </a:t>
            </a:r>
            <a:r>
              <a:rPr lang="zh-CN" altLang="en-US" sz="2400" dirty="0">
                <a:solidFill>
                  <a:schemeClr val="tx2"/>
                </a:solidFill>
              </a:rPr>
              <a:t> 横向处理/ </a:t>
            </a:r>
            <a:r>
              <a:rPr lang="zh-CN" altLang="en-US" sz="2400" dirty="0"/>
              <a:t>纵向处理/ 纵横处理：</a:t>
            </a:r>
            <a:endParaRPr lang="en-US" altLang="zh-CN" sz="2400" dirty="0"/>
          </a:p>
          <a:p>
            <a:pPr eaLnBrk="1" hangingPunct="1">
              <a:lnSpc>
                <a:spcPct val="80000"/>
              </a:lnSpc>
              <a:buFont typeface="Wingdings" pitchFamily="2" charset="2"/>
              <a:buNone/>
            </a:pPr>
            <a:r>
              <a:rPr lang="zh-CN" altLang="en-US" sz="2800" dirty="0"/>
              <a:t>向量流水处理机结构 </a:t>
            </a:r>
          </a:p>
          <a:p>
            <a:pPr eaLnBrk="1" hangingPunct="1">
              <a:lnSpc>
                <a:spcPct val="80000"/>
              </a:lnSpc>
              <a:buNone/>
            </a:pPr>
            <a:r>
              <a:rPr lang="zh-CN" altLang="en-US" sz="2400" dirty="0">
                <a:solidFill>
                  <a:srgbClr val="FFFF00"/>
                </a:solidFill>
              </a:rPr>
              <a:t>   1  </a:t>
            </a:r>
            <a:r>
              <a:rPr lang="zh-CN" altLang="en-US" sz="2400" b="1" dirty="0">
                <a:solidFill>
                  <a:srgbClr val="FFFF00"/>
                </a:solidFill>
              </a:rPr>
              <a:t>存储器-存储器结构：</a:t>
            </a:r>
            <a:r>
              <a:rPr lang="zh-CN" altLang="en-US" sz="2400" dirty="0"/>
              <a:t>纵向处理</a:t>
            </a:r>
            <a:endParaRPr lang="zh-CN" altLang="en-US" sz="2400" b="1" dirty="0">
              <a:solidFill>
                <a:srgbClr val="FFFF00"/>
              </a:solidFill>
            </a:endParaRPr>
          </a:p>
          <a:p>
            <a:pPr eaLnBrk="1" hangingPunct="1">
              <a:lnSpc>
                <a:spcPct val="80000"/>
              </a:lnSpc>
              <a:buNone/>
            </a:pPr>
            <a:r>
              <a:rPr lang="zh-CN" altLang="en-US" sz="2400" b="1" dirty="0">
                <a:solidFill>
                  <a:srgbClr val="FFFF00"/>
                </a:solidFill>
              </a:rPr>
              <a:t>   2  寄存器寄存器结构</a:t>
            </a:r>
            <a:r>
              <a:rPr lang="zh-CN" altLang="en-US" sz="2400" dirty="0"/>
              <a:t> ：纵横处理</a:t>
            </a:r>
          </a:p>
          <a:p>
            <a:pPr eaLnBrk="1" hangingPunct="1">
              <a:lnSpc>
                <a:spcPct val="80000"/>
              </a:lnSpc>
              <a:buFont typeface="Wingdings" pitchFamily="2" charset="2"/>
              <a:buNone/>
            </a:pPr>
            <a:r>
              <a:rPr lang="zh-CN" altLang="en-US" sz="2800" dirty="0"/>
              <a:t>提高向量处理机性能的方法</a:t>
            </a:r>
            <a:r>
              <a:rPr lang="zh-CN" altLang="en-US" sz="2400" dirty="0"/>
              <a:t> </a:t>
            </a:r>
          </a:p>
          <a:p>
            <a:pPr eaLnBrk="1" hangingPunct="1">
              <a:lnSpc>
                <a:spcPct val="80000"/>
              </a:lnSpc>
              <a:buFont typeface="Wingdings" pitchFamily="2" charset="2"/>
              <a:buNone/>
            </a:pPr>
            <a:r>
              <a:rPr lang="zh-CN" altLang="en-US" sz="2800" b="1" dirty="0"/>
              <a:t>    </a:t>
            </a:r>
            <a:r>
              <a:rPr lang="zh-CN" altLang="en-US" sz="2400" b="1" dirty="0">
                <a:solidFill>
                  <a:schemeClr val="tx2"/>
                </a:solidFill>
              </a:rPr>
              <a:t>多功能部件的并行操作</a:t>
            </a:r>
            <a:r>
              <a:rPr lang="zh-CN" altLang="en-US" sz="2400" dirty="0">
                <a:solidFill>
                  <a:schemeClr val="tx2"/>
                </a:solidFill>
              </a:rPr>
              <a:t> </a:t>
            </a:r>
            <a:r>
              <a:rPr lang="zh-CN" altLang="en-US" sz="2400" b="1" dirty="0">
                <a:solidFill>
                  <a:schemeClr val="tx2"/>
                </a:solidFill>
              </a:rPr>
              <a:t> </a:t>
            </a:r>
          </a:p>
          <a:p>
            <a:pPr eaLnBrk="1" hangingPunct="1">
              <a:lnSpc>
                <a:spcPct val="80000"/>
              </a:lnSpc>
              <a:buFont typeface="Wingdings" pitchFamily="2" charset="2"/>
              <a:buNone/>
            </a:pPr>
            <a:r>
              <a:rPr lang="zh-CN" altLang="en-US" sz="2400" b="1" dirty="0">
                <a:solidFill>
                  <a:schemeClr val="tx2"/>
                </a:solidFill>
              </a:rPr>
              <a:t>     </a:t>
            </a:r>
            <a:r>
              <a:rPr lang="zh-CN" altLang="en-US" sz="2400" b="1" dirty="0">
                <a:solidFill>
                  <a:srgbClr val="FF0000"/>
                </a:solidFill>
              </a:rPr>
              <a:t>链接技术      </a:t>
            </a:r>
            <a:r>
              <a:rPr lang="en-US" altLang="zh-CN" sz="2400" dirty="0">
                <a:solidFill>
                  <a:srgbClr val="FF0000"/>
                </a:solidFill>
              </a:rPr>
              <a:t>WD</a:t>
            </a:r>
            <a:r>
              <a:rPr lang="zh-CN" altLang="en-US" sz="2400" dirty="0">
                <a:solidFill>
                  <a:srgbClr val="FF0000"/>
                </a:solidFill>
              </a:rPr>
              <a:t>相关</a:t>
            </a:r>
          </a:p>
          <a:p>
            <a:pPr eaLnBrk="1" hangingPunct="1">
              <a:lnSpc>
                <a:spcPct val="80000"/>
              </a:lnSpc>
              <a:buFont typeface="Wingdings" pitchFamily="2" charset="2"/>
              <a:buNone/>
            </a:pPr>
            <a:r>
              <a:rPr lang="zh-CN" altLang="en-US" sz="2400" b="1" dirty="0">
                <a:solidFill>
                  <a:schemeClr val="tx2"/>
                </a:solidFill>
              </a:rPr>
              <a:t>     </a:t>
            </a:r>
            <a:r>
              <a:rPr lang="zh-CN" altLang="en-US" sz="2400" b="1" dirty="0">
                <a:solidFill>
                  <a:srgbClr val="FFFF00"/>
                </a:solidFill>
              </a:rPr>
              <a:t>分段开采  </a:t>
            </a:r>
          </a:p>
          <a:p>
            <a:pPr eaLnBrk="1" hangingPunct="1">
              <a:lnSpc>
                <a:spcPct val="80000"/>
              </a:lnSpc>
              <a:buFont typeface="Wingdings" pitchFamily="2" charset="2"/>
              <a:buNone/>
            </a:pPr>
            <a:r>
              <a:rPr lang="zh-CN" altLang="en-US" sz="2400" b="1" dirty="0">
                <a:solidFill>
                  <a:srgbClr val="FFFF00"/>
                </a:solidFill>
              </a:rPr>
              <a:t>     多处理机系统结构</a:t>
            </a:r>
          </a:p>
          <a:p>
            <a:pPr eaLnBrk="1" hangingPunct="1">
              <a:lnSpc>
                <a:spcPct val="80000"/>
              </a:lnSpc>
              <a:buFont typeface="Wingdings" pitchFamily="2" charset="2"/>
              <a:buNone/>
            </a:pPr>
            <a:r>
              <a:rPr lang="zh-CN" altLang="en-US" sz="2800" dirty="0"/>
              <a:t>向量处理机性能的主要参数</a:t>
            </a:r>
          </a:p>
          <a:p>
            <a:pPr eaLnBrk="1" hangingPunct="1">
              <a:lnSpc>
                <a:spcPct val="80000"/>
              </a:lnSpc>
            </a:pPr>
            <a:r>
              <a:rPr lang="zh-CN" altLang="en-US" sz="2400" dirty="0">
                <a:solidFill>
                  <a:srgbClr val="FFFF00"/>
                </a:solidFill>
              </a:rPr>
              <a:t>一条向量指令的处理时间</a:t>
            </a:r>
          </a:p>
          <a:p>
            <a:pPr eaLnBrk="1" hangingPunct="1">
              <a:lnSpc>
                <a:spcPct val="80000"/>
              </a:lnSpc>
            </a:pPr>
            <a:r>
              <a:rPr lang="zh-CN" altLang="en-US" sz="2400" dirty="0">
                <a:solidFill>
                  <a:srgbClr val="FF0000"/>
                </a:solidFill>
              </a:rPr>
              <a:t>一组向量指令的处理时间</a:t>
            </a:r>
            <a:endParaRPr lang="en-US" altLang="zh-CN" sz="2400" dirty="0">
              <a:solidFill>
                <a:srgbClr val="FF0000"/>
              </a:solidFill>
            </a:endParaRPr>
          </a:p>
          <a:p>
            <a:pPr eaLnBrk="1" hangingPunct="1">
              <a:lnSpc>
                <a:spcPct val="80000"/>
              </a:lnSpc>
            </a:pPr>
            <a:r>
              <a:rPr lang="zh-CN" altLang="zh-CN" sz="2400" dirty="0"/>
              <a:t>向量处理机的性能评估</a:t>
            </a:r>
            <a:r>
              <a:rPr lang="zh-CN" altLang="en-US" sz="2400" dirty="0">
                <a:solidFill>
                  <a:srgbClr val="FFFF00"/>
                </a:solidFill>
              </a:rPr>
              <a:t>（MFLOP或一个浮点运算的时间）</a:t>
            </a:r>
            <a:endParaRPr lang="zh-CN" altLang="en-US" sz="2400" dirty="0">
              <a:solidFill>
                <a:srgbClr val="FF0000"/>
              </a:solidFill>
            </a:endParaRPr>
          </a:p>
          <a:p>
            <a:pPr eaLnBrk="1" hangingPunct="1">
              <a:lnSpc>
                <a:spcPct val="80000"/>
              </a:lnSpc>
              <a:buFont typeface="Wingdings" pitchFamily="2" charset="2"/>
              <a:buNone/>
            </a:pPr>
            <a:endParaRPr lang="zh-CN" altLang="en-US" sz="2400" dirty="0"/>
          </a:p>
        </p:txBody>
      </p:sp>
      <p:sp>
        <p:nvSpPr>
          <p:cNvPr id="21506" name="日期占位符 3"/>
          <p:cNvSpPr>
            <a:spLocks noGrp="1"/>
          </p:cNvSpPr>
          <p:nvPr>
            <p:ph type="dt" sz="half" idx="10"/>
          </p:nvPr>
        </p:nvSpPr>
        <p:spPr>
          <a:noFill/>
        </p:spPr>
        <p:txBody>
          <a:bodyPr/>
          <a:lstStyle/>
          <a:p>
            <a:fld id="{83269960-0642-41C8-AEE8-6DDCDA230932}" type="datetime1">
              <a:rPr lang="zh-CN" altLang="en-US" smtClean="0">
                <a:latin typeface="Arial" charset="0"/>
              </a:rPr>
              <a:pPr/>
              <a:t>2021/6/21</a:t>
            </a:fld>
            <a:endParaRPr lang="zh-CN" altLang="zh-CN">
              <a:latin typeface="Arial" charset="0"/>
            </a:endParaRPr>
          </a:p>
        </p:txBody>
      </p:sp>
      <p:sp>
        <p:nvSpPr>
          <p:cNvPr id="21507" name="灯片编号占位符 5"/>
          <p:cNvSpPr>
            <a:spLocks noGrp="1"/>
          </p:cNvSpPr>
          <p:nvPr>
            <p:ph type="sldNum" sz="quarter" idx="12"/>
          </p:nvPr>
        </p:nvSpPr>
        <p:spPr>
          <a:noFill/>
        </p:spPr>
        <p:txBody>
          <a:bodyPr/>
          <a:lstStyle/>
          <a:p>
            <a:fld id="{DB8094A7-CE89-455D-AA0F-07DB60E10045}" type="slidenum">
              <a:rPr lang="zh-CN" altLang="zh-CN" smtClean="0">
                <a:latin typeface="Arial" charset="0"/>
              </a:rPr>
              <a:pPr/>
              <a:t>13</a:t>
            </a:fld>
            <a:endParaRPr lang="zh-CN" altLang="zh-CN">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rrowheads="1"/>
          </p:cNvSpPr>
          <p:nvPr>
            <p:ph idx="1"/>
          </p:nvPr>
        </p:nvSpPr>
        <p:spPr>
          <a:xfrm>
            <a:off x="287337" y="1571612"/>
            <a:ext cx="8856663" cy="4498975"/>
          </a:xfrm>
        </p:spPr>
        <p:txBody>
          <a:bodyPr>
            <a:normAutofit fontScale="92500" lnSpcReduction="20000"/>
          </a:bodyPr>
          <a:lstStyle/>
          <a:p>
            <a:pPr eaLnBrk="1" hangingPunct="1">
              <a:buFont typeface="Wingdings" pitchFamily="2" charset="2"/>
              <a:buNone/>
            </a:pPr>
            <a:r>
              <a:rPr lang="zh-CN" altLang="en-US" sz="2800" dirty="0">
                <a:solidFill>
                  <a:srgbClr val="FF0000"/>
                </a:solidFill>
              </a:rPr>
              <a:t>例</a:t>
            </a:r>
            <a:r>
              <a:rPr lang="en-US" altLang="zh-CN" sz="2800" dirty="0">
                <a:solidFill>
                  <a:srgbClr val="FF0000"/>
                </a:solidFill>
              </a:rPr>
              <a:t>1</a:t>
            </a:r>
            <a:r>
              <a:rPr lang="zh-CN" altLang="en-US" sz="2800" dirty="0">
                <a:solidFill>
                  <a:srgbClr val="FF0000"/>
                </a:solidFill>
              </a:rPr>
              <a:t>  </a:t>
            </a:r>
            <a:r>
              <a:rPr lang="zh-CN" altLang="en-US" sz="2800" dirty="0"/>
              <a:t>：某向量机上进行向量运算D=A×(B+C),</a:t>
            </a:r>
            <a:r>
              <a:rPr lang="zh-CN" altLang="en-US" sz="2800" dirty="0">
                <a:solidFill>
                  <a:srgbClr val="FF0000"/>
                </a:solidFill>
              </a:rPr>
              <a:t>假设向量长度N&lt;64,且B和 C已经存至V0和V1，</a:t>
            </a:r>
            <a:r>
              <a:rPr lang="zh-CN" altLang="en-US" sz="2800" dirty="0"/>
              <a:t>则下面三条指令就可以完成上述的运算。</a:t>
            </a:r>
          </a:p>
          <a:p>
            <a:pPr eaLnBrk="1" hangingPunct="1">
              <a:buFont typeface="Wingdings" pitchFamily="2" charset="2"/>
              <a:buNone/>
            </a:pPr>
            <a:r>
              <a:rPr lang="zh-CN" altLang="en-US" sz="2800" dirty="0"/>
              <a:t>	V3←A	    (6拍)</a:t>
            </a:r>
          </a:p>
          <a:p>
            <a:pPr eaLnBrk="1" hangingPunct="1">
              <a:buFont typeface="Wingdings" pitchFamily="2" charset="2"/>
              <a:buNone/>
            </a:pPr>
            <a:r>
              <a:rPr lang="zh-CN" altLang="en-US" sz="2800" dirty="0"/>
              <a:t>	V2←V0+V1	(6拍)</a:t>
            </a:r>
          </a:p>
          <a:p>
            <a:pPr eaLnBrk="1" hangingPunct="1">
              <a:buFont typeface="Wingdings" pitchFamily="2" charset="2"/>
              <a:buNone/>
            </a:pPr>
            <a:r>
              <a:rPr lang="zh-CN" altLang="en-US" sz="2800" dirty="0"/>
              <a:t>	V4←V2×V3	(7拍)</a:t>
            </a:r>
          </a:p>
          <a:p>
            <a:pPr eaLnBrk="1" hangingPunct="1">
              <a:buFont typeface="Wingdings" pitchFamily="2" charset="2"/>
              <a:buNone/>
            </a:pPr>
            <a:r>
              <a:rPr lang="zh-CN" altLang="en-US" sz="2800" dirty="0"/>
              <a:t>分别求三条指令全部用</a:t>
            </a:r>
            <a:r>
              <a:rPr lang="zh-CN" altLang="en-US" sz="2800" dirty="0">
                <a:solidFill>
                  <a:srgbClr val="FFFF00"/>
                </a:solidFill>
              </a:rPr>
              <a:t>串行、并行</a:t>
            </a:r>
            <a:r>
              <a:rPr lang="zh-CN" altLang="en-US" sz="2800" dirty="0"/>
              <a:t>和</a:t>
            </a:r>
            <a:r>
              <a:rPr lang="zh-CN" altLang="en-US" sz="2800" dirty="0">
                <a:solidFill>
                  <a:srgbClr val="FFFF00"/>
                </a:solidFill>
              </a:rPr>
              <a:t>链接执行</a:t>
            </a:r>
            <a:r>
              <a:rPr lang="zh-CN" altLang="en-US" sz="2800" dirty="0"/>
              <a:t>的时间(读写各需1拍)，画出链接操作图</a:t>
            </a:r>
            <a:endParaRPr lang="en-US" altLang="zh-CN" sz="2800" dirty="0"/>
          </a:p>
          <a:p>
            <a:pPr eaLnBrk="1" hangingPunct="1">
              <a:buNone/>
            </a:pPr>
            <a:r>
              <a:rPr lang="zh-CN" altLang="en-US" sz="2800" dirty="0">
                <a:solidFill>
                  <a:srgbClr val="FF0000"/>
                </a:solidFill>
              </a:rPr>
              <a:t>（假定数据入、出各功能部件，包括主存，假定需</a:t>
            </a:r>
            <a:r>
              <a:rPr lang="zh-CN" altLang="zh-CN" sz="2800" dirty="0">
                <a:solidFill>
                  <a:srgbClr val="FF0000"/>
                </a:solidFill>
              </a:rPr>
              <a:t>1</a:t>
            </a:r>
            <a:r>
              <a:rPr lang="zh-CN" altLang="en-US" sz="2800" dirty="0">
                <a:solidFill>
                  <a:srgbClr val="FF0000"/>
                </a:solidFill>
              </a:rPr>
              <a:t>个时钟周期 ）</a:t>
            </a:r>
          </a:p>
          <a:p>
            <a:pPr eaLnBrk="1" hangingPunct="1">
              <a:buFont typeface="Wingdings" pitchFamily="2" charset="2"/>
              <a:buNone/>
            </a:pPr>
            <a:endParaRPr lang="zh-CN" altLang="en-US" sz="2800" dirty="0"/>
          </a:p>
        </p:txBody>
      </p:sp>
      <p:sp>
        <p:nvSpPr>
          <p:cNvPr id="22530" name="日期占位符 3"/>
          <p:cNvSpPr>
            <a:spLocks noGrp="1"/>
          </p:cNvSpPr>
          <p:nvPr>
            <p:ph type="dt" sz="half" idx="10"/>
          </p:nvPr>
        </p:nvSpPr>
        <p:spPr>
          <a:noFill/>
        </p:spPr>
        <p:txBody>
          <a:bodyPr/>
          <a:lstStyle/>
          <a:p>
            <a:fld id="{9B00DB66-5328-4885-A21E-8D446FCD7213}" type="datetime1">
              <a:rPr lang="zh-CN" altLang="en-US" smtClean="0">
                <a:latin typeface="Arial" charset="0"/>
              </a:rPr>
              <a:pPr/>
              <a:t>2021/6/21</a:t>
            </a:fld>
            <a:endParaRPr lang="zh-CN" altLang="zh-CN">
              <a:latin typeface="Arial" charset="0"/>
            </a:endParaRPr>
          </a:p>
        </p:txBody>
      </p:sp>
      <p:sp>
        <p:nvSpPr>
          <p:cNvPr id="22531" name="灯片编号占位符 5"/>
          <p:cNvSpPr>
            <a:spLocks noGrp="1"/>
          </p:cNvSpPr>
          <p:nvPr>
            <p:ph type="sldNum" sz="quarter" idx="12"/>
          </p:nvPr>
        </p:nvSpPr>
        <p:spPr>
          <a:noFill/>
        </p:spPr>
        <p:txBody>
          <a:bodyPr/>
          <a:lstStyle/>
          <a:p>
            <a:fld id="{68177B42-9967-45B6-B15F-54075F458803}" type="slidenum">
              <a:rPr lang="zh-CN" altLang="zh-CN" smtClean="0">
                <a:latin typeface="Arial" charset="0"/>
              </a:rPr>
              <a:pPr/>
              <a:t>14</a:t>
            </a:fld>
            <a:endParaRPr lang="zh-CN" altLang="zh-CN">
              <a:latin typeface="Arial" charset="0"/>
            </a:endParaRPr>
          </a:p>
        </p:txBody>
      </p:sp>
      <p:sp>
        <p:nvSpPr>
          <p:cNvPr id="5" name="矩形 4"/>
          <p:cNvSpPr/>
          <p:nvPr/>
        </p:nvSpPr>
        <p:spPr>
          <a:xfrm>
            <a:off x="357158" y="214290"/>
            <a:ext cx="8429684" cy="1384995"/>
          </a:xfrm>
          <a:prstGeom prst="rect">
            <a:avLst/>
          </a:prstGeom>
        </p:spPr>
        <p:txBody>
          <a:bodyPr wrap="square">
            <a:spAutoFit/>
          </a:bodyPr>
          <a:lstStyle/>
          <a:p>
            <a:r>
              <a:rPr lang="zh-CN" altLang="en-US" sz="2800" dirty="0">
                <a:solidFill>
                  <a:srgbClr val="FF0000"/>
                </a:solidFill>
              </a:rPr>
              <a:t>链接技术：</a:t>
            </a:r>
            <a:r>
              <a:rPr lang="zh-CN" altLang="en-US" sz="2800" dirty="0"/>
              <a:t>具有先写后读相关的两条指令，在不出现功能部件冲突和</a:t>
            </a:r>
            <a:r>
              <a:rPr lang="en-US" sz="2800" dirty="0"/>
              <a:t>V</a:t>
            </a:r>
            <a:r>
              <a:rPr lang="en-US" sz="2800" baseline="-25000" dirty="0"/>
              <a:t>i</a:t>
            </a:r>
            <a:r>
              <a:rPr lang="zh-CN" altLang="en-US" sz="2800" dirty="0"/>
              <a:t>冲突的情况下，可以把功能部件链接起来进行流水处理，以达到加快执行的目的。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rrowheads="1"/>
          </p:cNvSpPr>
          <p:nvPr>
            <p:ph idx="1"/>
          </p:nvPr>
        </p:nvSpPr>
        <p:spPr>
          <a:xfrm>
            <a:off x="0" y="857232"/>
            <a:ext cx="9144000" cy="5257800"/>
          </a:xfrm>
        </p:spPr>
        <p:txBody>
          <a:bodyPr/>
          <a:lstStyle/>
          <a:p>
            <a:pPr eaLnBrk="1" hangingPunct="1">
              <a:buFont typeface="Wingdings" pitchFamily="2" charset="2"/>
              <a:buNone/>
            </a:pPr>
            <a:r>
              <a:rPr lang="zh-CN" sz="2800" dirty="0"/>
              <a:t>向量长度为</a:t>
            </a:r>
            <a:r>
              <a:rPr lang="zh-CN" altLang="zh-CN" sz="2800" dirty="0"/>
              <a:t>N</a:t>
            </a:r>
            <a:r>
              <a:rPr lang="zh-CN" sz="2800" dirty="0"/>
              <a:t>，则不同方法的执行时间为</a:t>
            </a:r>
            <a:r>
              <a:rPr lang="zh-CN" sz="2800" dirty="0">
                <a:solidFill>
                  <a:schemeClr val="bg1"/>
                </a:solidFill>
              </a:rPr>
              <a:t>：</a:t>
            </a:r>
          </a:p>
          <a:p>
            <a:pPr eaLnBrk="1" hangingPunct="1">
              <a:buFont typeface="Wingdings" pitchFamily="2" charset="2"/>
              <a:buNone/>
            </a:pPr>
            <a:r>
              <a:rPr lang="zh-CN" altLang="zh-CN" sz="2800" dirty="0"/>
              <a:t>1</a:t>
            </a:r>
            <a:r>
              <a:rPr lang="zh-CN" sz="2800" dirty="0"/>
              <a:t>）</a:t>
            </a:r>
            <a:r>
              <a:rPr lang="zh-CN" altLang="zh-CN" sz="2800" dirty="0">
                <a:solidFill>
                  <a:srgbClr val="FFFF00"/>
                </a:solidFill>
              </a:rPr>
              <a:t>3</a:t>
            </a:r>
            <a:r>
              <a:rPr lang="zh-CN" sz="2800" dirty="0">
                <a:solidFill>
                  <a:srgbClr val="FFFF00"/>
                </a:solidFill>
              </a:rPr>
              <a:t>条指令全部用串行方法</a:t>
            </a:r>
            <a:r>
              <a:rPr lang="zh-CN" sz="2800" dirty="0">
                <a:solidFill>
                  <a:schemeClr val="bg1"/>
                </a:solidFill>
              </a:rPr>
              <a:t>，</a:t>
            </a:r>
            <a:r>
              <a:rPr lang="zh-CN" sz="2800" dirty="0"/>
              <a:t>执行时间为</a:t>
            </a:r>
            <a:br>
              <a:rPr lang="zh-CN" sz="2800" dirty="0">
                <a:solidFill>
                  <a:schemeClr val="bg1"/>
                </a:solidFill>
              </a:rPr>
            </a:br>
            <a:r>
              <a:rPr lang="zh-CN" sz="2800" dirty="0">
                <a:solidFill>
                  <a:schemeClr val="bg1"/>
                </a:solidFill>
              </a:rPr>
              <a:t> </a:t>
            </a:r>
            <a:r>
              <a:rPr lang="zh-CN" sz="2800" dirty="0"/>
              <a:t>   </a:t>
            </a:r>
            <a:r>
              <a:rPr lang="zh-CN" altLang="zh-CN" sz="2800" dirty="0"/>
              <a:t>[(1+6+1)+N-1</a:t>
            </a:r>
            <a:r>
              <a:rPr lang="zh-CN" sz="2800" dirty="0"/>
              <a:t>］</a:t>
            </a:r>
            <a:r>
              <a:rPr lang="zh-CN" altLang="zh-CN" sz="2800" dirty="0"/>
              <a:t>+[(1+6+1)+N-1</a:t>
            </a:r>
            <a:r>
              <a:rPr lang="zh-CN" sz="2800" dirty="0"/>
              <a:t>］</a:t>
            </a:r>
            <a:r>
              <a:rPr lang="zh-CN" altLang="zh-CN" sz="2800" dirty="0"/>
              <a:t>+[(1+7+1)+N-1</a:t>
            </a:r>
            <a:r>
              <a:rPr lang="zh-CN" sz="2800" dirty="0"/>
              <a:t>］</a:t>
            </a:r>
          </a:p>
          <a:p>
            <a:pPr eaLnBrk="1" hangingPunct="1">
              <a:buFont typeface="Wingdings" pitchFamily="2" charset="2"/>
              <a:buNone/>
            </a:pPr>
            <a:r>
              <a:rPr lang="zh-CN" altLang="zh-CN" sz="2800" dirty="0"/>
              <a:t>         =3N+22(</a:t>
            </a:r>
            <a:r>
              <a:rPr lang="zh-CN" sz="2800" dirty="0"/>
              <a:t>时钟周期</a:t>
            </a:r>
            <a:r>
              <a:rPr lang="zh-CN" altLang="zh-CN" sz="2800" dirty="0"/>
              <a:t>)</a:t>
            </a:r>
          </a:p>
          <a:p>
            <a:pPr eaLnBrk="1" hangingPunct="1">
              <a:buFont typeface="Wingdings" pitchFamily="2" charset="2"/>
              <a:buNone/>
            </a:pPr>
            <a:r>
              <a:rPr lang="zh-CN" altLang="zh-CN" sz="2800" dirty="0"/>
              <a:t>2</a:t>
            </a:r>
            <a:r>
              <a:rPr lang="zh-CN" sz="2800" dirty="0"/>
              <a:t>）</a:t>
            </a:r>
            <a:r>
              <a:rPr lang="zh-CN" sz="2800" dirty="0">
                <a:solidFill>
                  <a:srgbClr val="FFFF00"/>
                </a:solidFill>
              </a:rPr>
              <a:t>前两条指令并行执行，第</a:t>
            </a:r>
            <a:r>
              <a:rPr lang="zh-CN" altLang="zh-CN" sz="2800" dirty="0">
                <a:solidFill>
                  <a:srgbClr val="FFFF00"/>
                </a:solidFill>
              </a:rPr>
              <a:t>3</a:t>
            </a:r>
            <a:r>
              <a:rPr lang="zh-CN" sz="2800" dirty="0">
                <a:solidFill>
                  <a:srgbClr val="FFFF00"/>
                </a:solidFill>
              </a:rPr>
              <a:t>条指令顺序执行</a:t>
            </a:r>
            <a:r>
              <a:rPr lang="zh-CN" sz="2800" dirty="0">
                <a:solidFill>
                  <a:schemeClr val="bg1"/>
                </a:solidFill>
              </a:rPr>
              <a:t>，</a:t>
            </a:r>
            <a:r>
              <a:rPr lang="zh-CN" sz="2800" dirty="0"/>
              <a:t>时间为</a:t>
            </a:r>
            <a:br>
              <a:rPr lang="zh-CN" sz="2800" dirty="0"/>
            </a:br>
            <a:r>
              <a:rPr lang="zh-CN" sz="2800" dirty="0"/>
              <a:t>  </a:t>
            </a:r>
            <a:r>
              <a:rPr lang="zh-CN" altLang="zh-CN" sz="2800" dirty="0"/>
              <a:t>[(1+6+1)+N-1</a:t>
            </a:r>
            <a:r>
              <a:rPr lang="zh-CN" sz="2800" dirty="0"/>
              <a:t>］</a:t>
            </a:r>
            <a:r>
              <a:rPr lang="zh-CN" altLang="zh-CN" sz="2800" dirty="0"/>
              <a:t>+[(1+7+1)+N-1</a:t>
            </a:r>
            <a:r>
              <a:rPr lang="zh-CN" sz="2800" dirty="0"/>
              <a:t>］</a:t>
            </a:r>
            <a:r>
              <a:rPr lang="zh-CN" altLang="zh-CN" sz="2800" dirty="0"/>
              <a:t>=2N+15(</a:t>
            </a:r>
            <a:r>
              <a:rPr lang="zh-CN" sz="2800" dirty="0"/>
              <a:t>时钟周期</a:t>
            </a:r>
            <a:r>
              <a:rPr lang="zh-CN" altLang="zh-CN" sz="2800" dirty="0"/>
              <a:t>) </a:t>
            </a:r>
          </a:p>
          <a:p>
            <a:pPr eaLnBrk="1" hangingPunct="1">
              <a:buFont typeface="Wingdings" pitchFamily="2" charset="2"/>
              <a:buNone/>
            </a:pPr>
            <a:r>
              <a:rPr lang="zh-CN" altLang="zh-CN" sz="2800" dirty="0"/>
              <a:t>3</a:t>
            </a:r>
            <a:r>
              <a:rPr lang="zh-CN" sz="2800" dirty="0"/>
              <a:t>）</a:t>
            </a:r>
            <a:r>
              <a:rPr lang="zh-CN" sz="2800" dirty="0">
                <a:solidFill>
                  <a:srgbClr val="FFFF00"/>
                </a:solidFill>
              </a:rPr>
              <a:t>前两条指令并行执行，并采用链接，</a:t>
            </a:r>
            <a:r>
              <a:rPr lang="zh-CN" sz="2800" dirty="0"/>
              <a:t>时间为      </a:t>
            </a:r>
          </a:p>
          <a:p>
            <a:pPr eaLnBrk="1" hangingPunct="1">
              <a:buFont typeface="Wingdings" pitchFamily="2" charset="2"/>
              <a:buNone/>
            </a:pPr>
            <a:r>
              <a:rPr lang="zh-CN" sz="2800" dirty="0">
                <a:solidFill>
                  <a:schemeClr val="bg1"/>
                </a:solidFill>
              </a:rPr>
              <a:t>   </a:t>
            </a:r>
            <a:r>
              <a:rPr lang="zh-CN" sz="2800" dirty="0"/>
              <a:t> </a:t>
            </a:r>
            <a:r>
              <a:rPr lang="zh-CN" altLang="zh-CN" sz="2800" dirty="0"/>
              <a:t>(1+6+1)+(1+7+1)+N-1=17+N-1=N+16(</a:t>
            </a:r>
            <a:r>
              <a:rPr lang="zh-CN" sz="2800" dirty="0"/>
              <a:t>时钟周期</a:t>
            </a:r>
            <a:r>
              <a:rPr lang="zh-CN" altLang="zh-CN" sz="2800" dirty="0"/>
              <a:t>)</a:t>
            </a:r>
          </a:p>
          <a:p>
            <a:pPr eaLnBrk="1" hangingPunct="1">
              <a:buFont typeface="Wingdings" pitchFamily="2" charset="2"/>
              <a:buNone/>
            </a:pPr>
            <a:endParaRPr lang="en-US" altLang="zh-CN" sz="2800" dirty="0">
              <a:solidFill>
                <a:srgbClr val="FF0000"/>
              </a:solidFill>
            </a:endParaRPr>
          </a:p>
        </p:txBody>
      </p:sp>
      <p:sp>
        <p:nvSpPr>
          <p:cNvPr id="23554" name="日期占位符 3"/>
          <p:cNvSpPr>
            <a:spLocks noGrp="1"/>
          </p:cNvSpPr>
          <p:nvPr>
            <p:ph type="dt" sz="half" idx="10"/>
          </p:nvPr>
        </p:nvSpPr>
        <p:spPr>
          <a:noFill/>
        </p:spPr>
        <p:txBody>
          <a:bodyPr/>
          <a:lstStyle/>
          <a:p>
            <a:fld id="{EDCB4756-0C21-400D-B11F-4FF4DCAF9553}" type="datetime1">
              <a:rPr lang="zh-CN" altLang="en-US" smtClean="0">
                <a:latin typeface="Arial" charset="0"/>
              </a:rPr>
              <a:pPr/>
              <a:t>2021/6/21</a:t>
            </a:fld>
            <a:endParaRPr lang="zh-CN" altLang="zh-CN">
              <a:latin typeface="Arial" charset="0"/>
            </a:endParaRPr>
          </a:p>
        </p:txBody>
      </p:sp>
      <p:sp>
        <p:nvSpPr>
          <p:cNvPr id="23555" name="灯片编号占位符 5"/>
          <p:cNvSpPr>
            <a:spLocks noGrp="1"/>
          </p:cNvSpPr>
          <p:nvPr>
            <p:ph type="sldNum" sz="quarter" idx="12"/>
          </p:nvPr>
        </p:nvSpPr>
        <p:spPr>
          <a:noFill/>
        </p:spPr>
        <p:txBody>
          <a:bodyPr/>
          <a:lstStyle/>
          <a:p>
            <a:fld id="{B65726F3-28B6-438E-928C-44D96D9557F1}" type="slidenum">
              <a:rPr lang="zh-CN" altLang="zh-CN" smtClean="0">
                <a:latin typeface="Arial" charset="0"/>
              </a:rPr>
              <a:pPr/>
              <a:t>15</a:t>
            </a:fld>
            <a:endParaRPr lang="zh-CN" altLang="zh-CN">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a:spLocks noGrp="1"/>
          </p:cNvSpPr>
          <p:nvPr>
            <p:ph type="dt" sz="half" idx="10"/>
          </p:nvPr>
        </p:nvSpPr>
        <p:spPr>
          <a:noFill/>
        </p:spPr>
        <p:txBody>
          <a:bodyPr/>
          <a:lstStyle/>
          <a:p>
            <a:fld id="{BFCF01A9-39B8-4CF1-A1C5-3AC27655FE95}" type="datetime1">
              <a:rPr lang="zh-CN" altLang="en-US" smtClean="0">
                <a:latin typeface="Arial" charset="0"/>
              </a:rPr>
              <a:pPr/>
              <a:t>2021/6/21</a:t>
            </a:fld>
            <a:endParaRPr lang="zh-CN" altLang="zh-CN">
              <a:latin typeface="Arial" charset="0"/>
            </a:endParaRPr>
          </a:p>
        </p:txBody>
      </p:sp>
      <p:sp>
        <p:nvSpPr>
          <p:cNvPr id="24579" name="灯片编号占位符 5"/>
          <p:cNvSpPr>
            <a:spLocks noGrp="1"/>
          </p:cNvSpPr>
          <p:nvPr>
            <p:ph type="sldNum" sz="quarter" idx="12"/>
          </p:nvPr>
        </p:nvSpPr>
        <p:spPr>
          <a:noFill/>
        </p:spPr>
        <p:txBody>
          <a:bodyPr/>
          <a:lstStyle/>
          <a:p>
            <a:fld id="{B46189BA-84DA-4193-B5A7-71A8126262B8}" type="slidenum">
              <a:rPr lang="zh-CN" altLang="zh-CN" smtClean="0">
                <a:latin typeface="Arial" charset="0"/>
              </a:rPr>
              <a:pPr/>
              <a:t>16</a:t>
            </a:fld>
            <a:endParaRPr lang="zh-CN" altLang="zh-CN">
              <a:latin typeface="Arial" charset="0"/>
            </a:endParaRPr>
          </a:p>
        </p:txBody>
      </p:sp>
      <p:pic>
        <p:nvPicPr>
          <p:cNvPr id="24580" name="Picture 2"/>
          <p:cNvPicPr>
            <a:picLocks noChangeAspect="1" noChangeArrowheads="1"/>
          </p:cNvPicPr>
          <p:nvPr/>
        </p:nvPicPr>
        <p:blipFill>
          <a:blip r:embed="rId2" cstate="print"/>
          <a:srcRect/>
          <a:stretch>
            <a:fillRect/>
          </a:stretch>
        </p:blipFill>
        <p:spPr bwMode="auto">
          <a:xfrm>
            <a:off x="1643063" y="1143000"/>
            <a:ext cx="5270500" cy="4714892"/>
          </a:xfrm>
          <a:prstGeom prst="rect">
            <a:avLst/>
          </a:prstGeom>
          <a:noFill/>
          <a:ln w="9525">
            <a:noFill/>
            <a:miter lim="800000"/>
            <a:headEnd/>
            <a:tailEnd/>
          </a:ln>
        </p:spPr>
      </p:pic>
      <p:sp>
        <p:nvSpPr>
          <p:cNvPr id="24581" name="Text Box 3"/>
          <p:cNvSpPr txBox="1">
            <a:spLocks noChangeArrowheads="1"/>
          </p:cNvSpPr>
          <p:nvPr/>
        </p:nvSpPr>
        <p:spPr bwMode="auto">
          <a:xfrm>
            <a:off x="3203575" y="476250"/>
            <a:ext cx="1962150" cy="517525"/>
          </a:xfrm>
          <a:prstGeom prst="rect">
            <a:avLst/>
          </a:prstGeom>
          <a:noFill/>
          <a:ln w="9525">
            <a:noFill/>
            <a:miter lim="800000"/>
            <a:headEnd/>
            <a:tailEnd/>
          </a:ln>
        </p:spPr>
        <p:txBody>
          <a:bodyPr wrap="none">
            <a:spAutoFit/>
          </a:bodyPr>
          <a:lstStyle/>
          <a:p>
            <a:r>
              <a:rPr lang="zh-CN" sz="2800"/>
              <a:t>链接操作图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rrowheads="1"/>
          </p:cNvSpPr>
          <p:nvPr>
            <p:ph idx="1"/>
          </p:nvPr>
        </p:nvSpPr>
        <p:spPr>
          <a:xfrm>
            <a:off x="252413" y="549275"/>
            <a:ext cx="8540750" cy="6480175"/>
          </a:xfrm>
        </p:spPr>
        <p:txBody>
          <a:bodyPr/>
          <a:lstStyle/>
          <a:p>
            <a:pPr eaLnBrk="1" hangingPunct="1">
              <a:lnSpc>
                <a:spcPct val="90000"/>
              </a:lnSpc>
            </a:pPr>
            <a:r>
              <a:rPr lang="zh-CN" altLang="en-US" sz="2800" dirty="0">
                <a:solidFill>
                  <a:srgbClr val="FF0000"/>
                </a:solidFill>
              </a:rPr>
              <a:t>例</a:t>
            </a:r>
            <a:r>
              <a:rPr lang="en-US" altLang="zh-CN" sz="2800" dirty="0">
                <a:solidFill>
                  <a:srgbClr val="FF0000"/>
                </a:solidFill>
              </a:rPr>
              <a:t>2</a:t>
            </a:r>
            <a:r>
              <a:rPr lang="zh-CN" altLang="en-US" sz="2800" dirty="0">
                <a:solidFill>
                  <a:srgbClr val="FF0000"/>
                </a:solidFill>
              </a:rPr>
              <a:t> </a:t>
            </a:r>
            <a:r>
              <a:rPr lang="zh-CN" altLang="en-US" sz="2800" dirty="0"/>
              <a:t>某向量流水机有三个向量访存部件，其中的两个用于向量Load，一个用于向量Store。三个向量访存部件可同时使用。该流水机的向量寄存器长度为64。若要进行向量运算Z = X + s*Y（s为标量，已保存于标量寄存器S1中），且向量长度N小于64，则下列指令段可完成上述运算：</a:t>
            </a:r>
          </a:p>
          <a:p>
            <a:pPr eaLnBrk="1" hangingPunct="1">
              <a:lnSpc>
                <a:spcPct val="90000"/>
              </a:lnSpc>
              <a:buFont typeface="Wingdings" pitchFamily="2" charset="2"/>
              <a:buNone/>
            </a:pPr>
            <a:r>
              <a:rPr lang="zh-CN" altLang="en-US" sz="2800" dirty="0"/>
              <a:t>       LOADV		V1, M(X)	;6拍</a:t>
            </a:r>
          </a:p>
          <a:p>
            <a:pPr eaLnBrk="1" hangingPunct="1">
              <a:lnSpc>
                <a:spcPct val="90000"/>
              </a:lnSpc>
              <a:buFont typeface="Wingdings" pitchFamily="2" charset="2"/>
              <a:buNone/>
            </a:pPr>
            <a:r>
              <a:rPr lang="zh-CN" altLang="en-US" sz="2800" dirty="0"/>
              <a:t>      LOADV		        V2, M(Y)	;6拍</a:t>
            </a:r>
          </a:p>
          <a:p>
            <a:pPr eaLnBrk="1" hangingPunct="1">
              <a:lnSpc>
                <a:spcPct val="90000"/>
              </a:lnSpc>
              <a:buFont typeface="Wingdings" pitchFamily="2" charset="2"/>
              <a:buNone/>
            </a:pPr>
            <a:r>
              <a:rPr lang="zh-CN" altLang="en-US" sz="2800" dirty="0"/>
              <a:t>      MULSV		     V3, V2, S1	;7拍</a:t>
            </a:r>
          </a:p>
          <a:p>
            <a:pPr eaLnBrk="1" hangingPunct="1">
              <a:lnSpc>
                <a:spcPct val="90000"/>
              </a:lnSpc>
              <a:buFont typeface="Wingdings" pitchFamily="2" charset="2"/>
              <a:buNone/>
            </a:pPr>
            <a:r>
              <a:rPr lang="zh-CN" altLang="en-US" sz="2800" dirty="0"/>
              <a:t>      ADDV		   V4, V1, V3	;6拍</a:t>
            </a:r>
          </a:p>
          <a:p>
            <a:pPr eaLnBrk="1" hangingPunct="1">
              <a:lnSpc>
                <a:spcPct val="90000"/>
              </a:lnSpc>
              <a:buFont typeface="Wingdings" pitchFamily="2" charset="2"/>
              <a:buNone/>
            </a:pPr>
            <a:r>
              <a:rPr lang="zh-CN" altLang="en-US" sz="2800" dirty="0"/>
              <a:t>      STOREV		V4, M(Z) 	;6拍</a:t>
            </a:r>
          </a:p>
          <a:p>
            <a:pPr eaLnBrk="1" hangingPunct="1">
              <a:lnSpc>
                <a:spcPct val="90000"/>
              </a:lnSpc>
              <a:buFont typeface="Wingdings" pitchFamily="2" charset="2"/>
              <a:buNone/>
            </a:pPr>
            <a:r>
              <a:rPr lang="zh-CN" altLang="en-US" sz="2800" dirty="0"/>
              <a:t> 分别求出以上指令段采用串行方法（</a:t>
            </a:r>
            <a:r>
              <a:rPr lang="zh-CN" altLang="en-US" sz="2800" dirty="0">
                <a:solidFill>
                  <a:srgbClr val="FFFF00"/>
                </a:solidFill>
              </a:rPr>
              <a:t>向量访存部件可并行工作</a:t>
            </a:r>
            <a:r>
              <a:rPr lang="zh-CN" altLang="en-US" sz="2800" dirty="0"/>
              <a:t>）以及链接方法的执行时间（读写寄存器各需1拍），并画出链接操作示意图</a:t>
            </a:r>
            <a:r>
              <a:rPr lang="zh-CN" altLang="en-US" sz="2000" dirty="0"/>
              <a:t>。</a:t>
            </a:r>
          </a:p>
        </p:txBody>
      </p:sp>
      <p:sp>
        <p:nvSpPr>
          <p:cNvPr id="25602" name="日期占位符 3"/>
          <p:cNvSpPr>
            <a:spLocks noGrp="1"/>
          </p:cNvSpPr>
          <p:nvPr>
            <p:ph type="dt" sz="half" idx="10"/>
          </p:nvPr>
        </p:nvSpPr>
        <p:spPr>
          <a:noFill/>
        </p:spPr>
        <p:txBody>
          <a:bodyPr/>
          <a:lstStyle/>
          <a:p>
            <a:fld id="{0E43927D-6FA4-4F97-9A86-38D3452B55DB}" type="datetime1">
              <a:rPr lang="zh-CN" altLang="en-US" smtClean="0">
                <a:latin typeface="Arial" charset="0"/>
              </a:rPr>
              <a:pPr/>
              <a:t>2021/6/21</a:t>
            </a:fld>
            <a:endParaRPr lang="zh-CN" altLang="zh-CN">
              <a:latin typeface="Arial" charset="0"/>
            </a:endParaRPr>
          </a:p>
        </p:txBody>
      </p:sp>
      <p:sp>
        <p:nvSpPr>
          <p:cNvPr id="25603" name="灯片编号占位符 5"/>
          <p:cNvSpPr>
            <a:spLocks noGrp="1"/>
          </p:cNvSpPr>
          <p:nvPr>
            <p:ph type="sldNum" sz="quarter" idx="12"/>
          </p:nvPr>
        </p:nvSpPr>
        <p:spPr>
          <a:noFill/>
        </p:spPr>
        <p:txBody>
          <a:bodyPr/>
          <a:lstStyle/>
          <a:p>
            <a:fld id="{B905891B-E6A9-4213-8DDE-BBFB40613294}" type="slidenum">
              <a:rPr lang="zh-CN" altLang="zh-CN" smtClean="0">
                <a:latin typeface="Arial" charset="0"/>
              </a:rPr>
              <a:pPr/>
              <a:t>17</a:t>
            </a:fld>
            <a:endParaRPr lang="zh-CN" altLang="zh-CN">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rrowheads="1"/>
          </p:cNvSpPr>
          <p:nvPr>
            <p:ph idx="1"/>
          </p:nvPr>
        </p:nvSpPr>
        <p:spPr>
          <a:xfrm>
            <a:off x="107950" y="1052513"/>
            <a:ext cx="9023350" cy="4498975"/>
          </a:xfrm>
        </p:spPr>
        <p:txBody>
          <a:bodyPr>
            <a:normAutofit fontScale="92500" lnSpcReduction="10000"/>
          </a:bodyPr>
          <a:lstStyle/>
          <a:p>
            <a:pPr eaLnBrk="1" hangingPunct="1">
              <a:lnSpc>
                <a:spcPct val="80000"/>
              </a:lnSpc>
            </a:pPr>
            <a:r>
              <a:rPr lang="zh-CN" altLang="en-US" dirty="0"/>
              <a:t>串行：共四个编队</a:t>
            </a:r>
            <a:r>
              <a:rPr lang="zh-CN" altLang="en-US" dirty="0">
                <a:solidFill>
                  <a:srgbClr val="FFFF00"/>
                </a:solidFill>
              </a:rPr>
              <a:t> ，时间为</a:t>
            </a:r>
          </a:p>
          <a:p>
            <a:pPr eaLnBrk="1" hangingPunct="1">
              <a:lnSpc>
                <a:spcPct val="80000"/>
              </a:lnSpc>
              <a:buFont typeface="Wingdings" pitchFamily="2" charset="2"/>
              <a:buNone/>
            </a:pPr>
            <a:r>
              <a:rPr lang="zh-CN" altLang="en-US" sz="2800" dirty="0">
                <a:solidFill>
                  <a:srgbClr val="FFFF00"/>
                </a:solidFill>
              </a:rPr>
              <a:t>    ( 1+6+1+N-1 )</a:t>
            </a:r>
            <a:r>
              <a:rPr lang="zh-CN" altLang="en-US" sz="2800" dirty="0"/>
              <a:t>+</a:t>
            </a:r>
            <a:r>
              <a:rPr lang="zh-CN" altLang="en-US" dirty="0"/>
              <a:t> </a:t>
            </a:r>
            <a:r>
              <a:rPr lang="zh-CN" altLang="en-US" sz="2800" dirty="0"/>
              <a:t> ( 1+7+1+N-1 )+ ( 1+6+1+N-1 )+</a:t>
            </a:r>
            <a:r>
              <a:rPr lang="zh-CN" altLang="en-US" dirty="0"/>
              <a:t> </a:t>
            </a:r>
            <a:r>
              <a:rPr lang="zh-CN" altLang="en-US" sz="2800" dirty="0"/>
              <a:t> ( 1+6+1+N-1 )  =</a:t>
            </a:r>
            <a:endParaRPr lang="zh-CN" altLang="en-US" dirty="0"/>
          </a:p>
          <a:p>
            <a:pPr eaLnBrk="1" hangingPunct="1">
              <a:lnSpc>
                <a:spcPct val="80000"/>
              </a:lnSpc>
            </a:pPr>
            <a:r>
              <a:rPr lang="zh-CN" altLang="en-US" dirty="0"/>
              <a:t>链接： 共两个链接编队，</a:t>
            </a:r>
            <a:r>
              <a:rPr lang="zh-CN" altLang="en-US" dirty="0">
                <a:solidFill>
                  <a:srgbClr val="FFFF00"/>
                </a:solidFill>
              </a:rPr>
              <a:t>时间为</a:t>
            </a:r>
          </a:p>
          <a:p>
            <a:pPr eaLnBrk="1" hangingPunct="1">
              <a:lnSpc>
                <a:spcPct val="80000"/>
              </a:lnSpc>
              <a:buFont typeface="Wingdings" pitchFamily="2" charset="2"/>
              <a:buNone/>
            </a:pPr>
            <a:r>
              <a:rPr lang="zh-CN" altLang="en-US" sz="2800" dirty="0"/>
              <a:t>  ( 1+6+1+N-1 )+</a:t>
            </a:r>
            <a:r>
              <a:rPr lang="zh-CN" altLang="en-US" dirty="0"/>
              <a:t> </a:t>
            </a:r>
            <a:r>
              <a:rPr lang="zh-CN" altLang="en-US" sz="2800" dirty="0"/>
              <a:t> </a:t>
            </a:r>
            <a:r>
              <a:rPr lang="zh-CN" altLang="en-US" sz="2800" dirty="0">
                <a:solidFill>
                  <a:srgbClr val="FFFF00"/>
                </a:solidFill>
              </a:rPr>
              <a:t>( 1+7+1 )+</a:t>
            </a:r>
            <a:r>
              <a:rPr lang="zh-CN" altLang="en-US" sz="2800" dirty="0"/>
              <a:t> ( 1+6+1+N-1 )+</a:t>
            </a:r>
            <a:r>
              <a:rPr lang="zh-CN" altLang="en-US" dirty="0"/>
              <a:t> </a:t>
            </a:r>
            <a:r>
              <a:rPr lang="zh-CN" altLang="en-US" sz="2800" dirty="0"/>
              <a:t> </a:t>
            </a:r>
            <a:r>
              <a:rPr lang="zh-CN" altLang="en-US" sz="2800" dirty="0">
                <a:solidFill>
                  <a:srgbClr val="FFFF00"/>
                </a:solidFill>
              </a:rPr>
              <a:t>( 1+6+1 ) </a:t>
            </a:r>
            <a:r>
              <a:rPr lang="zh-CN" altLang="en-US" sz="2800" dirty="0"/>
              <a:t> =</a:t>
            </a:r>
          </a:p>
          <a:p>
            <a:pPr eaLnBrk="1" hangingPunct="1">
              <a:lnSpc>
                <a:spcPct val="80000"/>
              </a:lnSpc>
              <a:buFont typeface="Wingdings" pitchFamily="2" charset="2"/>
              <a:buNone/>
            </a:pPr>
            <a:r>
              <a:rPr lang="zh-CN" altLang="en-US" sz="2800" dirty="0"/>
              <a:t>     </a:t>
            </a:r>
            <a:r>
              <a:rPr lang="zh-CN" altLang="en-US" sz="2800" dirty="0">
                <a:solidFill>
                  <a:srgbClr val="FFFF00"/>
                </a:solidFill>
              </a:rPr>
              <a:t>LOADV		V1, M(X)	;6拍</a:t>
            </a:r>
          </a:p>
          <a:p>
            <a:pPr eaLnBrk="1" hangingPunct="1">
              <a:lnSpc>
                <a:spcPct val="80000"/>
              </a:lnSpc>
              <a:buFont typeface="Wingdings" pitchFamily="2" charset="2"/>
              <a:buNone/>
            </a:pPr>
            <a:r>
              <a:rPr lang="zh-CN" altLang="en-US" sz="2800" dirty="0">
                <a:solidFill>
                  <a:srgbClr val="FFFF00"/>
                </a:solidFill>
              </a:rPr>
              <a:t>      LOADV	         V2, M(Y)	;6拍</a:t>
            </a:r>
          </a:p>
          <a:p>
            <a:pPr eaLnBrk="1" hangingPunct="1">
              <a:lnSpc>
                <a:spcPct val="80000"/>
              </a:lnSpc>
              <a:buFont typeface="Wingdings" pitchFamily="2" charset="2"/>
              <a:buNone/>
            </a:pPr>
            <a:r>
              <a:rPr lang="zh-CN" altLang="en-US" sz="2800" dirty="0">
                <a:solidFill>
                  <a:srgbClr val="FFFF00"/>
                </a:solidFill>
              </a:rPr>
              <a:t>      MULSV		     V3, V2, S1	;7拍</a:t>
            </a:r>
          </a:p>
          <a:p>
            <a:pPr eaLnBrk="1" hangingPunct="1">
              <a:lnSpc>
                <a:spcPct val="80000"/>
              </a:lnSpc>
              <a:buFont typeface="Wingdings" pitchFamily="2" charset="2"/>
              <a:buNone/>
            </a:pPr>
            <a:r>
              <a:rPr lang="zh-CN" altLang="en-US" sz="2800" dirty="0"/>
              <a:t>      ADDV		           V4, V1, V3	;6拍</a:t>
            </a:r>
          </a:p>
          <a:p>
            <a:pPr eaLnBrk="1" hangingPunct="1">
              <a:lnSpc>
                <a:spcPct val="80000"/>
              </a:lnSpc>
              <a:buFont typeface="Wingdings" pitchFamily="2" charset="2"/>
              <a:buNone/>
            </a:pPr>
            <a:r>
              <a:rPr lang="zh-CN" altLang="en-US" sz="2800" dirty="0"/>
              <a:t>      STOREV		     V4, M(Z) 	;6拍</a:t>
            </a:r>
          </a:p>
          <a:p>
            <a:pPr eaLnBrk="1" hangingPunct="1">
              <a:lnSpc>
                <a:spcPct val="80000"/>
              </a:lnSpc>
            </a:pPr>
            <a:r>
              <a:rPr lang="zh-CN" altLang="en-US" dirty="0"/>
              <a:t> I1,I2,I3为一链接编队，I4,I5为一链接编队</a:t>
            </a:r>
          </a:p>
        </p:txBody>
      </p:sp>
      <p:sp>
        <p:nvSpPr>
          <p:cNvPr id="26626" name="日期占位符 3"/>
          <p:cNvSpPr>
            <a:spLocks noGrp="1"/>
          </p:cNvSpPr>
          <p:nvPr>
            <p:ph type="dt" sz="half" idx="10"/>
          </p:nvPr>
        </p:nvSpPr>
        <p:spPr>
          <a:noFill/>
        </p:spPr>
        <p:txBody>
          <a:bodyPr/>
          <a:lstStyle/>
          <a:p>
            <a:fld id="{45622395-F0ED-40D5-BEE0-C39559A14F83}" type="datetime1">
              <a:rPr lang="zh-CN" altLang="en-US" smtClean="0">
                <a:latin typeface="Arial" charset="0"/>
              </a:rPr>
              <a:pPr/>
              <a:t>2021/6/21</a:t>
            </a:fld>
            <a:endParaRPr lang="zh-CN" altLang="zh-CN">
              <a:latin typeface="Arial" charset="0"/>
            </a:endParaRPr>
          </a:p>
        </p:txBody>
      </p:sp>
      <p:sp>
        <p:nvSpPr>
          <p:cNvPr id="26627" name="灯片编号占位符 5"/>
          <p:cNvSpPr>
            <a:spLocks noGrp="1"/>
          </p:cNvSpPr>
          <p:nvPr>
            <p:ph type="sldNum" sz="quarter" idx="12"/>
          </p:nvPr>
        </p:nvSpPr>
        <p:spPr>
          <a:noFill/>
        </p:spPr>
        <p:txBody>
          <a:bodyPr/>
          <a:lstStyle/>
          <a:p>
            <a:fld id="{D46F0EDF-D7CD-4740-8CB3-E1E049F29992}" type="slidenum">
              <a:rPr lang="zh-CN" altLang="zh-CN" smtClean="0">
                <a:latin typeface="Arial" charset="0"/>
              </a:rPr>
              <a:pPr/>
              <a:t>18</a:t>
            </a:fld>
            <a:endParaRPr lang="zh-CN" altLang="zh-CN">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19</a:t>
            </a:fld>
            <a:endParaRPr lang="zh-CN" altLang="zh-CN"/>
          </a:p>
        </p:txBody>
      </p:sp>
      <p:sp>
        <p:nvSpPr>
          <p:cNvPr id="4" name="Text Box 5"/>
          <p:cNvSpPr txBox="1">
            <a:spLocks noChangeArrowheads="1"/>
          </p:cNvSpPr>
          <p:nvPr/>
        </p:nvSpPr>
        <p:spPr bwMode="auto">
          <a:xfrm>
            <a:off x="1571604" y="1928802"/>
            <a:ext cx="6500838" cy="2893100"/>
          </a:xfrm>
          <a:prstGeom prst="rect">
            <a:avLst/>
          </a:prstGeom>
          <a:noFill/>
          <a:ln w="9525">
            <a:noFill/>
            <a:miter lim="800000"/>
            <a:headEnd/>
            <a:tailEnd/>
          </a:ln>
        </p:spPr>
        <p:txBody>
          <a:bodyPr wrap="square">
            <a:spAutoFit/>
          </a:bodyPr>
          <a:lstStyle/>
          <a:p>
            <a:pPr>
              <a:lnSpc>
                <a:spcPct val="130000"/>
              </a:lnSpc>
            </a:pPr>
            <a:r>
              <a:rPr lang="en-US" altLang="zh-CN" sz="2800" dirty="0">
                <a:latin typeface="黑体" pitchFamily="49" charset="-122"/>
              </a:rPr>
              <a:t>9.1	</a:t>
            </a:r>
            <a:r>
              <a:rPr lang="zh-CN" altLang="en-US" sz="2800" dirty="0">
                <a:latin typeface="黑体" pitchFamily="49" charset="-122"/>
                <a:hlinkClick r:id="rId2" action="ppaction://hlinksldjump"/>
              </a:rPr>
              <a:t>互连函数</a:t>
            </a:r>
            <a:endParaRPr lang="zh-CN" altLang="en-US" sz="2800" dirty="0">
              <a:latin typeface="黑体" pitchFamily="49" charset="-122"/>
            </a:endParaRPr>
          </a:p>
          <a:p>
            <a:pPr>
              <a:lnSpc>
                <a:spcPct val="130000"/>
              </a:lnSpc>
            </a:pPr>
            <a:r>
              <a:rPr lang="en-US" altLang="zh-CN" sz="2800" dirty="0">
                <a:latin typeface="黑体" pitchFamily="49" charset="-122"/>
              </a:rPr>
              <a:t>9.2	</a:t>
            </a:r>
            <a:r>
              <a:rPr lang="zh-CN" altLang="en-US" sz="2800" dirty="0">
                <a:latin typeface="黑体" pitchFamily="49" charset="-122"/>
                <a:hlinkClick r:id="rId3" action="ppaction://hlinksldjump"/>
              </a:rPr>
              <a:t>互连网络的结构参数与性能指标</a:t>
            </a:r>
            <a:endParaRPr lang="zh-CN" altLang="en-US" sz="2800" dirty="0">
              <a:latin typeface="黑体" pitchFamily="49" charset="-122"/>
            </a:endParaRPr>
          </a:p>
          <a:p>
            <a:pPr>
              <a:lnSpc>
                <a:spcPct val="130000"/>
              </a:lnSpc>
            </a:pPr>
            <a:r>
              <a:rPr lang="en-US" altLang="zh-CN" sz="2800" dirty="0">
                <a:latin typeface="黑体" pitchFamily="49" charset="-122"/>
              </a:rPr>
              <a:t>9.3	</a:t>
            </a:r>
            <a:r>
              <a:rPr lang="zh-CN" altLang="en-US" sz="2800" dirty="0">
                <a:latin typeface="黑体" pitchFamily="49" charset="-122"/>
                <a:hlinkClick r:id="rId4" action="ppaction://hlinksldjump"/>
              </a:rPr>
              <a:t>静态互连网络</a:t>
            </a:r>
            <a:endParaRPr lang="zh-CN" altLang="en-US" sz="2800" dirty="0">
              <a:latin typeface="黑体" pitchFamily="49" charset="-122"/>
            </a:endParaRPr>
          </a:p>
          <a:p>
            <a:pPr>
              <a:lnSpc>
                <a:spcPct val="130000"/>
              </a:lnSpc>
            </a:pPr>
            <a:r>
              <a:rPr lang="en-US" altLang="zh-CN" sz="2800" dirty="0">
                <a:latin typeface="黑体" pitchFamily="49" charset="-122"/>
              </a:rPr>
              <a:t>9.4	</a:t>
            </a:r>
            <a:r>
              <a:rPr lang="zh-CN" altLang="en-US" sz="2800" dirty="0">
                <a:latin typeface="黑体" pitchFamily="49" charset="-122"/>
                <a:hlinkClick r:id="" action="ppaction://noaction"/>
              </a:rPr>
              <a:t>动态互连网络</a:t>
            </a:r>
            <a:endParaRPr lang="zh-CN" altLang="en-US" sz="2800" dirty="0">
              <a:latin typeface="黑体" pitchFamily="49" charset="-122"/>
            </a:endParaRPr>
          </a:p>
          <a:p>
            <a:pPr>
              <a:lnSpc>
                <a:spcPct val="130000"/>
              </a:lnSpc>
            </a:pPr>
            <a:r>
              <a:rPr lang="en-US" altLang="zh-CN" sz="2800" dirty="0">
                <a:latin typeface="黑体" pitchFamily="49" charset="-122"/>
              </a:rPr>
              <a:t>9.5	</a:t>
            </a:r>
            <a:r>
              <a:rPr lang="zh-CN" altLang="en-US" sz="2800" dirty="0">
                <a:latin typeface="黑体" pitchFamily="49" charset="-122"/>
                <a:hlinkClick r:id="" action="ppaction://noaction"/>
              </a:rPr>
              <a:t>消息传递机制</a:t>
            </a:r>
            <a:endParaRPr lang="zh-CN" altLang="en-US" sz="2800" dirty="0">
              <a:latin typeface="黑体" pitchFamily="49" charset="-122"/>
            </a:endParaRPr>
          </a:p>
        </p:txBody>
      </p:sp>
      <p:sp>
        <p:nvSpPr>
          <p:cNvPr id="5" name="矩形 4"/>
          <p:cNvSpPr/>
          <p:nvPr/>
        </p:nvSpPr>
        <p:spPr>
          <a:xfrm>
            <a:off x="2214546" y="642918"/>
            <a:ext cx="4214842" cy="707886"/>
          </a:xfrm>
          <a:prstGeom prst="rect">
            <a:avLst/>
          </a:prstGeom>
        </p:spPr>
        <p:txBody>
          <a:bodyPr wrap="square">
            <a:spAutoFit/>
          </a:bodyPr>
          <a:lstStyle/>
          <a:p>
            <a:r>
              <a:rPr lang="zh-CN" altLang="en-US" sz="4000" b="1" dirty="0">
                <a:solidFill>
                  <a:srgbClr val="FFFF00"/>
                </a:solidFill>
              </a:rPr>
              <a:t>第</a:t>
            </a:r>
            <a:r>
              <a:rPr lang="en-US" altLang="zh-CN" sz="4000" b="1" dirty="0">
                <a:solidFill>
                  <a:srgbClr val="FFFF00"/>
                </a:solidFill>
              </a:rPr>
              <a:t>9</a:t>
            </a:r>
            <a:r>
              <a:rPr lang="zh-CN" altLang="en-US" sz="4000" b="1" dirty="0">
                <a:solidFill>
                  <a:srgbClr val="FFFF00"/>
                </a:solidFill>
              </a:rPr>
              <a:t>章　互连网络</a:t>
            </a:r>
            <a:endParaRPr lang="zh-CN" alt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half" idx="10"/>
          </p:nvPr>
        </p:nvSpPr>
        <p:spPr>
          <a:noFill/>
        </p:spPr>
        <p:txBody>
          <a:bodyPr/>
          <a:lstStyle/>
          <a:p>
            <a:fld id="{3038E2BF-90E2-4FCA-9865-44FBEA0D0CF2}" type="datetime1">
              <a:rPr lang="zh-CN" altLang="en-US" smtClean="0">
                <a:latin typeface="Arial" charset="0"/>
              </a:rPr>
              <a:pPr/>
              <a:t>2021/6/21</a:t>
            </a:fld>
            <a:endParaRPr lang="zh-CN" altLang="zh-CN">
              <a:latin typeface="Arial" charset="0"/>
            </a:endParaRPr>
          </a:p>
        </p:txBody>
      </p:sp>
      <p:sp>
        <p:nvSpPr>
          <p:cNvPr id="1028" name="灯片编号占位符 5"/>
          <p:cNvSpPr>
            <a:spLocks noGrp="1"/>
          </p:cNvSpPr>
          <p:nvPr>
            <p:ph type="sldNum" sz="quarter" idx="12"/>
          </p:nvPr>
        </p:nvSpPr>
        <p:spPr>
          <a:noFill/>
        </p:spPr>
        <p:txBody>
          <a:bodyPr/>
          <a:lstStyle/>
          <a:p>
            <a:fld id="{9A63C29C-7815-4616-8D1B-606EBE6C8A57}" type="slidenum">
              <a:rPr lang="zh-CN" altLang="zh-CN" smtClean="0">
                <a:latin typeface="Arial" charset="0"/>
              </a:rPr>
              <a:pPr/>
              <a:t>2</a:t>
            </a:fld>
            <a:endParaRPr lang="zh-CN" altLang="zh-CN">
              <a:latin typeface="Arial" charset="0"/>
            </a:endParaRPr>
          </a:p>
        </p:txBody>
      </p:sp>
      <p:sp>
        <p:nvSpPr>
          <p:cNvPr id="1029" name="Text Box 2"/>
          <p:cNvSpPr txBox="1">
            <a:spLocks noChangeArrowheads="1"/>
          </p:cNvSpPr>
          <p:nvPr/>
        </p:nvSpPr>
        <p:spPr bwMode="auto">
          <a:xfrm>
            <a:off x="36513" y="404813"/>
            <a:ext cx="8783637" cy="3505200"/>
          </a:xfrm>
          <a:prstGeom prst="rect">
            <a:avLst/>
          </a:prstGeom>
          <a:noFill/>
          <a:ln w="9525">
            <a:noFill/>
            <a:miter lim="800000"/>
            <a:headEnd/>
            <a:tailEnd/>
          </a:ln>
        </p:spPr>
        <p:txBody>
          <a:bodyPr>
            <a:spAutoFit/>
          </a:bodyPr>
          <a:lstStyle/>
          <a:p>
            <a:r>
              <a:rPr lang="zh-CN" altLang="en-US" sz="2800" dirty="0">
                <a:solidFill>
                  <a:srgbClr val="FF0000"/>
                </a:solidFill>
              </a:rPr>
              <a:t>例1</a:t>
            </a:r>
            <a:r>
              <a:rPr lang="zh-CN" altLang="en-US" sz="2800" dirty="0"/>
              <a:t>：计算机系统有三个部件可改进，这三个部件的加速比如下：部件1加速比S1=10；部件2加速比S2=20；部件3加速比S3=30；问：</a:t>
            </a:r>
          </a:p>
          <a:p>
            <a:r>
              <a:rPr lang="zh-CN" altLang="en-US" sz="2800" dirty="0"/>
              <a:t>（1）如果部件1和部件2的所占比例为25％，那么当部件3所占比例为多少时，系统的加速比才可以达到5？</a:t>
            </a:r>
          </a:p>
          <a:p>
            <a:r>
              <a:rPr lang="zh-CN" altLang="en-US" sz="2800" dirty="0"/>
              <a:t>（2）如果三个部件所占比例为10％、20％和30％，当三个部件改进后，原系统中不可加速部分的执行时间在总执行时间中所占的比例变为多少？</a:t>
            </a:r>
          </a:p>
        </p:txBody>
      </p:sp>
      <p:sp>
        <p:nvSpPr>
          <p:cNvPr id="1030" name="Text Box 3"/>
          <p:cNvSpPr txBox="1">
            <a:spLocks noChangeArrowheads="1"/>
          </p:cNvSpPr>
          <p:nvPr/>
        </p:nvSpPr>
        <p:spPr bwMode="auto">
          <a:xfrm>
            <a:off x="107950" y="4005263"/>
            <a:ext cx="8640763" cy="2713037"/>
          </a:xfrm>
          <a:prstGeom prst="rect">
            <a:avLst/>
          </a:prstGeom>
          <a:noFill/>
          <a:ln w="9525">
            <a:noFill/>
            <a:miter lim="800000"/>
            <a:headEnd/>
            <a:tailEnd/>
          </a:ln>
        </p:spPr>
        <p:txBody>
          <a:bodyPr>
            <a:spAutoFit/>
          </a:bodyPr>
          <a:lstStyle/>
          <a:p>
            <a:r>
              <a:rPr lang="zh-CN" altLang="en-US" sz="2800" dirty="0">
                <a:sym typeface="Arial" charset="0"/>
              </a:rPr>
              <a:t>解：</a:t>
            </a:r>
            <a:r>
              <a:rPr lang="zh-CN" altLang="en-US" sz="2400" dirty="0">
                <a:sym typeface="Arial" charset="0"/>
              </a:rPr>
              <a:t>多部件改进情况下Amdahl定理为，</a:t>
            </a: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endParaRPr lang="zh-CN" altLang="en-US" sz="2400" dirty="0">
              <a:sym typeface="Arial" charset="0"/>
            </a:endParaRPr>
          </a:p>
          <a:p>
            <a:r>
              <a:rPr lang="zh-CN" altLang="en-US" sz="2400" dirty="0">
                <a:sym typeface="Arial" charset="0"/>
              </a:rPr>
              <a:t>设部件3</a:t>
            </a:r>
            <a:r>
              <a:rPr lang="zh-CN" altLang="en-US" sz="2400" dirty="0">
                <a:solidFill>
                  <a:srgbClr val="FFFF00"/>
                </a:solidFill>
                <a:sym typeface="Arial" charset="0"/>
              </a:rPr>
              <a:t>原所占为F3</a:t>
            </a:r>
            <a:r>
              <a:rPr lang="zh-CN" altLang="en-US" sz="2400" dirty="0">
                <a:sym typeface="Arial" charset="0"/>
              </a:rPr>
              <a:t>（ Fi为可加速部件i在未优化系统中的比例）</a:t>
            </a:r>
          </a:p>
        </p:txBody>
      </p:sp>
      <p:graphicFrame>
        <p:nvGraphicFramePr>
          <p:cNvPr id="1026" name="Object 4"/>
          <p:cNvGraphicFramePr>
            <a:graphicFrameLocks/>
          </p:cNvGraphicFramePr>
          <p:nvPr/>
        </p:nvGraphicFramePr>
        <p:xfrm>
          <a:off x="1285852" y="4714884"/>
          <a:ext cx="6643734" cy="1296988"/>
        </p:xfrm>
        <a:graphic>
          <a:graphicData uri="http://schemas.openxmlformats.org/presentationml/2006/ole">
            <mc:AlternateContent xmlns:mc="http://schemas.openxmlformats.org/markup-compatibility/2006">
              <mc:Choice xmlns:v="urn:schemas-microsoft-com:vml" Requires="v">
                <p:oleObj spid="_x0000_s1027" r:id="rId3" imgW="1439650" imgH="667562" progId="PBrush">
                  <p:embed/>
                </p:oleObj>
              </mc:Choice>
              <mc:Fallback>
                <p:oleObj r:id="rId3" imgW="1439650" imgH="667562" progId="PBrush">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714884"/>
                        <a:ext cx="6643734"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rrowheads="1"/>
          </p:cNvSpPr>
          <p:nvPr>
            <p:ph type="title"/>
          </p:nvPr>
        </p:nvSpPr>
        <p:spPr>
          <a:xfrm>
            <a:off x="323850" y="-236538"/>
            <a:ext cx="8540750" cy="1136651"/>
          </a:xfrm>
        </p:spPr>
        <p:txBody>
          <a:bodyPr/>
          <a:lstStyle/>
          <a:p>
            <a:pPr eaLnBrk="1" hangingPunct="1"/>
            <a:r>
              <a:rPr lang="zh-CN" b="1" dirty="0">
                <a:solidFill>
                  <a:srgbClr val="FFFF00"/>
                </a:solidFill>
              </a:rPr>
              <a:t>第</a:t>
            </a:r>
            <a:r>
              <a:rPr lang="en-US" altLang="zh-CN" b="1" dirty="0">
                <a:solidFill>
                  <a:srgbClr val="FFFF00"/>
                </a:solidFill>
              </a:rPr>
              <a:t>9</a:t>
            </a:r>
            <a:r>
              <a:rPr lang="zh-CN" b="1" dirty="0">
                <a:solidFill>
                  <a:srgbClr val="FFFF00"/>
                </a:solidFill>
              </a:rPr>
              <a:t>章　互连网络</a:t>
            </a:r>
          </a:p>
        </p:txBody>
      </p:sp>
      <p:sp>
        <p:nvSpPr>
          <p:cNvPr id="27653" name="Rectangle 3"/>
          <p:cNvSpPr>
            <a:spLocks noGrp="1" noRot="1" noChangeArrowheads="1"/>
          </p:cNvSpPr>
          <p:nvPr>
            <p:ph idx="1"/>
          </p:nvPr>
        </p:nvSpPr>
        <p:spPr>
          <a:xfrm>
            <a:off x="251520" y="953815"/>
            <a:ext cx="9145588" cy="5904185"/>
          </a:xfrm>
        </p:spPr>
        <p:txBody>
          <a:bodyPr>
            <a:normAutofit fontScale="92500" lnSpcReduction="10000"/>
          </a:bodyPr>
          <a:lstStyle/>
          <a:p>
            <a:pPr eaLnBrk="1" hangingPunct="1">
              <a:lnSpc>
                <a:spcPct val="80000"/>
              </a:lnSpc>
              <a:buNone/>
            </a:pPr>
            <a:r>
              <a:rPr lang="zh-CN" altLang="en-US" sz="2400" b="1" dirty="0"/>
              <a:t>互连函数：</a:t>
            </a:r>
            <a:r>
              <a:rPr lang="zh-CN" altLang="zh-CN" sz="2400" dirty="0"/>
              <a:t>互连函数的表示方法及基本的互连函数</a:t>
            </a:r>
            <a:endParaRPr lang="en-US" altLang="zh-CN" sz="2400" b="1" dirty="0"/>
          </a:p>
          <a:p>
            <a:pPr eaLnBrk="1" hangingPunct="1">
              <a:lnSpc>
                <a:spcPct val="80000"/>
              </a:lnSpc>
              <a:buFont typeface="Wingdings" pitchFamily="2" charset="2"/>
              <a:buNone/>
            </a:pPr>
            <a:r>
              <a:rPr lang="zh-CN" altLang="en-US" sz="2400" b="1" dirty="0">
                <a:solidFill>
                  <a:srgbClr val="FFFF00"/>
                </a:solidFill>
              </a:rPr>
              <a:t>静态＼动态互连网络定义</a:t>
            </a:r>
            <a:endParaRPr lang="en-US" altLang="zh-CN" sz="2400" b="1" dirty="0">
              <a:solidFill>
                <a:srgbClr val="FFFF00"/>
              </a:solidFill>
            </a:endParaRPr>
          </a:p>
          <a:p>
            <a:pPr eaLnBrk="1" hangingPunct="1">
              <a:lnSpc>
                <a:spcPct val="80000"/>
              </a:lnSpc>
              <a:buNone/>
            </a:pPr>
            <a:r>
              <a:rPr lang="zh-CN" altLang="zh-CN" sz="2400" dirty="0"/>
              <a:t>互连网络的相关概念；互连网络的结构</a:t>
            </a:r>
            <a:endParaRPr lang="en-US" altLang="zh-CN" sz="2400" b="1" dirty="0">
              <a:solidFill>
                <a:srgbClr val="FFFF00"/>
              </a:solidFill>
            </a:endParaRPr>
          </a:p>
          <a:p>
            <a:pPr eaLnBrk="1" hangingPunct="1">
              <a:lnSpc>
                <a:spcPct val="80000"/>
              </a:lnSpc>
              <a:buNone/>
            </a:pPr>
            <a:r>
              <a:rPr lang="zh-CN" altLang="zh-CN" sz="2400" dirty="0"/>
              <a:t>典型的静态互连网络</a:t>
            </a:r>
            <a:endParaRPr lang="zh-CN" altLang="en-US" sz="2400" b="1" dirty="0">
              <a:solidFill>
                <a:srgbClr val="FFFF00"/>
              </a:solidFill>
            </a:endParaRPr>
          </a:p>
          <a:p>
            <a:pPr eaLnBrk="1" hangingPunct="1">
              <a:lnSpc>
                <a:spcPct val="80000"/>
              </a:lnSpc>
              <a:buFont typeface="Wingdings" pitchFamily="2" charset="2"/>
              <a:buNone/>
            </a:pPr>
            <a:r>
              <a:rPr lang="zh-CN" altLang="en-US" sz="2400" dirty="0"/>
              <a:t> 动态网络：</a:t>
            </a:r>
            <a:r>
              <a:rPr lang="zh-CN" altLang="en-US" sz="2400" dirty="0">
                <a:solidFill>
                  <a:srgbClr val="FFFF00"/>
                </a:solidFill>
                <a:sym typeface="Arial" charset="0"/>
              </a:rPr>
              <a:t>总线网络</a:t>
            </a:r>
            <a:r>
              <a:rPr lang="zh-CN" altLang="en-US" sz="2400" dirty="0"/>
              <a:t>、</a:t>
            </a:r>
            <a:r>
              <a:rPr lang="zh-CN" altLang="en-US" sz="2400" dirty="0">
                <a:solidFill>
                  <a:srgbClr val="FFFF00"/>
                </a:solidFill>
              </a:rPr>
              <a:t>多级互连网络</a:t>
            </a:r>
            <a:r>
              <a:rPr lang="zh-CN" altLang="en-US" sz="2400" dirty="0"/>
              <a:t>和</a:t>
            </a:r>
            <a:r>
              <a:rPr lang="zh-CN" altLang="en-US" sz="2400" dirty="0">
                <a:solidFill>
                  <a:srgbClr val="FFFF00"/>
                </a:solidFill>
                <a:sym typeface="Arial" charset="0"/>
              </a:rPr>
              <a:t>交叉开关</a:t>
            </a:r>
            <a:r>
              <a:rPr lang="zh-CN" altLang="en-US" sz="2400" dirty="0">
                <a:solidFill>
                  <a:srgbClr val="FFFF00"/>
                </a:solidFill>
              </a:rPr>
              <a:t>网络</a:t>
            </a:r>
          </a:p>
          <a:p>
            <a:pPr eaLnBrk="1" hangingPunct="1">
              <a:lnSpc>
                <a:spcPct val="80000"/>
              </a:lnSpc>
              <a:buNone/>
            </a:pPr>
            <a:r>
              <a:rPr lang="zh-CN" altLang="en-US" sz="2400" dirty="0"/>
              <a:t>典型</a:t>
            </a:r>
            <a:r>
              <a:rPr lang="zh-CN" altLang="zh-CN" sz="2400" dirty="0"/>
              <a:t>动态</a:t>
            </a:r>
            <a:r>
              <a:rPr lang="zh-CN" altLang="en-US" sz="2400" dirty="0">
                <a:sym typeface="Arial" charset="0"/>
              </a:rPr>
              <a:t>网络及相关参数</a:t>
            </a:r>
            <a:r>
              <a:rPr lang="zh-CN" altLang="en-US" sz="2400" dirty="0">
                <a:solidFill>
                  <a:srgbClr val="FFFF00"/>
                </a:solidFill>
              </a:rPr>
              <a:t>:多级</a:t>
            </a:r>
            <a:r>
              <a:rPr lang="zh-CN" altLang="en-US" sz="2400" dirty="0"/>
              <a:t>立方体网络 、IlIiac网，Omega网络</a:t>
            </a:r>
            <a:endParaRPr lang="en-US" altLang="zh-CN" sz="2400" b="1" dirty="0">
              <a:solidFill>
                <a:srgbClr val="FFFF00"/>
              </a:solidFill>
              <a:sym typeface="Arial" charset="0"/>
            </a:endParaRPr>
          </a:p>
          <a:p>
            <a:pPr eaLnBrk="1" hangingPunct="1">
              <a:lnSpc>
                <a:spcPct val="80000"/>
              </a:lnSpc>
              <a:buNone/>
            </a:pPr>
            <a:r>
              <a:rPr lang="zh-CN" altLang="zh-CN" sz="2400" dirty="0"/>
              <a:t>互连网络的结构参数与性能指标</a:t>
            </a:r>
            <a:r>
              <a:rPr lang="zh-CN" altLang="en-US" sz="2400" dirty="0"/>
              <a:t>:</a:t>
            </a:r>
            <a:endParaRPr lang="en-US" altLang="zh-CN" sz="2400" dirty="0"/>
          </a:p>
          <a:p>
            <a:pPr eaLnBrk="1" hangingPunct="1">
              <a:lnSpc>
                <a:spcPct val="80000"/>
              </a:lnSpc>
              <a:buNone/>
            </a:pPr>
            <a:r>
              <a:rPr lang="zh-CN" altLang="en-US" sz="2400" dirty="0"/>
              <a:t> </a:t>
            </a:r>
            <a:r>
              <a:rPr lang="zh-CN" altLang="en-US" sz="2400" b="1" dirty="0">
                <a:solidFill>
                  <a:srgbClr val="FFFF00"/>
                </a:solidFill>
              </a:rPr>
              <a:t>网络规模、</a:t>
            </a:r>
            <a:r>
              <a:rPr lang="zh-CN" altLang="en-US" sz="2400" dirty="0"/>
              <a:t> </a:t>
            </a:r>
            <a:r>
              <a:rPr lang="zh-CN" altLang="en-US" sz="2400" b="1" dirty="0">
                <a:solidFill>
                  <a:srgbClr val="FFFF00"/>
                </a:solidFill>
              </a:rPr>
              <a:t>结点度、</a:t>
            </a:r>
            <a:r>
              <a:rPr lang="zh-CN" altLang="en-US" sz="2400" dirty="0"/>
              <a:t> </a:t>
            </a:r>
            <a:r>
              <a:rPr lang="zh-CN" altLang="en-US" sz="2400" b="1" dirty="0">
                <a:solidFill>
                  <a:srgbClr val="FFFF00"/>
                </a:solidFill>
              </a:rPr>
              <a:t>距离、直径，等分宽度</a:t>
            </a:r>
          </a:p>
          <a:p>
            <a:pPr eaLnBrk="1" hangingPunct="1">
              <a:lnSpc>
                <a:spcPct val="80000"/>
              </a:lnSpc>
              <a:buNone/>
            </a:pPr>
            <a:r>
              <a:rPr lang="zh-CN" altLang="en-US" sz="2400" dirty="0"/>
              <a:t>消息</a:t>
            </a:r>
            <a:r>
              <a:rPr lang="zh-CN" altLang="en-US" sz="2400" dirty="0">
                <a:sym typeface="Arial" charset="0"/>
              </a:rPr>
              <a:t>传递</a:t>
            </a:r>
            <a:r>
              <a:rPr lang="zh-CN" altLang="en-US" sz="2400" dirty="0"/>
              <a:t>:  </a:t>
            </a:r>
            <a:r>
              <a:rPr lang="zh-CN" altLang="en-US" sz="2400" dirty="0">
                <a:solidFill>
                  <a:schemeClr val="tx2"/>
                </a:solidFill>
              </a:rPr>
              <a:t>线路交换</a:t>
            </a:r>
            <a:r>
              <a:rPr lang="zh-CN" altLang="en-US" sz="2400" dirty="0"/>
              <a:t>和</a:t>
            </a:r>
            <a:r>
              <a:rPr lang="zh-CN" altLang="en-US" sz="2400" dirty="0">
                <a:solidFill>
                  <a:schemeClr val="tx2"/>
                </a:solidFill>
              </a:rPr>
              <a:t>包交换</a:t>
            </a:r>
            <a:r>
              <a:rPr lang="zh-CN" altLang="en-US" sz="2400" dirty="0"/>
              <a:t>（</a:t>
            </a:r>
            <a:r>
              <a:rPr lang="zh-CN" altLang="en-US" sz="2400" dirty="0">
                <a:solidFill>
                  <a:schemeClr val="tx2"/>
                </a:solidFill>
              </a:rPr>
              <a:t>存储转发，虚拟直通、虫孔方式）</a:t>
            </a:r>
            <a:r>
              <a:rPr lang="zh-CN" altLang="en-US" sz="2400" dirty="0"/>
              <a:t> :</a:t>
            </a:r>
          </a:p>
          <a:p>
            <a:pPr eaLnBrk="1" hangingPunct="1">
              <a:lnSpc>
                <a:spcPct val="80000"/>
              </a:lnSpc>
              <a:buFont typeface="Wingdings" pitchFamily="2" charset="2"/>
              <a:buNone/>
            </a:pPr>
            <a:r>
              <a:rPr lang="zh-CN" altLang="en-US" sz="2400" dirty="0"/>
              <a:t>流量控制策略和通信模式</a:t>
            </a:r>
          </a:p>
          <a:p>
            <a:pPr eaLnBrk="1" hangingPunct="1">
              <a:lnSpc>
                <a:spcPct val="80000"/>
              </a:lnSpc>
              <a:buFont typeface="Wingdings" pitchFamily="2" charset="2"/>
              <a:buNone/>
            </a:pPr>
            <a:r>
              <a:rPr lang="zh-CN" altLang="en-US" sz="2400" b="1" dirty="0">
                <a:solidFill>
                  <a:srgbClr val="FFFF00"/>
                </a:solidFill>
              </a:rPr>
              <a:t>通道流量</a:t>
            </a:r>
            <a:r>
              <a:rPr lang="zh-CN" altLang="en-US" sz="2400" dirty="0"/>
              <a:t>用传输消息所使用的</a:t>
            </a:r>
            <a:r>
              <a:rPr lang="zh-CN" altLang="en-US" sz="2400" b="1" dirty="0"/>
              <a:t>通道数</a:t>
            </a:r>
            <a:r>
              <a:rPr lang="zh-CN" altLang="en-US" sz="2400" dirty="0"/>
              <a:t>来表示。</a:t>
            </a:r>
          </a:p>
          <a:p>
            <a:pPr eaLnBrk="1" hangingPunct="1">
              <a:lnSpc>
                <a:spcPct val="80000"/>
              </a:lnSpc>
              <a:buFont typeface="Wingdings" pitchFamily="2" charset="2"/>
              <a:buNone/>
            </a:pPr>
            <a:r>
              <a:rPr lang="zh-CN" altLang="en-US" sz="2400" b="1" dirty="0">
                <a:solidFill>
                  <a:srgbClr val="FFFF00"/>
                </a:solidFill>
              </a:rPr>
              <a:t>通信时延</a:t>
            </a:r>
            <a:r>
              <a:rPr lang="zh-CN" altLang="en-US" sz="2400" dirty="0"/>
              <a:t>用包的最长传输时间来表示。</a:t>
            </a:r>
          </a:p>
          <a:p>
            <a:pPr eaLnBrk="1" hangingPunct="1">
              <a:lnSpc>
                <a:spcPct val="80000"/>
              </a:lnSpc>
              <a:buNone/>
            </a:pPr>
            <a:r>
              <a:rPr lang="zh-CN" altLang="zh-CN" sz="2400" dirty="0"/>
              <a:t>多播，单播和广播机制。</a:t>
            </a:r>
            <a:endParaRPr lang="en-US" altLang="zh-CN" sz="2400" dirty="0"/>
          </a:p>
          <a:p>
            <a:pPr eaLnBrk="1" hangingPunct="1">
              <a:lnSpc>
                <a:spcPct val="80000"/>
              </a:lnSpc>
              <a:buNone/>
            </a:pPr>
            <a:endParaRPr lang="zh-CN" altLang="en-US" sz="2400" b="1" dirty="0">
              <a:solidFill>
                <a:srgbClr val="FFFF00"/>
              </a:solidFill>
              <a:sym typeface="Arial" charset="0"/>
            </a:endParaRPr>
          </a:p>
          <a:p>
            <a:pPr eaLnBrk="1" hangingPunct="1">
              <a:lnSpc>
                <a:spcPct val="80000"/>
              </a:lnSpc>
              <a:buFont typeface="Wingdings" pitchFamily="2" charset="2"/>
              <a:buNone/>
            </a:pPr>
            <a:r>
              <a:rPr lang="zh-CN" altLang="en-US" sz="2800" b="1" dirty="0">
                <a:solidFill>
                  <a:schemeClr val="bg1"/>
                </a:solidFill>
              </a:rPr>
              <a:t>    </a:t>
            </a:r>
          </a:p>
        </p:txBody>
      </p:sp>
      <p:sp>
        <p:nvSpPr>
          <p:cNvPr id="27650" name="日期占位符 3"/>
          <p:cNvSpPr>
            <a:spLocks noGrp="1"/>
          </p:cNvSpPr>
          <p:nvPr>
            <p:ph type="dt" sz="half" idx="10"/>
          </p:nvPr>
        </p:nvSpPr>
        <p:spPr>
          <a:noFill/>
        </p:spPr>
        <p:txBody>
          <a:bodyPr/>
          <a:lstStyle/>
          <a:p>
            <a:fld id="{D00F949E-8B7F-4332-92D6-D2A958D78B4A}" type="datetime1">
              <a:rPr lang="zh-CN" altLang="en-US" smtClean="0">
                <a:latin typeface="Arial" charset="0"/>
              </a:rPr>
              <a:pPr/>
              <a:t>2021/6/21</a:t>
            </a:fld>
            <a:endParaRPr lang="zh-CN" altLang="zh-CN" dirty="0">
              <a:latin typeface="Arial" charset="0"/>
            </a:endParaRPr>
          </a:p>
        </p:txBody>
      </p:sp>
      <p:sp>
        <p:nvSpPr>
          <p:cNvPr id="27651" name="灯片编号占位符 5"/>
          <p:cNvSpPr>
            <a:spLocks noGrp="1"/>
          </p:cNvSpPr>
          <p:nvPr>
            <p:ph type="sldNum" sz="quarter" idx="12"/>
          </p:nvPr>
        </p:nvSpPr>
        <p:spPr>
          <a:noFill/>
        </p:spPr>
        <p:txBody>
          <a:bodyPr/>
          <a:lstStyle/>
          <a:p>
            <a:fld id="{26BF7C9E-2998-4147-BF2C-232047ADACF5}" type="slidenum">
              <a:rPr lang="zh-CN" altLang="zh-CN" smtClean="0">
                <a:latin typeface="Arial" charset="0"/>
              </a:rPr>
              <a:pPr/>
              <a:t>20</a:t>
            </a:fld>
            <a:endParaRPr lang="zh-CN" altLang="zh-CN">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21</a:t>
            </a:fld>
            <a:endParaRPr lang="zh-CN" altLang="zh-CN"/>
          </a:p>
        </p:txBody>
      </p:sp>
      <p:sp>
        <p:nvSpPr>
          <p:cNvPr id="4" name="Rectangle 3" descr="Rectangle: Click to edit Master text styles&#10;Second level&#10;Third level&#10;Fourth level&#10;Fifth level"/>
          <p:cNvSpPr txBox="1">
            <a:spLocks noChangeArrowheads="1"/>
          </p:cNvSpPr>
          <p:nvPr/>
        </p:nvSpPr>
        <p:spPr>
          <a:xfrm>
            <a:off x="755650" y="476250"/>
            <a:ext cx="7558088" cy="1417638"/>
          </a:xfrm>
          <a:prstGeom prst="rect">
            <a:avLst/>
          </a:prstGeom>
        </p:spPr>
        <p:txBody>
          <a:bodyPr/>
          <a:lstStyle/>
          <a:p>
            <a:pPr marL="1085850" lvl="1" indent="-457200">
              <a:spcBef>
                <a:spcPct val="20000"/>
              </a:spcBef>
              <a:buClr>
                <a:schemeClr val="hlink"/>
              </a:buClr>
              <a:buSzPct val="95000"/>
            </a:pPr>
            <a:r>
              <a:rPr lang="zh-CN" altLang="en-US" sz="2800" dirty="0"/>
              <a:t>网格的变形</a:t>
            </a:r>
            <a:r>
              <a:rPr lang="zh-CN" altLang="zh-CN" sz="2800" dirty="0"/>
              <a:t>---</a:t>
            </a:r>
            <a:r>
              <a:rPr lang="zh-CN" altLang="zh-CN" sz="2800" dirty="0">
                <a:solidFill>
                  <a:srgbClr val="FFFF00"/>
                </a:solidFill>
              </a:rPr>
              <a:t> </a:t>
            </a:r>
            <a:r>
              <a:rPr kumimoji="0" lang="en-US" altLang="zh-CN" sz="2800" b="0" i="0" u="none" strike="noStrike" kern="0" cap="none" spc="0" normalizeH="0" baseline="0" noProof="0" dirty="0">
                <a:ln>
                  <a:noFill/>
                </a:ln>
                <a:solidFill>
                  <a:srgbClr val="FF0000"/>
                </a:solidFill>
                <a:effectLst/>
                <a:uLnTx/>
                <a:uFillTx/>
                <a:latin typeface="黑体" pitchFamily="49" charset="-122"/>
                <a:ea typeface="+mn-ea"/>
              </a:rPr>
              <a:t>ILLIAC Ⅳ</a:t>
            </a:r>
            <a:r>
              <a:rPr lang="zh-CN" altLang="en-US" sz="2800" dirty="0">
                <a:solidFill>
                  <a:srgbClr val="FFFF00"/>
                </a:solidFill>
              </a:rPr>
              <a:t>网</a:t>
            </a:r>
            <a:endParaRPr kumimoji="0" lang="en-US" altLang="zh-CN" sz="2800" b="0" i="0" u="none" strike="noStrike" kern="0" cap="none" spc="0" normalizeH="0" baseline="0" noProof="0" dirty="0">
              <a:ln>
                <a:noFill/>
              </a:ln>
              <a:solidFill>
                <a:srgbClr val="FF0000"/>
              </a:solidFill>
              <a:effectLst/>
              <a:uLnTx/>
              <a:uFillTx/>
              <a:latin typeface="黑体" pitchFamily="49" charset="-122"/>
              <a:ea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Tx/>
              <a:buFont typeface="Wingdings" pitchFamily="2" charset="2"/>
              <a:buNone/>
              <a:tabLst/>
              <a:defRPr/>
            </a:pPr>
            <a:r>
              <a:rPr kumimoji="0" lang="en-US" altLang="zh-CN" sz="1800" b="0" i="0" u="none" strike="noStrike" kern="0" cap="none" spc="0" normalizeH="0" baseline="0" noProof="0" dirty="0">
                <a:ln>
                  <a:noFill/>
                </a:ln>
                <a:solidFill>
                  <a:schemeClr val="tx1"/>
                </a:solidFill>
                <a:effectLst/>
                <a:uLnTx/>
                <a:uFillTx/>
                <a:latin typeface="黑体" pitchFamily="49" charset="-122"/>
                <a:ea typeface="宋体" charset="-122"/>
              </a:rPr>
              <a:t>        </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采用</a:t>
            </a:r>
            <a:r>
              <a:rPr kumimoji="0" lang="en-US" altLang="zh-CN" sz="2400" b="0" i="0" u="none" strike="noStrike" kern="0" cap="none" spc="0" normalizeH="0" baseline="0" noProof="0" dirty="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a:ln>
                  <a:noFill/>
                </a:ln>
                <a:solidFill>
                  <a:srgbClr val="D60093"/>
                </a:solidFill>
                <a:effectLst/>
                <a:uLnTx/>
                <a:uFillTx/>
                <a:latin typeface="黑体" pitchFamily="49" charset="-122"/>
                <a:ea typeface="宋体" charset="-122"/>
              </a:rPr>
              <a:t>±0</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和</a:t>
            </a:r>
            <a:r>
              <a:rPr kumimoji="0" lang="en-US" altLang="zh-CN" sz="2400" b="0" i="0" u="none" strike="noStrike" kern="0" cap="none" spc="0" normalizeH="0" baseline="0" noProof="0" dirty="0">
                <a:ln>
                  <a:noFill/>
                </a:ln>
                <a:solidFill>
                  <a:srgbClr val="D60093"/>
                </a:solidFill>
                <a:effectLst/>
                <a:uLnTx/>
                <a:uFillTx/>
                <a:latin typeface="黑体" pitchFamily="49" charset="-122"/>
                <a:ea typeface="宋体" charset="-122"/>
              </a:rPr>
              <a:t>PM2</a:t>
            </a:r>
            <a:r>
              <a:rPr kumimoji="0" lang="en-US" altLang="zh-CN" sz="2400" b="0" i="0" u="none" strike="noStrike" kern="0" cap="none" spc="0" normalizeH="0" baseline="-25000" noProof="0" dirty="0">
                <a:ln>
                  <a:noFill/>
                </a:ln>
                <a:solidFill>
                  <a:srgbClr val="D60093"/>
                </a:solidFill>
                <a:effectLst/>
                <a:uLnTx/>
                <a:uFillTx/>
                <a:latin typeface="黑体" pitchFamily="49" charset="-122"/>
                <a:ea typeface="宋体" charset="-122"/>
              </a:rPr>
              <a:t>±n/2</a:t>
            </a:r>
            <a:r>
              <a:rPr kumimoji="0" lang="zh-CN" altLang="en-US" sz="2400" b="0" i="0" u="none" strike="noStrike" kern="0" cap="none" spc="0" normalizeH="0" baseline="0" noProof="0" dirty="0">
                <a:ln>
                  <a:noFill/>
                </a:ln>
                <a:solidFill>
                  <a:schemeClr val="tx1"/>
                </a:solidFill>
                <a:effectLst/>
                <a:uLnTx/>
                <a:uFillTx/>
                <a:latin typeface="黑体" pitchFamily="49" charset="-122"/>
                <a:ea typeface="宋体" charset="-122"/>
              </a:rPr>
              <a:t>构成其互连网络，实现各处理单元之间的上下左右互连 。</a:t>
            </a:r>
          </a:p>
        </p:txBody>
      </p:sp>
      <p:graphicFrame>
        <p:nvGraphicFramePr>
          <p:cNvPr id="5" name="Object 4"/>
          <p:cNvGraphicFramePr>
            <a:graphicFrameLocks noChangeAspect="1"/>
          </p:cNvGraphicFramePr>
          <p:nvPr/>
        </p:nvGraphicFramePr>
        <p:xfrm>
          <a:off x="2195513" y="1773238"/>
          <a:ext cx="4610100" cy="3886200"/>
        </p:xfrm>
        <a:graphic>
          <a:graphicData uri="http://schemas.openxmlformats.org/presentationml/2006/ole">
            <mc:AlternateContent xmlns:mc="http://schemas.openxmlformats.org/markup-compatibility/2006">
              <mc:Choice xmlns:v="urn:schemas-microsoft-com:vml" Requires="v">
                <p:oleObj spid="_x0000_s56323" name="Picture2" r:id="rId3" imgW="2435400" imgH="2166480" progId="Word.Picture.8">
                  <p:embed/>
                </p:oleObj>
              </mc:Choice>
              <mc:Fallback>
                <p:oleObj name="Picture2" r:id="rId3" imgW="2435400" imgH="21664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73238"/>
                        <a:ext cx="46101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7"/>
          <p:cNvSpPr txBox="1">
            <a:spLocks noChangeArrowheads="1"/>
          </p:cNvSpPr>
          <p:nvPr/>
        </p:nvSpPr>
        <p:spPr bwMode="auto">
          <a:xfrm>
            <a:off x="1500166" y="5715016"/>
            <a:ext cx="6818333" cy="461665"/>
          </a:xfrm>
          <a:prstGeom prst="rect">
            <a:avLst/>
          </a:prstGeom>
          <a:noFill/>
          <a:ln w="9525">
            <a:noFill/>
            <a:miter lim="800000"/>
            <a:headEnd/>
            <a:tailEnd/>
          </a:ln>
        </p:spPr>
        <p:txBody>
          <a:bodyPr wrap="square">
            <a:spAutoFit/>
          </a:bodyPr>
          <a:lstStyle/>
          <a:p>
            <a:pPr>
              <a:spcBef>
                <a:spcPct val="50000"/>
              </a:spcBef>
            </a:pPr>
            <a:r>
              <a:rPr lang="zh-CN" altLang="en-US" sz="2400" b="1" dirty="0">
                <a:latin typeface="宋体" charset="-122"/>
                <a:ea typeface="宋体" charset="-122"/>
              </a:rPr>
              <a:t>用移数函数构成</a:t>
            </a:r>
            <a:r>
              <a:rPr lang="en-US" altLang="zh-CN" sz="2400" b="1" dirty="0">
                <a:latin typeface="宋体" charset="-122"/>
                <a:ea typeface="宋体" charset="-122"/>
              </a:rPr>
              <a:t>ILLIAC Ⅳ </a:t>
            </a:r>
            <a:r>
              <a:rPr lang="zh-CN" altLang="en-US" sz="2400" b="1" dirty="0">
                <a:latin typeface="宋体" charset="-122"/>
                <a:ea typeface="宋体" charset="-122"/>
              </a:rPr>
              <a:t>阵列机的互连网络</a:t>
            </a:r>
          </a:p>
        </p:txBody>
      </p:sp>
      <p:sp>
        <p:nvSpPr>
          <p:cNvPr id="7" name="矩形 6"/>
          <p:cNvSpPr/>
          <p:nvPr/>
        </p:nvSpPr>
        <p:spPr>
          <a:xfrm>
            <a:off x="928662" y="6143644"/>
            <a:ext cx="8001024" cy="461665"/>
          </a:xfrm>
          <a:prstGeom prst="rect">
            <a:avLst/>
          </a:prstGeom>
        </p:spPr>
        <p:txBody>
          <a:bodyPr wrap="square">
            <a:spAutoFit/>
          </a:bodyPr>
          <a:lstStyle/>
          <a:p>
            <a:r>
              <a:rPr lang="zh-CN" altLang="en-US" sz="2400" dirty="0"/>
              <a:t>每行尾与下一行的头，每列尾与下一列的头相接</a:t>
            </a:r>
            <a:r>
              <a:rPr lang="zh-CN" altLang="zh-CN" sz="2400" dirty="0">
                <a:solidFill>
                  <a:srgbClr val="FF0000"/>
                </a:solidFill>
              </a:rPr>
              <a:t>-</a:t>
            </a:r>
            <a:r>
              <a:rPr lang="zh-CN" altLang="en-US" sz="2400" b="1" dirty="0">
                <a:solidFill>
                  <a:srgbClr val="FFFF00"/>
                </a:solidFill>
              </a:rPr>
              <a:t>网格卷绕</a:t>
            </a:r>
            <a:r>
              <a:rPr lang="zh-CN" altLang="en-US" sz="2400" dirty="0">
                <a:solidFill>
                  <a:schemeClr val="bg1"/>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half" idx="10"/>
          </p:nvPr>
        </p:nvSpPr>
        <p:spPr>
          <a:noFill/>
        </p:spPr>
        <p:txBody>
          <a:bodyPr/>
          <a:lstStyle/>
          <a:p>
            <a:fld id="{2532464A-A21C-4449-8748-45054465000C}" type="datetime1">
              <a:rPr lang="zh-CN" altLang="en-US" smtClean="0">
                <a:latin typeface="Arial" charset="0"/>
              </a:rPr>
              <a:pPr/>
              <a:t>2021/6/21</a:t>
            </a:fld>
            <a:endParaRPr lang="zh-CN" altLang="zh-CN">
              <a:latin typeface="Arial" charset="0"/>
            </a:endParaRPr>
          </a:p>
        </p:txBody>
      </p:sp>
      <p:sp>
        <p:nvSpPr>
          <p:cNvPr id="28675" name="灯片编号占位符 5"/>
          <p:cNvSpPr>
            <a:spLocks noGrp="1"/>
          </p:cNvSpPr>
          <p:nvPr>
            <p:ph type="sldNum" sz="quarter" idx="12"/>
          </p:nvPr>
        </p:nvSpPr>
        <p:spPr>
          <a:noFill/>
        </p:spPr>
        <p:txBody>
          <a:bodyPr/>
          <a:lstStyle/>
          <a:p>
            <a:fld id="{36375658-57A8-46D2-ABBD-22FEC0B97F01}" type="slidenum">
              <a:rPr lang="zh-CN" altLang="zh-CN" smtClean="0">
                <a:latin typeface="Arial" charset="0"/>
              </a:rPr>
              <a:pPr/>
              <a:t>22</a:t>
            </a:fld>
            <a:endParaRPr lang="zh-CN" altLang="zh-CN">
              <a:latin typeface="Arial" charset="0"/>
            </a:endParaRPr>
          </a:p>
        </p:txBody>
      </p:sp>
      <p:sp>
        <p:nvSpPr>
          <p:cNvPr id="28676" name="Rectangle 2"/>
          <p:cNvSpPr>
            <a:spLocks noChangeArrowheads="1"/>
          </p:cNvSpPr>
          <p:nvPr/>
        </p:nvSpPr>
        <p:spPr bwMode="auto">
          <a:xfrm>
            <a:off x="152400" y="457200"/>
            <a:ext cx="8763000" cy="533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None/>
            </a:pPr>
            <a:r>
              <a:rPr lang="zh-CN" sz="2800">
                <a:solidFill>
                  <a:srgbClr val="FFFF00"/>
                </a:solidFill>
              </a:rPr>
              <a:t>带环立方体（</a:t>
            </a:r>
            <a:r>
              <a:rPr lang="zh-CN" altLang="zh-CN" sz="2800">
                <a:solidFill>
                  <a:srgbClr val="FFFF00"/>
                </a:solidFill>
              </a:rPr>
              <a:t>CCC</a:t>
            </a:r>
            <a:r>
              <a:rPr lang="zh-CN" sz="2800">
                <a:solidFill>
                  <a:srgbClr val="FFFF00"/>
                </a:solidFill>
              </a:rPr>
              <a:t>）</a:t>
            </a:r>
            <a:endParaRPr lang="zh-CN" sz="2400">
              <a:solidFill>
                <a:srgbClr val="FFFF00"/>
              </a:solidFill>
            </a:endParaRPr>
          </a:p>
        </p:txBody>
      </p:sp>
      <p:grpSp>
        <p:nvGrpSpPr>
          <p:cNvPr id="28677" name="Group 3"/>
          <p:cNvGrpSpPr>
            <a:grpSpLocks/>
          </p:cNvGrpSpPr>
          <p:nvPr/>
        </p:nvGrpSpPr>
        <p:grpSpPr bwMode="auto">
          <a:xfrm>
            <a:off x="2895600" y="1371600"/>
            <a:ext cx="3048000" cy="3048000"/>
            <a:chOff x="0" y="0"/>
            <a:chExt cx="1920" cy="1920"/>
          </a:xfrm>
        </p:grpSpPr>
        <p:sp>
          <p:nvSpPr>
            <p:cNvPr id="28680" name="Line 4"/>
            <p:cNvSpPr>
              <a:spLocks noChangeShapeType="1"/>
            </p:cNvSpPr>
            <p:nvPr/>
          </p:nvSpPr>
          <p:spPr bwMode="auto">
            <a:xfrm rot="4627174">
              <a:off x="579" y="87"/>
              <a:ext cx="94" cy="90"/>
            </a:xfrm>
            <a:prstGeom prst="line">
              <a:avLst/>
            </a:prstGeom>
            <a:noFill/>
            <a:ln w="19050">
              <a:solidFill>
                <a:srgbClr val="33CCFF"/>
              </a:solidFill>
              <a:prstDash val="dash"/>
              <a:round/>
              <a:headEnd/>
              <a:tailEnd/>
            </a:ln>
          </p:spPr>
          <p:txBody>
            <a:bodyPr wrap="none" anchor="ctr"/>
            <a:lstStyle/>
            <a:p>
              <a:endParaRPr lang="zh-CN" altLang="en-US"/>
            </a:p>
          </p:txBody>
        </p:sp>
        <p:sp>
          <p:nvSpPr>
            <p:cNvPr id="28681" name="Line 5"/>
            <p:cNvSpPr>
              <a:spLocks noChangeShapeType="1"/>
            </p:cNvSpPr>
            <p:nvPr/>
          </p:nvSpPr>
          <p:spPr bwMode="auto">
            <a:xfrm flipV="1">
              <a:off x="192" y="144"/>
              <a:ext cx="192" cy="288"/>
            </a:xfrm>
            <a:prstGeom prst="line">
              <a:avLst/>
            </a:prstGeom>
            <a:noFill/>
            <a:ln w="19050">
              <a:solidFill>
                <a:srgbClr val="00CC00"/>
              </a:solidFill>
              <a:round/>
              <a:headEnd/>
              <a:tailEnd/>
            </a:ln>
          </p:spPr>
          <p:txBody>
            <a:bodyPr wrap="none" anchor="ctr"/>
            <a:lstStyle/>
            <a:p>
              <a:endParaRPr lang="zh-CN" altLang="en-US"/>
            </a:p>
          </p:txBody>
        </p:sp>
        <p:sp>
          <p:nvSpPr>
            <p:cNvPr id="28682" name="Line 6"/>
            <p:cNvSpPr>
              <a:spLocks noChangeShapeType="1"/>
            </p:cNvSpPr>
            <p:nvPr/>
          </p:nvSpPr>
          <p:spPr bwMode="auto">
            <a:xfrm>
              <a:off x="1200" y="624"/>
              <a:ext cx="96" cy="96"/>
            </a:xfrm>
            <a:prstGeom prst="line">
              <a:avLst/>
            </a:prstGeom>
            <a:noFill/>
            <a:ln w="19050">
              <a:solidFill>
                <a:srgbClr val="33CCFF"/>
              </a:solidFill>
              <a:round/>
              <a:headEnd/>
              <a:tailEnd/>
            </a:ln>
          </p:spPr>
          <p:txBody>
            <a:bodyPr wrap="none" anchor="ctr"/>
            <a:lstStyle/>
            <a:p>
              <a:endParaRPr lang="zh-CN" altLang="en-US"/>
            </a:p>
          </p:txBody>
        </p:sp>
        <p:sp>
          <p:nvSpPr>
            <p:cNvPr id="28683" name="Line 7"/>
            <p:cNvSpPr>
              <a:spLocks noChangeShapeType="1"/>
            </p:cNvSpPr>
            <p:nvPr/>
          </p:nvSpPr>
          <p:spPr bwMode="auto">
            <a:xfrm flipV="1">
              <a:off x="1728" y="1056"/>
              <a:ext cx="96" cy="144"/>
            </a:xfrm>
            <a:prstGeom prst="line">
              <a:avLst/>
            </a:prstGeom>
            <a:noFill/>
            <a:ln w="19050">
              <a:solidFill>
                <a:srgbClr val="33CCFF"/>
              </a:solidFill>
              <a:prstDash val="dash"/>
              <a:round/>
              <a:headEnd/>
              <a:tailEnd/>
            </a:ln>
          </p:spPr>
          <p:txBody>
            <a:bodyPr wrap="none" anchor="ctr"/>
            <a:lstStyle/>
            <a:p>
              <a:endParaRPr lang="zh-CN" altLang="en-US"/>
            </a:p>
          </p:txBody>
        </p:sp>
        <p:sp>
          <p:nvSpPr>
            <p:cNvPr id="28684" name="Line 8"/>
            <p:cNvSpPr>
              <a:spLocks noChangeShapeType="1"/>
            </p:cNvSpPr>
            <p:nvPr/>
          </p:nvSpPr>
          <p:spPr bwMode="auto">
            <a:xfrm flipH="1" flipV="1">
              <a:off x="1728" y="1200"/>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685" name="Line 9"/>
            <p:cNvSpPr>
              <a:spLocks noChangeShapeType="1"/>
            </p:cNvSpPr>
            <p:nvPr/>
          </p:nvSpPr>
          <p:spPr bwMode="auto">
            <a:xfrm>
              <a:off x="48" y="768"/>
              <a:ext cx="0" cy="864"/>
            </a:xfrm>
            <a:prstGeom prst="line">
              <a:avLst/>
            </a:prstGeom>
            <a:noFill/>
            <a:ln w="19050">
              <a:solidFill>
                <a:srgbClr val="00CC00"/>
              </a:solidFill>
              <a:round/>
              <a:headEnd/>
              <a:tailEnd/>
            </a:ln>
          </p:spPr>
          <p:txBody>
            <a:bodyPr wrap="none" anchor="ctr"/>
            <a:lstStyle/>
            <a:p>
              <a:endParaRPr lang="zh-CN" altLang="en-US"/>
            </a:p>
          </p:txBody>
        </p:sp>
        <p:sp>
          <p:nvSpPr>
            <p:cNvPr id="28686" name="Line 10"/>
            <p:cNvSpPr>
              <a:spLocks noChangeShapeType="1"/>
            </p:cNvSpPr>
            <p:nvPr/>
          </p:nvSpPr>
          <p:spPr bwMode="auto">
            <a:xfrm>
              <a:off x="1344" y="768"/>
              <a:ext cx="0" cy="816"/>
            </a:xfrm>
            <a:prstGeom prst="line">
              <a:avLst/>
            </a:prstGeom>
            <a:noFill/>
            <a:ln w="19050">
              <a:solidFill>
                <a:srgbClr val="00CC00"/>
              </a:solidFill>
              <a:round/>
              <a:headEnd/>
              <a:tailEnd/>
            </a:ln>
          </p:spPr>
          <p:txBody>
            <a:bodyPr wrap="none" anchor="ctr"/>
            <a:lstStyle/>
            <a:p>
              <a:endParaRPr lang="zh-CN" altLang="en-US"/>
            </a:p>
          </p:txBody>
        </p:sp>
        <p:sp>
          <p:nvSpPr>
            <p:cNvPr id="28687" name="Line 11"/>
            <p:cNvSpPr>
              <a:spLocks noChangeShapeType="1"/>
            </p:cNvSpPr>
            <p:nvPr/>
          </p:nvSpPr>
          <p:spPr bwMode="auto">
            <a:xfrm>
              <a:off x="1872" y="240"/>
              <a:ext cx="0" cy="720"/>
            </a:xfrm>
            <a:prstGeom prst="line">
              <a:avLst/>
            </a:prstGeom>
            <a:noFill/>
            <a:ln w="19050">
              <a:solidFill>
                <a:srgbClr val="00CC00"/>
              </a:solidFill>
              <a:round/>
              <a:headEnd/>
              <a:tailEnd/>
            </a:ln>
          </p:spPr>
          <p:txBody>
            <a:bodyPr wrap="none" anchor="ctr"/>
            <a:lstStyle/>
            <a:p>
              <a:endParaRPr lang="zh-CN" altLang="en-US"/>
            </a:p>
          </p:txBody>
        </p:sp>
        <p:sp>
          <p:nvSpPr>
            <p:cNvPr id="28688" name="Line 12"/>
            <p:cNvSpPr>
              <a:spLocks noChangeShapeType="1"/>
            </p:cNvSpPr>
            <p:nvPr/>
          </p:nvSpPr>
          <p:spPr bwMode="auto">
            <a:xfrm flipV="1">
              <a:off x="1536" y="1248"/>
              <a:ext cx="336" cy="480"/>
            </a:xfrm>
            <a:prstGeom prst="line">
              <a:avLst/>
            </a:prstGeom>
            <a:noFill/>
            <a:ln w="19050">
              <a:solidFill>
                <a:srgbClr val="00CC00"/>
              </a:solidFill>
              <a:round/>
              <a:headEnd/>
              <a:tailEnd/>
            </a:ln>
          </p:spPr>
          <p:txBody>
            <a:bodyPr wrap="none" anchor="ctr"/>
            <a:lstStyle/>
            <a:p>
              <a:endParaRPr lang="zh-CN" altLang="en-US"/>
            </a:p>
          </p:txBody>
        </p:sp>
        <p:sp>
          <p:nvSpPr>
            <p:cNvPr id="28689" name="Line 13"/>
            <p:cNvSpPr>
              <a:spLocks noChangeShapeType="1"/>
            </p:cNvSpPr>
            <p:nvPr/>
          </p:nvSpPr>
          <p:spPr bwMode="auto">
            <a:xfrm>
              <a:off x="576" y="336"/>
              <a:ext cx="0" cy="624"/>
            </a:xfrm>
            <a:prstGeom prst="line">
              <a:avLst/>
            </a:prstGeom>
            <a:noFill/>
            <a:ln w="19050">
              <a:solidFill>
                <a:srgbClr val="00CC00"/>
              </a:solidFill>
              <a:prstDash val="dash"/>
              <a:round/>
              <a:headEnd/>
              <a:tailEnd/>
            </a:ln>
          </p:spPr>
          <p:txBody>
            <a:bodyPr wrap="none" anchor="ctr"/>
            <a:lstStyle/>
            <a:p>
              <a:endParaRPr lang="zh-CN" altLang="en-US"/>
            </a:p>
          </p:txBody>
        </p:sp>
        <p:sp>
          <p:nvSpPr>
            <p:cNvPr id="28690" name="Line 14"/>
            <p:cNvSpPr>
              <a:spLocks noChangeShapeType="1"/>
            </p:cNvSpPr>
            <p:nvPr/>
          </p:nvSpPr>
          <p:spPr bwMode="auto">
            <a:xfrm flipV="1">
              <a:off x="288" y="1296"/>
              <a:ext cx="240" cy="336"/>
            </a:xfrm>
            <a:prstGeom prst="line">
              <a:avLst/>
            </a:prstGeom>
            <a:noFill/>
            <a:ln w="19050">
              <a:solidFill>
                <a:srgbClr val="00CC00"/>
              </a:solidFill>
              <a:prstDash val="dash"/>
              <a:round/>
              <a:headEnd/>
              <a:tailEnd/>
            </a:ln>
          </p:spPr>
          <p:txBody>
            <a:bodyPr wrap="none" anchor="ctr"/>
            <a:lstStyle/>
            <a:p>
              <a:endParaRPr lang="zh-CN" altLang="en-US"/>
            </a:p>
          </p:txBody>
        </p:sp>
        <p:sp>
          <p:nvSpPr>
            <p:cNvPr id="28691" name="Line 15"/>
            <p:cNvSpPr>
              <a:spLocks noChangeShapeType="1"/>
            </p:cNvSpPr>
            <p:nvPr/>
          </p:nvSpPr>
          <p:spPr bwMode="auto">
            <a:xfrm>
              <a:off x="768" y="1200"/>
              <a:ext cx="912" cy="0"/>
            </a:xfrm>
            <a:prstGeom prst="line">
              <a:avLst/>
            </a:prstGeom>
            <a:noFill/>
            <a:ln w="19050">
              <a:solidFill>
                <a:srgbClr val="00CC00"/>
              </a:solidFill>
              <a:prstDash val="dash"/>
              <a:round/>
              <a:headEnd/>
              <a:tailEnd/>
            </a:ln>
          </p:spPr>
          <p:txBody>
            <a:bodyPr wrap="none" anchor="ctr"/>
            <a:lstStyle/>
            <a:p>
              <a:endParaRPr lang="zh-CN" altLang="en-US"/>
            </a:p>
          </p:txBody>
        </p:sp>
        <p:sp>
          <p:nvSpPr>
            <p:cNvPr id="28692" name="Line 16"/>
            <p:cNvSpPr>
              <a:spLocks noChangeShapeType="1"/>
            </p:cNvSpPr>
            <p:nvPr/>
          </p:nvSpPr>
          <p:spPr bwMode="auto">
            <a:xfrm>
              <a:off x="288" y="1872"/>
              <a:ext cx="912" cy="0"/>
            </a:xfrm>
            <a:prstGeom prst="line">
              <a:avLst/>
            </a:prstGeom>
            <a:noFill/>
            <a:ln w="19050">
              <a:solidFill>
                <a:srgbClr val="00CC00"/>
              </a:solidFill>
              <a:round/>
              <a:headEnd/>
              <a:tailEnd/>
            </a:ln>
          </p:spPr>
          <p:txBody>
            <a:bodyPr wrap="none" anchor="ctr"/>
            <a:lstStyle/>
            <a:p>
              <a:endParaRPr lang="zh-CN" altLang="en-US"/>
            </a:p>
          </p:txBody>
        </p:sp>
        <p:sp>
          <p:nvSpPr>
            <p:cNvPr id="28693" name="Oval 17"/>
            <p:cNvSpPr>
              <a:spLocks noChangeArrowheads="1"/>
            </p:cNvSpPr>
            <p:nvPr/>
          </p:nvSpPr>
          <p:spPr bwMode="auto">
            <a:xfrm>
              <a:off x="1200"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4" name="Oval 18"/>
            <p:cNvSpPr>
              <a:spLocks noChangeArrowheads="1"/>
            </p:cNvSpPr>
            <p:nvPr/>
          </p:nvSpPr>
          <p:spPr bwMode="auto">
            <a:xfrm>
              <a:off x="1440" y="1728"/>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5" name="Line 19"/>
            <p:cNvSpPr>
              <a:spLocks noChangeShapeType="1"/>
            </p:cNvSpPr>
            <p:nvPr/>
          </p:nvSpPr>
          <p:spPr bwMode="auto">
            <a:xfrm flipV="1">
              <a:off x="1296" y="1824"/>
              <a:ext cx="144" cy="48"/>
            </a:xfrm>
            <a:prstGeom prst="line">
              <a:avLst/>
            </a:prstGeom>
            <a:noFill/>
            <a:ln w="19050">
              <a:solidFill>
                <a:srgbClr val="33CCFF"/>
              </a:solidFill>
              <a:round/>
              <a:headEnd/>
              <a:tailEnd/>
            </a:ln>
          </p:spPr>
          <p:txBody>
            <a:bodyPr wrap="none" anchor="ctr"/>
            <a:lstStyle/>
            <a:p>
              <a:endParaRPr lang="zh-CN" altLang="en-US"/>
            </a:p>
          </p:txBody>
        </p:sp>
        <p:sp>
          <p:nvSpPr>
            <p:cNvPr id="28696" name="Oval 20"/>
            <p:cNvSpPr>
              <a:spLocks noChangeArrowheads="1"/>
            </p:cNvSpPr>
            <p:nvPr/>
          </p:nvSpPr>
          <p:spPr bwMode="auto">
            <a:xfrm>
              <a:off x="1296" y="158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697" name="Line 21"/>
            <p:cNvSpPr>
              <a:spLocks noChangeShapeType="1"/>
            </p:cNvSpPr>
            <p:nvPr/>
          </p:nvSpPr>
          <p:spPr bwMode="auto">
            <a:xfrm flipH="1">
              <a:off x="1248" y="1680"/>
              <a:ext cx="48" cy="144"/>
            </a:xfrm>
            <a:prstGeom prst="line">
              <a:avLst/>
            </a:prstGeom>
            <a:noFill/>
            <a:ln w="19050">
              <a:solidFill>
                <a:srgbClr val="33CCFF"/>
              </a:solidFill>
              <a:round/>
              <a:headEnd/>
              <a:tailEnd/>
            </a:ln>
          </p:spPr>
          <p:txBody>
            <a:bodyPr wrap="none" anchor="ctr"/>
            <a:lstStyle/>
            <a:p>
              <a:endParaRPr lang="zh-CN" altLang="en-US"/>
            </a:p>
          </p:txBody>
        </p:sp>
        <p:sp>
          <p:nvSpPr>
            <p:cNvPr id="28698" name="Line 22"/>
            <p:cNvSpPr>
              <a:spLocks noChangeShapeType="1"/>
            </p:cNvSpPr>
            <p:nvPr/>
          </p:nvSpPr>
          <p:spPr bwMode="auto">
            <a:xfrm>
              <a:off x="1392" y="1632"/>
              <a:ext cx="96" cy="96"/>
            </a:xfrm>
            <a:prstGeom prst="line">
              <a:avLst/>
            </a:prstGeom>
            <a:noFill/>
            <a:ln w="19050">
              <a:solidFill>
                <a:srgbClr val="33CCFF"/>
              </a:solidFill>
              <a:round/>
              <a:headEnd/>
              <a:tailEnd/>
            </a:ln>
          </p:spPr>
          <p:txBody>
            <a:bodyPr wrap="none" anchor="ctr"/>
            <a:lstStyle/>
            <a:p>
              <a:endParaRPr lang="zh-CN" altLang="en-US"/>
            </a:p>
          </p:txBody>
        </p:sp>
        <p:sp>
          <p:nvSpPr>
            <p:cNvPr id="28699" name="Oval 23"/>
            <p:cNvSpPr>
              <a:spLocks noChangeArrowheads="1"/>
            </p:cNvSpPr>
            <p:nvPr/>
          </p:nvSpPr>
          <p:spPr bwMode="auto">
            <a:xfrm>
              <a:off x="0" y="16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0" name="Oval 24"/>
            <p:cNvSpPr>
              <a:spLocks noChangeArrowheads="1"/>
            </p:cNvSpPr>
            <p:nvPr/>
          </p:nvSpPr>
          <p:spPr bwMode="auto">
            <a:xfrm>
              <a:off x="192" y="182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1" name="Line 25"/>
            <p:cNvSpPr>
              <a:spLocks noChangeShapeType="1"/>
            </p:cNvSpPr>
            <p:nvPr/>
          </p:nvSpPr>
          <p:spPr bwMode="auto">
            <a:xfrm flipV="1">
              <a:off x="240" y="1728"/>
              <a:ext cx="0"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02" name="Oval 26" descr="20%"/>
            <p:cNvSpPr>
              <a:spLocks noChangeArrowheads="1"/>
            </p:cNvSpPr>
            <p:nvPr/>
          </p:nvSpPr>
          <p:spPr bwMode="auto">
            <a:xfrm>
              <a:off x="192" y="1632"/>
              <a:ext cx="96" cy="96"/>
            </a:xfrm>
            <a:prstGeom prst="ellipse">
              <a:avLst/>
            </a:prstGeom>
            <a:blipFill dpi="0" rotWithShape="0">
              <a:blip r:embed="rId2"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03" name="Line 27"/>
            <p:cNvSpPr>
              <a:spLocks noChangeShapeType="1"/>
            </p:cNvSpPr>
            <p:nvPr/>
          </p:nvSpPr>
          <p:spPr bwMode="auto">
            <a:xfrm flipH="1">
              <a:off x="96" y="1680"/>
              <a:ext cx="96" cy="0"/>
            </a:xfrm>
            <a:prstGeom prst="line">
              <a:avLst/>
            </a:prstGeom>
            <a:noFill/>
            <a:ln w="19050">
              <a:solidFill>
                <a:srgbClr val="33CCFF"/>
              </a:solidFill>
              <a:prstDash val="dash"/>
              <a:round/>
              <a:headEnd/>
              <a:tailEnd/>
            </a:ln>
          </p:spPr>
          <p:txBody>
            <a:bodyPr wrap="none" anchor="ctr"/>
            <a:lstStyle/>
            <a:p>
              <a:endParaRPr lang="zh-CN" altLang="en-US"/>
            </a:p>
          </p:txBody>
        </p:sp>
        <p:sp>
          <p:nvSpPr>
            <p:cNvPr id="28704" name="Line 28"/>
            <p:cNvSpPr>
              <a:spLocks noChangeShapeType="1"/>
            </p:cNvSpPr>
            <p:nvPr/>
          </p:nvSpPr>
          <p:spPr bwMode="auto">
            <a:xfrm>
              <a:off x="96" y="1728"/>
              <a:ext cx="96" cy="96"/>
            </a:xfrm>
            <a:prstGeom prst="line">
              <a:avLst/>
            </a:prstGeom>
            <a:noFill/>
            <a:ln w="19050">
              <a:solidFill>
                <a:srgbClr val="33CCFF"/>
              </a:solidFill>
              <a:round/>
              <a:headEnd/>
              <a:tailEnd/>
            </a:ln>
          </p:spPr>
          <p:txBody>
            <a:bodyPr wrap="none" anchor="ctr"/>
            <a:lstStyle/>
            <a:p>
              <a:endParaRPr lang="zh-CN" altLang="en-US"/>
            </a:p>
          </p:txBody>
        </p:sp>
        <p:sp>
          <p:nvSpPr>
            <p:cNvPr id="28705" name="Oval 29"/>
            <p:cNvSpPr>
              <a:spLocks noChangeArrowheads="1"/>
            </p:cNvSpPr>
            <p:nvPr/>
          </p:nvSpPr>
          <p:spPr bwMode="auto">
            <a:xfrm>
              <a:off x="1824" y="120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6" name="Oval 30" descr="20%"/>
            <p:cNvSpPr>
              <a:spLocks noChangeArrowheads="1"/>
            </p:cNvSpPr>
            <p:nvPr/>
          </p:nvSpPr>
          <p:spPr bwMode="auto">
            <a:xfrm>
              <a:off x="1680" y="1152"/>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07" name="Oval 31"/>
            <p:cNvSpPr>
              <a:spLocks noChangeArrowheads="1"/>
            </p:cNvSpPr>
            <p:nvPr/>
          </p:nvSpPr>
          <p:spPr bwMode="auto">
            <a:xfrm>
              <a:off x="1824" y="96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08" name="Line 32"/>
            <p:cNvSpPr>
              <a:spLocks noChangeShapeType="1"/>
            </p:cNvSpPr>
            <p:nvPr/>
          </p:nvSpPr>
          <p:spPr bwMode="auto">
            <a:xfrm flipH="1">
              <a:off x="1872" y="1056"/>
              <a:ext cx="0" cy="144"/>
            </a:xfrm>
            <a:prstGeom prst="line">
              <a:avLst/>
            </a:prstGeom>
            <a:noFill/>
            <a:ln w="19050">
              <a:solidFill>
                <a:srgbClr val="33CCFF"/>
              </a:solidFill>
              <a:round/>
              <a:headEnd/>
              <a:tailEnd/>
            </a:ln>
          </p:spPr>
          <p:txBody>
            <a:bodyPr wrap="none" anchor="ctr"/>
            <a:lstStyle/>
            <a:p>
              <a:endParaRPr lang="zh-CN" altLang="en-US"/>
            </a:p>
          </p:txBody>
        </p:sp>
        <p:sp>
          <p:nvSpPr>
            <p:cNvPr id="28709" name="Oval 33" descr="20%"/>
            <p:cNvSpPr>
              <a:spLocks noChangeArrowheads="1"/>
            </p:cNvSpPr>
            <p:nvPr/>
          </p:nvSpPr>
          <p:spPr bwMode="auto">
            <a:xfrm>
              <a:off x="672" y="1152"/>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0" name="Oval 34" descr="20%"/>
            <p:cNvSpPr>
              <a:spLocks noChangeArrowheads="1"/>
            </p:cNvSpPr>
            <p:nvPr/>
          </p:nvSpPr>
          <p:spPr bwMode="auto">
            <a:xfrm>
              <a:off x="480" y="1248"/>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1" name="Oval 35" descr="20%"/>
            <p:cNvSpPr>
              <a:spLocks noChangeArrowheads="1"/>
            </p:cNvSpPr>
            <p:nvPr/>
          </p:nvSpPr>
          <p:spPr bwMode="auto">
            <a:xfrm>
              <a:off x="528" y="960"/>
              <a:ext cx="96" cy="96"/>
            </a:xfrm>
            <a:prstGeom prst="ellipse">
              <a:avLst/>
            </a:prstGeom>
            <a:blipFill dpi="0" rotWithShape="0">
              <a:blip r:embed="rId3"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12" name="Line 36"/>
            <p:cNvSpPr>
              <a:spLocks noChangeShapeType="1"/>
            </p:cNvSpPr>
            <p:nvPr/>
          </p:nvSpPr>
          <p:spPr bwMode="auto">
            <a:xfrm flipV="1">
              <a:off x="528" y="1056"/>
              <a:ext cx="48" cy="192"/>
            </a:xfrm>
            <a:prstGeom prst="line">
              <a:avLst/>
            </a:prstGeom>
            <a:noFill/>
            <a:ln w="19050">
              <a:solidFill>
                <a:srgbClr val="33CCFF"/>
              </a:solidFill>
              <a:prstDash val="dash"/>
              <a:round/>
              <a:headEnd/>
              <a:tailEnd/>
            </a:ln>
          </p:spPr>
          <p:txBody>
            <a:bodyPr wrap="none" anchor="ctr"/>
            <a:lstStyle/>
            <a:p>
              <a:endParaRPr lang="zh-CN" altLang="en-US"/>
            </a:p>
          </p:txBody>
        </p:sp>
        <p:sp>
          <p:nvSpPr>
            <p:cNvPr id="28713" name="Line 37"/>
            <p:cNvSpPr>
              <a:spLocks noChangeShapeType="1"/>
            </p:cNvSpPr>
            <p:nvPr/>
          </p:nvSpPr>
          <p:spPr bwMode="auto">
            <a:xfrm flipH="1" flipV="1">
              <a:off x="576" y="1056"/>
              <a:ext cx="96" cy="96"/>
            </a:xfrm>
            <a:prstGeom prst="line">
              <a:avLst/>
            </a:prstGeom>
            <a:noFill/>
            <a:ln w="19050">
              <a:solidFill>
                <a:srgbClr val="33CCFF"/>
              </a:solidFill>
              <a:prstDash val="dash"/>
              <a:round/>
              <a:headEnd/>
              <a:tailEnd/>
            </a:ln>
          </p:spPr>
          <p:txBody>
            <a:bodyPr wrap="none" anchor="ctr"/>
            <a:lstStyle/>
            <a:p>
              <a:endParaRPr lang="zh-CN" altLang="en-US"/>
            </a:p>
          </p:txBody>
        </p:sp>
        <p:sp>
          <p:nvSpPr>
            <p:cNvPr id="28714" name="Line 38"/>
            <p:cNvSpPr>
              <a:spLocks noChangeShapeType="1"/>
            </p:cNvSpPr>
            <p:nvPr/>
          </p:nvSpPr>
          <p:spPr bwMode="auto">
            <a:xfrm flipV="1">
              <a:off x="576" y="1248"/>
              <a:ext cx="96" cy="48"/>
            </a:xfrm>
            <a:prstGeom prst="line">
              <a:avLst/>
            </a:prstGeom>
            <a:noFill/>
            <a:ln w="19050">
              <a:solidFill>
                <a:srgbClr val="33CCFF"/>
              </a:solidFill>
              <a:prstDash val="dash"/>
              <a:round/>
              <a:headEnd/>
              <a:tailEnd/>
            </a:ln>
          </p:spPr>
          <p:txBody>
            <a:bodyPr wrap="none" anchor="ctr"/>
            <a:lstStyle/>
            <a:p>
              <a:endParaRPr lang="zh-CN" altLang="en-US"/>
            </a:p>
          </p:txBody>
        </p:sp>
        <p:sp>
          <p:nvSpPr>
            <p:cNvPr id="28715" name="Oval 39"/>
            <p:cNvSpPr>
              <a:spLocks noChangeArrowheads="1"/>
            </p:cNvSpPr>
            <p:nvPr/>
          </p:nvSpPr>
          <p:spPr bwMode="auto">
            <a:xfrm>
              <a:off x="0"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6" name="Oval 40"/>
            <p:cNvSpPr>
              <a:spLocks noChangeArrowheads="1"/>
            </p:cNvSpPr>
            <p:nvPr/>
          </p:nvSpPr>
          <p:spPr bwMode="auto">
            <a:xfrm>
              <a:off x="240"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7" name="Line 41"/>
            <p:cNvSpPr>
              <a:spLocks noChangeShapeType="1"/>
            </p:cNvSpPr>
            <p:nvPr/>
          </p:nvSpPr>
          <p:spPr bwMode="auto">
            <a:xfrm flipV="1">
              <a:off x="96" y="672"/>
              <a:ext cx="144" cy="48"/>
            </a:xfrm>
            <a:prstGeom prst="line">
              <a:avLst/>
            </a:prstGeom>
            <a:noFill/>
            <a:ln w="19050">
              <a:solidFill>
                <a:srgbClr val="33CCFF"/>
              </a:solidFill>
              <a:round/>
              <a:headEnd/>
              <a:tailEnd/>
            </a:ln>
          </p:spPr>
          <p:txBody>
            <a:bodyPr wrap="none" anchor="ctr"/>
            <a:lstStyle/>
            <a:p>
              <a:endParaRPr lang="zh-CN" altLang="en-US"/>
            </a:p>
          </p:txBody>
        </p:sp>
        <p:sp>
          <p:nvSpPr>
            <p:cNvPr id="28718" name="Oval 42"/>
            <p:cNvSpPr>
              <a:spLocks noChangeArrowheads="1"/>
            </p:cNvSpPr>
            <p:nvPr/>
          </p:nvSpPr>
          <p:spPr bwMode="auto">
            <a:xfrm>
              <a:off x="96" y="43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19" name="Line 43"/>
            <p:cNvSpPr>
              <a:spLocks noChangeShapeType="1"/>
            </p:cNvSpPr>
            <p:nvPr/>
          </p:nvSpPr>
          <p:spPr bwMode="auto">
            <a:xfrm flipH="1">
              <a:off x="48" y="528"/>
              <a:ext cx="48" cy="144"/>
            </a:xfrm>
            <a:prstGeom prst="line">
              <a:avLst/>
            </a:prstGeom>
            <a:noFill/>
            <a:ln w="19050">
              <a:solidFill>
                <a:srgbClr val="33CCFF"/>
              </a:solidFill>
              <a:round/>
              <a:headEnd/>
              <a:tailEnd/>
            </a:ln>
          </p:spPr>
          <p:txBody>
            <a:bodyPr wrap="none" anchor="ctr"/>
            <a:lstStyle/>
            <a:p>
              <a:endParaRPr lang="zh-CN" altLang="en-US"/>
            </a:p>
          </p:txBody>
        </p:sp>
        <p:sp>
          <p:nvSpPr>
            <p:cNvPr id="28720" name="Line 44"/>
            <p:cNvSpPr>
              <a:spLocks noChangeShapeType="1"/>
            </p:cNvSpPr>
            <p:nvPr/>
          </p:nvSpPr>
          <p:spPr bwMode="auto">
            <a:xfrm>
              <a:off x="192" y="480"/>
              <a:ext cx="96" cy="96"/>
            </a:xfrm>
            <a:prstGeom prst="line">
              <a:avLst/>
            </a:prstGeom>
            <a:noFill/>
            <a:ln w="19050">
              <a:solidFill>
                <a:srgbClr val="33CCFF"/>
              </a:solidFill>
              <a:round/>
              <a:headEnd/>
              <a:tailEnd/>
            </a:ln>
          </p:spPr>
          <p:txBody>
            <a:bodyPr wrap="none" anchor="ctr"/>
            <a:lstStyle/>
            <a:p>
              <a:endParaRPr lang="zh-CN" altLang="en-US"/>
            </a:p>
          </p:txBody>
        </p:sp>
        <p:sp>
          <p:nvSpPr>
            <p:cNvPr id="28721" name="Line 45"/>
            <p:cNvSpPr>
              <a:spLocks noChangeShapeType="1"/>
            </p:cNvSpPr>
            <p:nvPr/>
          </p:nvSpPr>
          <p:spPr bwMode="auto">
            <a:xfrm>
              <a:off x="336" y="624"/>
              <a:ext cx="912" cy="0"/>
            </a:xfrm>
            <a:prstGeom prst="line">
              <a:avLst/>
            </a:prstGeom>
            <a:noFill/>
            <a:ln w="19050">
              <a:solidFill>
                <a:srgbClr val="00CC00"/>
              </a:solidFill>
              <a:round/>
              <a:headEnd/>
              <a:tailEnd/>
            </a:ln>
          </p:spPr>
          <p:txBody>
            <a:bodyPr wrap="none" anchor="ctr"/>
            <a:lstStyle/>
            <a:p>
              <a:endParaRPr lang="zh-CN" altLang="en-US"/>
            </a:p>
          </p:txBody>
        </p:sp>
        <p:sp>
          <p:nvSpPr>
            <p:cNvPr id="28722" name="Oval 46"/>
            <p:cNvSpPr>
              <a:spLocks noChangeArrowheads="1"/>
            </p:cNvSpPr>
            <p:nvPr/>
          </p:nvSpPr>
          <p:spPr bwMode="auto">
            <a:xfrm>
              <a:off x="1152" y="57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3" name="Oval 47"/>
            <p:cNvSpPr>
              <a:spLocks noChangeArrowheads="1"/>
            </p:cNvSpPr>
            <p:nvPr/>
          </p:nvSpPr>
          <p:spPr bwMode="auto">
            <a:xfrm>
              <a:off x="1296" y="672"/>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4" name="Oval 48"/>
            <p:cNvSpPr>
              <a:spLocks noChangeArrowheads="1"/>
            </p:cNvSpPr>
            <p:nvPr/>
          </p:nvSpPr>
          <p:spPr bwMode="auto">
            <a:xfrm>
              <a:off x="1344" y="48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5" name="Line 49"/>
            <p:cNvSpPr>
              <a:spLocks noChangeShapeType="1"/>
            </p:cNvSpPr>
            <p:nvPr/>
          </p:nvSpPr>
          <p:spPr bwMode="auto">
            <a:xfrm flipV="1">
              <a:off x="1392" y="576"/>
              <a:ext cx="0" cy="144"/>
            </a:xfrm>
            <a:prstGeom prst="line">
              <a:avLst/>
            </a:prstGeom>
            <a:noFill/>
            <a:ln w="19050">
              <a:solidFill>
                <a:srgbClr val="33CCFF"/>
              </a:solidFill>
              <a:round/>
              <a:headEnd/>
              <a:tailEnd/>
            </a:ln>
          </p:spPr>
          <p:txBody>
            <a:bodyPr wrap="none" anchor="ctr"/>
            <a:lstStyle/>
            <a:p>
              <a:endParaRPr lang="zh-CN" altLang="en-US"/>
            </a:p>
          </p:txBody>
        </p:sp>
        <p:sp>
          <p:nvSpPr>
            <p:cNvPr id="28726" name="Line 50"/>
            <p:cNvSpPr>
              <a:spLocks noChangeShapeType="1"/>
            </p:cNvSpPr>
            <p:nvPr/>
          </p:nvSpPr>
          <p:spPr bwMode="auto">
            <a:xfrm flipV="1">
              <a:off x="1248" y="528"/>
              <a:ext cx="96" cy="48"/>
            </a:xfrm>
            <a:prstGeom prst="line">
              <a:avLst/>
            </a:prstGeom>
            <a:noFill/>
            <a:ln w="19050">
              <a:solidFill>
                <a:srgbClr val="33CCFF"/>
              </a:solidFill>
              <a:round/>
              <a:headEnd/>
              <a:tailEnd/>
            </a:ln>
          </p:spPr>
          <p:txBody>
            <a:bodyPr wrap="none" anchor="ctr"/>
            <a:lstStyle/>
            <a:p>
              <a:endParaRPr lang="zh-CN" altLang="en-US"/>
            </a:p>
          </p:txBody>
        </p:sp>
        <p:sp>
          <p:nvSpPr>
            <p:cNvPr id="28727" name="Line 51"/>
            <p:cNvSpPr>
              <a:spLocks noChangeShapeType="1"/>
            </p:cNvSpPr>
            <p:nvPr/>
          </p:nvSpPr>
          <p:spPr bwMode="auto">
            <a:xfrm>
              <a:off x="1728" y="96"/>
              <a:ext cx="96" cy="96"/>
            </a:xfrm>
            <a:prstGeom prst="line">
              <a:avLst/>
            </a:prstGeom>
            <a:noFill/>
            <a:ln w="19050">
              <a:solidFill>
                <a:srgbClr val="33CCFF"/>
              </a:solidFill>
              <a:round/>
              <a:headEnd/>
              <a:tailEnd/>
            </a:ln>
          </p:spPr>
          <p:txBody>
            <a:bodyPr wrap="none" anchor="ctr"/>
            <a:lstStyle/>
            <a:p>
              <a:endParaRPr lang="zh-CN" altLang="en-US"/>
            </a:p>
          </p:txBody>
        </p:sp>
        <p:sp>
          <p:nvSpPr>
            <p:cNvPr id="28728" name="Oval 52"/>
            <p:cNvSpPr>
              <a:spLocks noChangeArrowheads="1"/>
            </p:cNvSpPr>
            <p:nvPr/>
          </p:nvSpPr>
          <p:spPr bwMode="auto">
            <a:xfrm>
              <a:off x="1680"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29" name="Oval 53"/>
            <p:cNvSpPr>
              <a:spLocks noChangeArrowheads="1"/>
            </p:cNvSpPr>
            <p:nvPr/>
          </p:nvSpPr>
          <p:spPr bwMode="auto">
            <a:xfrm>
              <a:off x="1824" y="144"/>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0" name="Oval 54"/>
            <p:cNvSpPr>
              <a:spLocks noChangeArrowheads="1"/>
            </p:cNvSpPr>
            <p:nvPr/>
          </p:nvSpPr>
          <p:spPr bwMode="auto">
            <a:xfrm>
              <a:off x="1680"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1" name="Line 55"/>
            <p:cNvSpPr>
              <a:spLocks noChangeShapeType="1"/>
            </p:cNvSpPr>
            <p:nvPr/>
          </p:nvSpPr>
          <p:spPr bwMode="auto">
            <a:xfrm flipH="1" flipV="1">
              <a:off x="1776" y="96"/>
              <a:ext cx="48" cy="48"/>
            </a:xfrm>
            <a:prstGeom prst="line">
              <a:avLst/>
            </a:prstGeom>
            <a:noFill/>
            <a:ln w="19050">
              <a:solidFill>
                <a:srgbClr val="33CCFF"/>
              </a:solidFill>
              <a:round/>
              <a:headEnd/>
              <a:tailEnd/>
            </a:ln>
          </p:spPr>
          <p:txBody>
            <a:bodyPr wrap="none" anchor="ctr"/>
            <a:lstStyle/>
            <a:p>
              <a:endParaRPr lang="zh-CN" altLang="en-US"/>
            </a:p>
          </p:txBody>
        </p:sp>
        <p:sp>
          <p:nvSpPr>
            <p:cNvPr id="28732" name="Line 56"/>
            <p:cNvSpPr>
              <a:spLocks noChangeShapeType="1"/>
            </p:cNvSpPr>
            <p:nvPr/>
          </p:nvSpPr>
          <p:spPr bwMode="auto">
            <a:xfrm flipV="1">
              <a:off x="1440" y="192"/>
              <a:ext cx="240" cy="288"/>
            </a:xfrm>
            <a:prstGeom prst="line">
              <a:avLst/>
            </a:prstGeom>
            <a:noFill/>
            <a:ln w="19050">
              <a:solidFill>
                <a:srgbClr val="00CC00"/>
              </a:solidFill>
              <a:round/>
              <a:headEnd/>
              <a:tailEnd/>
            </a:ln>
          </p:spPr>
          <p:txBody>
            <a:bodyPr wrap="none" anchor="ctr"/>
            <a:lstStyle/>
            <a:p>
              <a:endParaRPr lang="zh-CN" altLang="en-US"/>
            </a:p>
          </p:txBody>
        </p:sp>
        <p:sp>
          <p:nvSpPr>
            <p:cNvPr id="28733" name="Oval 57"/>
            <p:cNvSpPr>
              <a:spLocks noChangeArrowheads="1"/>
            </p:cNvSpPr>
            <p:nvPr/>
          </p:nvSpPr>
          <p:spPr bwMode="auto">
            <a:xfrm rot="4686555">
              <a:off x="336" y="96"/>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4" name="Oval 58"/>
            <p:cNvSpPr>
              <a:spLocks noChangeArrowheads="1"/>
            </p:cNvSpPr>
            <p:nvPr/>
          </p:nvSpPr>
          <p:spPr bwMode="auto">
            <a:xfrm rot="4686555">
              <a:off x="624" y="0"/>
              <a:ext cx="96" cy="9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8735" name="Oval 59" descr="20%"/>
            <p:cNvSpPr>
              <a:spLocks noChangeArrowheads="1"/>
            </p:cNvSpPr>
            <p:nvPr/>
          </p:nvSpPr>
          <p:spPr bwMode="auto">
            <a:xfrm rot="4686555">
              <a:off x="528" y="192"/>
              <a:ext cx="96" cy="96"/>
            </a:xfrm>
            <a:prstGeom prst="ellipse">
              <a:avLst/>
            </a:prstGeom>
            <a:blipFill dpi="0" rotWithShape="0">
              <a:blip r:embed="rId2" cstate="print"/>
              <a:srcRect/>
              <a:tile tx="0" ty="0" sx="100000" sy="100000" flip="none" algn="tl"/>
            </a:blipFill>
            <a:ln w="9525">
              <a:solidFill>
                <a:schemeClr val="tx1"/>
              </a:solidFill>
              <a:round/>
              <a:headEnd/>
              <a:tailEnd/>
            </a:ln>
          </p:spPr>
          <p:txBody>
            <a:bodyPr wrap="none" anchor="ctr"/>
            <a:lstStyle/>
            <a:p>
              <a:endParaRPr lang="zh-CN" altLang="en-US"/>
            </a:p>
          </p:txBody>
        </p:sp>
        <p:sp>
          <p:nvSpPr>
            <p:cNvPr id="28736" name="Line 60"/>
            <p:cNvSpPr>
              <a:spLocks noChangeShapeType="1"/>
            </p:cNvSpPr>
            <p:nvPr/>
          </p:nvSpPr>
          <p:spPr bwMode="auto">
            <a:xfrm rot="4676136" flipH="1">
              <a:off x="407" y="131"/>
              <a:ext cx="96" cy="145"/>
            </a:xfrm>
            <a:prstGeom prst="line">
              <a:avLst/>
            </a:prstGeom>
            <a:noFill/>
            <a:ln w="19050">
              <a:solidFill>
                <a:srgbClr val="33CCFF"/>
              </a:solidFill>
              <a:prstDash val="dash"/>
              <a:round/>
              <a:headEnd/>
              <a:tailEnd/>
            </a:ln>
          </p:spPr>
          <p:txBody>
            <a:bodyPr wrap="none" anchor="ctr"/>
            <a:lstStyle/>
            <a:p>
              <a:endParaRPr lang="zh-CN" altLang="en-US"/>
            </a:p>
          </p:txBody>
        </p:sp>
        <p:sp>
          <p:nvSpPr>
            <p:cNvPr id="28737" name="Line 61"/>
            <p:cNvSpPr>
              <a:spLocks noChangeShapeType="1"/>
            </p:cNvSpPr>
            <p:nvPr/>
          </p:nvSpPr>
          <p:spPr bwMode="auto">
            <a:xfrm rot="4686555">
              <a:off x="515" y="-15"/>
              <a:ext cx="16" cy="195"/>
            </a:xfrm>
            <a:prstGeom prst="line">
              <a:avLst/>
            </a:prstGeom>
            <a:noFill/>
            <a:ln w="19050">
              <a:solidFill>
                <a:srgbClr val="33CCFF"/>
              </a:solidFill>
              <a:round/>
              <a:headEnd/>
              <a:tailEnd/>
            </a:ln>
          </p:spPr>
          <p:txBody>
            <a:bodyPr wrap="none" anchor="ctr"/>
            <a:lstStyle/>
            <a:p>
              <a:endParaRPr lang="zh-CN" altLang="en-US"/>
            </a:p>
          </p:txBody>
        </p:sp>
        <p:sp>
          <p:nvSpPr>
            <p:cNvPr id="28738" name="Line 62"/>
            <p:cNvSpPr>
              <a:spLocks noChangeShapeType="1"/>
            </p:cNvSpPr>
            <p:nvPr/>
          </p:nvSpPr>
          <p:spPr bwMode="auto">
            <a:xfrm>
              <a:off x="720" y="48"/>
              <a:ext cx="960" cy="0"/>
            </a:xfrm>
            <a:prstGeom prst="line">
              <a:avLst/>
            </a:prstGeom>
            <a:noFill/>
            <a:ln w="19050">
              <a:solidFill>
                <a:srgbClr val="00CC00"/>
              </a:solidFill>
              <a:round/>
              <a:headEnd/>
              <a:tailEnd/>
            </a:ln>
          </p:spPr>
          <p:txBody>
            <a:bodyPr wrap="none" anchor="ctr"/>
            <a:lstStyle/>
            <a:p>
              <a:endParaRPr lang="zh-CN" altLang="en-US"/>
            </a:p>
          </p:txBody>
        </p:sp>
      </p:grpSp>
      <p:sp>
        <p:nvSpPr>
          <p:cNvPr id="28678" name="Rectangle 63"/>
          <p:cNvSpPr>
            <a:spLocks noChangeArrowheads="1"/>
          </p:cNvSpPr>
          <p:nvPr/>
        </p:nvSpPr>
        <p:spPr bwMode="auto">
          <a:xfrm>
            <a:off x="0" y="4800600"/>
            <a:ext cx="8839200" cy="2057400"/>
          </a:xfrm>
          <a:prstGeom prst="rect">
            <a:avLst/>
          </a:prstGeom>
          <a:noFill/>
          <a:ln w="9525">
            <a:noFill/>
            <a:miter lim="800000"/>
            <a:headEnd/>
            <a:tailEnd/>
          </a:ln>
        </p:spPr>
        <p:txBody>
          <a:bodyPr/>
          <a:lstStyle/>
          <a:p>
            <a:pPr marL="742950" lvl="1" indent="-285750">
              <a:spcBef>
                <a:spcPct val="20000"/>
              </a:spcBef>
              <a:buClr>
                <a:schemeClr val="hlink"/>
              </a:buClr>
              <a:buSzPct val="95000"/>
              <a:buFont typeface="Wingdings" pitchFamily="2" charset="2"/>
              <a:buChar char="ª"/>
            </a:pPr>
            <a:r>
              <a:rPr lang="zh-CN" sz="2800">
                <a:solidFill>
                  <a:srgbClr val="FFFF00"/>
                </a:solidFill>
              </a:rPr>
              <a:t>一个带环</a:t>
            </a:r>
            <a:r>
              <a:rPr lang="zh-CN" altLang="zh-CN" sz="2800">
                <a:solidFill>
                  <a:srgbClr val="FFFF00"/>
                </a:solidFill>
              </a:rPr>
              <a:t>n-</a:t>
            </a:r>
            <a:r>
              <a:rPr lang="zh-CN" sz="2800">
                <a:solidFill>
                  <a:srgbClr val="FFFF00"/>
                </a:solidFill>
              </a:rPr>
              <a:t>立方体由</a:t>
            </a:r>
            <a:r>
              <a:rPr lang="zh-CN" altLang="zh-CN" sz="2800"/>
              <a:t>N = 2</a:t>
            </a:r>
            <a:r>
              <a:rPr lang="zh-CN" altLang="zh-CN" sz="2800" baseline="30000"/>
              <a:t>n</a:t>
            </a:r>
            <a:r>
              <a:rPr lang="zh-CN" sz="2800">
                <a:solidFill>
                  <a:srgbClr val="FFFF00"/>
                </a:solidFill>
              </a:rPr>
              <a:t>个结点环构成，每个结点环是一个有</a:t>
            </a:r>
            <a:r>
              <a:rPr lang="zh-CN" altLang="zh-CN" sz="2800">
                <a:solidFill>
                  <a:srgbClr val="FFFF00"/>
                </a:solidFill>
              </a:rPr>
              <a:t>n</a:t>
            </a:r>
            <a:r>
              <a:rPr lang="zh-CN" sz="2800">
                <a:solidFill>
                  <a:srgbClr val="FFFF00"/>
                </a:solidFill>
              </a:rPr>
              <a:t>个结点的环，结点总数为</a:t>
            </a:r>
            <a:r>
              <a:rPr lang="zh-CN" altLang="zh-CN" sz="2800"/>
              <a:t>n 2</a:t>
            </a:r>
            <a:r>
              <a:rPr lang="zh-CN" altLang="zh-CN" sz="2800" baseline="30000"/>
              <a:t>n</a:t>
            </a:r>
            <a:r>
              <a:rPr lang="zh-CN" sz="2800">
                <a:solidFill>
                  <a:srgbClr val="FFFF00"/>
                </a:solidFill>
              </a:rPr>
              <a:t>个。直径通常为</a:t>
            </a:r>
            <a:r>
              <a:rPr lang="zh-CN" altLang="zh-CN" sz="2800">
                <a:solidFill>
                  <a:srgbClr val="FFFF00"/>
                </a:solidFill>
              </a:rPr>
              <a:t>2n</a:t>
            </a:r>
            <a:r>
              <a:rPr lang="zh-CN" sz="2800">
                <a:solidFill>
                  <a:srgbClr val="FFFF00"/>
                </a:solidFill>
              </a:rPr>
              <a:t>，结点度为</a:t>
            </a:r>
            <a:r>
              <a:rPr lang="zh-CN" altLang="zh-CN" sz="2800">
                <a:solidFill>
                  <a:srgbClr val="FFFF00"/>
                </a:solidFill>
              </a:rPr>
              <a:t>3</a:t>
            </a:r>
            <a:r>
              <a:rPr lang="zh-CN" sz="2800">
                <a:solidFill>
                  <a:srgbClr val="FFFF00"/>
                </a:solidFill>
              </a:rPr>
              <a:t>，对称。</a:t>
            </a:r>
            <a:endParaRPr lang="zh-CN" sz="2800" baseline="30000">
              <a:solidFill>
                <a:srgbClr val="FFFF00"/>
              </a:solidFill>
            </a:endParaRPr>
          </a:p>
        </p:txBody>
      </p:sp>
      <p:sp>
        <p:nvSpPr>
          <p:cNvPr id="28679" name="Text Box 64"/>
          <p:cNvSpPr txBox="1">
            <a:spLocks noChangeArrowheads="1"/>
          </p:cNvSpPr>
          <p:nvPr/>
        </p:nvSpPr>
        <p:spPr bwMode="auto">
          <a:xfrm>
            <a:off x="6477000" y="2743200"/>
            <a:ext cx="1600200" cy="304800"/>
          </a:xfrm>
          <a:prstGeom prst="rect">
            <a:avLst/>
          </a:prstGeom>
          <a:noFill/>
          <a:ln w="9525">
            <a:noFill/>
            <a:miter lim="800000"/>
            <a:headEnd/>
            <a:tailEnd/>
          </a:ln>
        </p:spPr>
        <p:txBody>
          <a:bodyPr lIns="0" tIns="0" rIns="0" bIns="0">
            <a:spAutoFit/>
          </a:bodyPr>
          <a:lstStyle/>
          <a:p>
            <a:pPr>
              <a:spcBef>
                <a:spcPct val="50000"/>
              </a:spcBef>
            </a:pPr>
            <a:r>
              <a:rPr lang="zh-CN" sz="2000">
                <a:solidFill>
                  <a:srgbClr val="FFFF00"/>
                </a:solidFill>
                <a:latin typeface="Times New Roman" pitchFamily="18" charset="0"/>
              </a:rPr>
              <a:t>带环</a:t>
            </a:r>
            <a:r>
              <a:rPr lang="zh-CN" altLang="zh-CN" sz="2000">
                <a:latin typeface="Times New Roman" pitchFamily="18" charset="0"/>
              </a:rPr>
              <a:t>3-</a:t>
            </a:r>
            <a:r>
              <a:rPr lang="zh-CN" sz="2000">
                <a:latin typeface="Times New Roman" pitchFamily="18" charset="0"/>
              </a:rPr>
              <a:t>立</a:t>
            </a:r>
            <a:r>
              <a:rPr lang="zh-CN" sz="2000">
                <a:solidFill>
                  <a:srgbClr val="FFFF00"/>
                </a:solidFill>
                <a:latin typeface="Times New Roman" pitchFamily="18" charset="0"/>
              </a:rPr>
              <a:t>方体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Rot="1" noChangeArrowheads="1"/>
          </p:cNvSpPr>
          <p:nvPr>
            <p:ph type="body" sz="half" idx="1"/>
          </p:nvPr>
        </p:nvSpPr>
        <p:spPr>
          <a:xfrm>
            <a:off x="323850" y="333375"/>
            <a:ext cx="8820150" cy="5651500"/>
          </a:xfrm>
        </p:spPr>
        <p:txBody>
          <a:bodyPr>
            <a:normAutofit lnSpcReduction="10000"/>
          </a:bodyPr>
          <a:lstStyle/>
          <a:p>
            <a:pPr eaLnBrk="1" hangingPunct="1"/>
            <a:r>
              <a:rPr lang="zh-CN" altLang="en-US" sz="2400"/>
              <a:t>Omega网络：</a:t>
            </a:r>
          </a:p>
          <a:p>
            <a:pPr eaLnBrk="1" hangingPunct="1"/>
            <a:r>
              <a:rPr lang="zh-CN" altLang="en-US" sz="2400"/>
              <a:t>8×8 Omega网络，有3级2×2开关。网络左有8个输入，右侧有8个输出。级间连接(ISC)是对8个对象的</a:t>
            </a:r>
            <a:r>
              <a:rPr lang="zh-CN" altLang="en-US" sz="2400">
                <a:solidFill>
                  <a:srgbClr val="FFFF00"/>
                </a:solidFill>
              </a:rPr>
              <a:t>均匀洗牌模式</a:t>
            </a:r>
            <a:r>
              <a:rPr lang="zh-CN" altLang="en-US" sz="2400"/>
              <a:t>。</a:t>
            </a:r>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400"/>
          </a:p>
          <a:p>
            <a:pPr eaLnBrk="1" hangingPunct="1"/>
            <a:endParaRPr lang="zh-CN" altLang="en-US" sz="2800"/>
          </a:p>
          <a:p>
            <a:pPr eaLnBrk="1" hangingPunct="1"/>
            <a:endParaRPr lang="zh-CN" altLang="en-US" sz="2800"/>
          </a:p>
          <a:p>
            <a:pPr eaLnBrk="1" hangingPunct="1"/>
            <a:r>
              <a:rPr lang="zh-CN" altLang="en-US" sz="2800">
                <a:solidFill>
                  <a:srgbClr val="FFFF00"/>
                </a:solidFill>
              </a:rPr>
              <a:t>n输入的Omega网络需要         级  2×2开关</a:t>
            </a:r>
            <a:r>
              <a:rPr lang="zh-CN" altLang="en-US" sz="2800"/>
              <a:t>，</a:t>
            </a:r>
            <a:r>
              <a:rPr lang="zh-CN" altLang="en-US" sz="2800">
                <a:solidFill>
                  <a:srgbClr val="FFFF00"/>
                </a:solidFill>
              </a:rPr>
              <a:t>每级要用n/2个开关模块，网络共需             个开关。每个开关模块采用单元控制方式。</a:t>
            </a:r>
          </a:p>
        </p:txBody>
      </p:sp>
      <p:graphicFrame>
        <p:nvGraphicFramePr>
          <p:cNvPr id="9218" name="Object 3"/>
          <p:cNvGraphicFramePr>
            <a:graphicFrameLocks noGrp="1" noChangeAspect="1"/>
          </p:cNvGraphicFramePr>
          <p:nvPr>
            <p:ph sz="quarter" idx="2"/>
          </p:nvPr>
        </p:nvGraphicFramePr>
        <p:xfrm>
          <a:off x="4714875" y="4286250"/>
          <a:ext cx="790575" cy="576263"/>
        </p:xfrm>
        <a:graphic>
          <a:graphicData uri="http://schemas.openxmlformats.org/presentationml/2006/ole">
            <mc:AlternateContent xmlns:mc="http://schemas.openxmlformats.org/markup-compatibility/2006">
              <mc:Choice xmlns:v="urn:schemas-microsoft-com:vml" Requires="v">
                <p:oleObj spid="_x0000_s9220" r:id="rId4" imgW="420018" imgH="305718" progId="PBrush">
                  <p:embed/>
                </p:oleObj>
              </mc:Choice>
              <mc:Fallback>
                <p:oleObj r:id="rId4" imgW="420018" imgH="305718" progId="PBrush">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4286250"/>
                        <a:ext cx="7905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日期占位符 5"/>
          <p:cNvSpPr>
            <a:spLocks noGrp="1"/>
          </p:cNvSpPr>
          <p:nvPr>
            <p:ph type="dt" sz="half" idx="10"/>
          </p:nvPr>
        </p:nvSpPr>
        <p:spPr>
          <a:noFill/>
        </p:spPr>
        <p:txBody>
          <a:bodyPr/>
          <a:lstStyle/>
          <a:p>
            <a:fld id="{4C0845A4-3943-4BC2-B3F1-62E89163E27B}" type="datetime1">
              <a:rPr lang="zh-CN" altLang="en-US" smtClean="0">
                <a:latin typeface="Arial" charset="0"/>
              </a:rPr>
              <a:pPr/>
              <a:t>2021/6/21</a:t>
            </a:fld>
            <a:endParaRPr lang="zh-CN" altLang="zh-CN">
              <a:latin typeface="Arial" charset="0"/>
            </a:endParaRPr>
          </a:p>
        </p:txBody>
      </p:sp>
      <p:sp>
        <p:nvSpPr>
          <p:cNvPr id="9221" name="灯片编号占位符 7"/>
          <p:cNvSpPr>
            <a:spLocks noGrp="1"/>
          </p:cNvSpPr>
          <p:nvPr>
            <p:ph type="sldNum" sz="quarter" idx="12"/>
          </p:nvPr>
        </p:nvSpPr>
        <p:spPr>
          <a:noFill/>
        </p:spPr>
        <p:txBody>
          <a:bodyPr/>
          <a:lstStyle/>
          <a:p>
            <a:fld id="{33616800-157C-47DB-A6B0-7B34583994FC}" type="slidenum">
              <a:rPr lang="zh-CN" altLang="zh-CN" smtClean="0">
                <a:latin typeface="Arial" charset="0"/>
              </a:rPr>
              <a:pPr/>
              <a:t>23</a:t>
            </a:fld>
            <a:endParaRPr lang="zh-CN" altLang="zh-CN">
              <a:latin typeface="Arial" charset="0"/>
            </a:endParaRPr>
          </a:p>
        </p:txBody>
      </p:sp>
      <p:graphicFrame>
        <p:nvGraphicFramePr>
          <p:cNvPr id="9219" name="Object 4"/>
          <p:cNvGraphicFramePr>
            <a:graphicFrameLocks/>
          </p:cNvGraphicFramePr>
          <p:nvPr/>
        </p:nvGraphicFramePr>
        <p:xfrm>
          <a:off x="5364163" y="4868863"/>
          <a:ext cx="1081087" cy="576262"/>
        </p:xfrm>
        <a:graphic>
          <a:graphicData uri="http://schemas.openxmlformats.org/presentationml/2006/ole">
            <mc:AlternateContent xmlns:mc="http://schemas.openxmlformats.org/markup-compatibility/2006">
              <mc:Choice xmlns:v="urn:schemas-microsoft-com:vml" Requires="v">
                <p:oleObj spid="_x0000_s9221" r:id="rId6" imgW="591182" imgH="200635" progId="PBrush">
                  <p:embed/>
                </p:oleObj>
              </mc:Choice>
              <mc:Fallback>
                <p:oleObj r:id="rId6" imgW="591182" imgH="200635" progId="PBrush">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4868863"/>
                        <a:ext cx="10810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3" name="Picture 5"/>
          <p:cNvPicPr>
            <a:picLocks noChangeAspect="1" noChangeArrowheads="1"/>
          </p:cNvPicPr>
          <p:nvPr/>
        </p:nvPicPr>
        <p:blipFill>
          <a:blip r:embed="rId8" cstate="print"/>
          <a:srcRect/>
          <a:stretch>
            <a:fillRect/>
          </a:stretch>
        </p:blipFill>
        <p:spPr bwMode="auto">
          <a:xfrm>
            <a:off x="684213" y="1700213"/>
            <a:ext cx="8085137" cy="237648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rrowheads="1"/>
          </p:cNvSpPr>
          <p:nvPr>
            <p:ph type="title"/>
          </p:nvPr>
        </p:nvSpPr>
        <p:spPr>
          <a:xfrm>
            <a:off x="0" y="0"/>
            <a:ext cx="8540750" cy="1143000"/>
          </a:xfrm>
        </p:spPr>
        <p:txBody>
          <a:bodyPr/>
          <a:lstStyle/>
          <a:p>
            <a:pPr eaLnBrk="1" hangingPunct="1"/>
            <a:r>
              <a:rPr lang="zh-CN" b="1" dirty="0">
                <a:solidFill>
                  <a:srgbClr val="FFFF00"/>
                </a:solidFill>
              </a:rPr>
              <a:t>第</a:t>
            </a:r>
            <a:r>
              <a:rPr lang="en-US" altLang="zh-CN" b="1" dirty="0">
                <a:solidFill>
                  <a:srgbClr val="FFFF00"/>
                </a:solidFill>
              </a:rPr>
              <a:t>13</a:t>
            </a:r>
            <a:r>
              <a:rPr lang="zh-CN" b="1" dirty="0">
                <a:solidFill>
                  <a:srgbClr val="FFFF00"/>
                </a:solidFill>
              </a:rPr>
              <a:t>章　阵列处理机</a:t>
            </a:r>
          </a:p>
        </p:txBody>
      </p:sp>
      <p:sp>
        <p:nvSpPr>
          <p:cNvPr id="29701" name="Rectangle 3"/>
          <p:cNvSpPr>
            <a:spLocks noGrp="1" noRot="1" noChangeArrowheads="1"/>
          </p:cNvSpPr>
          <p:nvPr>
            <p:ph idx="1"/>
          </p:nvPr>
        </p:nvSpPr>
        <p:spPr>
          <a:xfrm>
            <a:off x="395288" y="1125538"/>
            <a:ext cx="8540750" cy="4498975"/>
          </a:xfrm>
        </p:spPr>
        <p:txBody>
          <a:bodyPr/>
          <a:lstStyle/>
          <a:p>
            <a:pPr eaLnBrk="1" hangingPunct="1"/>
            <a:r>
              <a:rPr lang="zh-CN" sz="2400" dirty="0">
                <a:solidFill>
                  <a:srgbClr val="FFFF00"/>
                </a:solidFill>
              </a:rPr>
              <a:t>阵列处理机</a:t>
            </a:r>
          </a:p>
          <a:p>
            <a:pPr eaLnBrk="1" hangingPunct="1"/>
            <a:r>
              <a:rPr lang="zh-CN" sz="2400" dirty="0"/>
              <a:t>阵列处理机的结构</a:t>
            </a:r>
          </a:p>
          <a:p>
            <a:pPr eaLnBrk="1" hangingPunct="1">
              <a:buFont typeface="Wingdings" pitchFamily="2" charset="2"/>
              <a:buNone/>
            </a:pPr>
            <a:r>
              <a:rPr lang="zh-CN" altLang="zh-CN" sz="2400" dirty="0"/>
              <a:t>   </a:t>
            </a:r>
            <a:r>
              <a:rPr lang="zh-CN" sz="2400" dirty="0">
                <a:solidFill>
                  <a:srgbClr val="FFFF00"/>
                </a:solidFill>
              </a:rPr>
              <a:t>分布式存储器的阵列机</a:t>
            </a:r>
            <a:r>
              <a:rPr lang="zh-CN" altLang="zh-CN" sz="2400" dirty="0">
                <a:solidFill>
                  <a:srgbClr val="FFFF00"/>
                </a:solidFill>
              </a:rPr>
              <a:t>:</a:t>
            </a:r>
          </a:p>
          <a:p>
            <a:pPr eaLnBrk="1" hangingPunct="1">
              <a:buFont typeface="Wingdings" pitchFamily="2" charset="2"/>
              <a:buNone/>
            </a:pPr>
            <a:r>
              <a:rPr lang="zh-CN" altLang="zh-CN" sz="2400" dirty="0">
                <a:solidFill>
                  <a:srgbClr val="FFFF00"/>
                </a:solidFill>
              </a:rPr>
              <a:t>   </a:t>
            </a:r>
            <a:r>
              <a:rPr lang="zh-CN" sz="2400" dirty="0">
                <a:solidFill>
                  <a:srgbClr val="FFFF00"/>
                </a:solidFill>
              </a:rPr>
              <a:t>共享存储器的阵列机</a:t>
            </a:r>
            <a:r>
              <a:rPr lang="zh-CN" altLang="zh-CN" sz="2400" dirty="0"/>
              <a:t>:</a:t>
            </a:r>
          </a:p>
          <a:p>
            <a:pPr eaLnBrk="1" hangingPunct="1"/>
            <a:r>
              <a:rPr lang="zh-CN" sz="2400" dirty="0"/>
              <a:t>阵列处理机</a:t>
            </a:r>
            <a:r>
              <a:rPr lang="zh-CN" sz="2400" dirty="0">
                <a:sym typeface="Arial" charset="0"/>
              </a:rPr>
              <a:t>的特点</a:t>
            </a:r>
            <a:r>
              <a:rPr lang="zh-CN" altLang="zh-CN" sz="2400" dirty="0"/>
              <a:t>(</a:t>
            </a:r>
            <a:r>
              <a:rPr lang="zh-CN" sz="2400" dirty="0">
                <a:sym typeface="Arial" charset="0"/>
              </a:rPr>
              <a:t>与流水线向量对比</a:t>
            </a:r>
            <a:r>
              <a:rPr lang="zh-CN" altLang="zh-CN" sz="2400" dirty="0">
                <a:sym typeface="Arial" charset="0"/>
              </a:rPr>
              <a:t>)</a:t>
            </a:r>
            <a:endParaRPr lang="en-US" altLang="zh-CN" sz="2400" dirty="0">
              <a:sym typeface="Arial" charset="0"/>
            </a:endParaRPr>
          </a:p>
          <a:p>
            <a:pPr eaLnBrk="1" hangingPunct="1"/>
            <a:r>
              <a:rPr lang="zh-CN" altLang="zh-CN" sz="2400" dirty="0"/>
              <a:t>了解</a:t>
            </a:r>
            <a:r>
              <a:rPr lang="en-US" altLang="zh-CN" sz="2400" dirty="0" err="1"/>
              <a:t>Illiac</a:t>
            </a:r>
            <a:r>
              <a:rPr lang="en-US" altLang="zh-CN" sz="2400" dirty="0"/>
              <a:t> IV</a:t>
            </a:r>
            <a:r>
              <a:rPr lang="zh-CN" altLang="zh-CN" sz="2400" dirty="0"/>
              <a:t>和</a:t>
            </a:r>
            <a:r>
              <a:rPr lang="en-US" altLang="zh-CN" sz="2400" dirty="0"/>
              <a:t>BSP</a:t>
            </a:r>
            <a:r>
              <a:rPr lang="zh-CN" altLang="zh-CN" sz="2400" dirty="0"/>
              <a:t>阵列处理器基本结构</a:t>
            </a:r>
            <a:endParaRPr lang="zh-CN" altLang="zh-CN" sz="2400" dirty="0">
              <a:sym typeface="Arial" charset="0"/>
            </a:endParaRPr>
          </a:p>
          <a:p>
            <a:pPr eaLnBrk="1" hangingPunct="1"/>
            <a:r>
              <a:rPr lang="zh-CN" altLang="en-US" sz="2400" dirty="0"/>
              <a:t>典型算法</a:t>
            </a:r>
            <a:endParaRPr lang="zh-CN" altLang="zh-CN" sz="2400" dirty="0"/>
          </a:p>
        </p:txBody>
      </p:sp>
      <p:sp>
        <p:nvSpPr>
          <p:cNvPr id="29698" name="日期占位符 3"/>
          <p:cNvSpPr>
            <a:spLocks noGrp="1"/>
          </p:cNvSpPr>
          <p:nvPr>
            <p:ph type="dt" sz="half" idx="10"/>
          </p:nvPr>
        </p:nvSpPr>
        <p:spPr>
          <a:noFill/>
        </p:spPr>
        <p:txBody>
          <a:bodyPr/>
          <a:lstStyle/>
          <a:p>
            <a:fld id="{8CC813AE-2255-4CD4-A14B-11BF9DBE7F90}" type="datetime1">
              <a:rPr lang="zh-CN" altLang="en-US" smtClean="0">
                <a:latin typeface="Arial" charset="0"/>
              </a:rPr>
              <a:pPr/>
              <a:t>2021/6/21</a:t>
            </a:fld>
            <a:endParaRPr lang="zh-CN" altLang="zh-CN">
              <a:latin typeface="Arial" charset="0"/>
            </a:endParaRPr>
          </a:p>
        </p:txBody>
      </p:sp>
      <p:sp>
        <p:nvSpPr>
          <p:cNvPr id="29699" name="灯片编号占位符 5"/>
          <p:cNvSpPr>
            <a:spLocks noGrp="1"/>
          </p:cNvSpPr>
          <p:nvPr>
            <p:ph type="sldNum" sz="quarter" idx="12"/>
          </p:nvPr>
        </p:nvSpPr>
        <p:spPr>
          <a:noFill/>
        </p:spPr>
        <p:txBody>
          <a:bodyPr/>
          <a:lstStyle/>
          <a:p>
            <a:fld id="{37702069-16CE-46E5-B114-A6F7B9911991}" type="slidenum">
              <a:rPr lang="zh-CN" altLang="zh-CN" smtClean="0">
                <a:latin typeface="Arial" charset="0"/>
              </a:rPr>
              <a:pPr/>
              <a:t>24</a:t>
            </a:fld>
            <a:endParaRPr lang="zh-CN" altLang="zh-CN">
              <a:latin typeface="Arial" charset="0"/>
            </a:endParaRPr>
          </a:p>
        </p:txBody>
      </p:sp>
      <p:sp>
        <p:nvSpPr>
          <p:cNvPr id="29703" name="Rectangle 5"/>
          <p:cNvSpPr>
            <a:spLocks noChangeArrowheads="1"/>
          </p:cNvSpPr>
          <p:nvPr/>
        </p:nvSpPr>
        <p:spPr bwMode="auto">
          <a:xfrm>
            <a:off x="683568" y="4149080"/>
            <a:ext cx="2620963" cy="457200"/>
          </a:xfrm>
          <a:prstGeom prst="rect">
            <a:avLst/>
          </a:prstGeom>
          <a:noFill/>
          <a:ln w="9525">
            <a:noFill/>
            <a:miter lim="800000"/>
            <a:headEnd/>
            <a:tailEnd/>
          </a:ln>
        </p:spPr>
        <p:txBody>
          <a:bodyPr wrap="none">
            <a:spAutoFit/>
          </a:bodyPr>
          <a:lstStyle/>
          <a:p>
            <a:r>
              <a:rPr lang="zh-CN" sz="2400" dirty="0">
                <a:solidFill>
                  <a:srgbClr val="FFFF00"/>
                </a:solidFill>
              </a:rPr>
              <a:t>递归折叠求和</a:t>
            </a:r>
            <a:r>
              <a:rPr lang="zh-CN" sz="2400" b="1" dirty="0">
                <a:solidFill>
                  <a:srgbClr val="FF0000"/>
                </a:solidFill>
              </a:rPr>
              <a:t>算法</a:t>
            </a:r>
          </a:p>
        </p:txBody>
      </p:sp>
      <p:pic>
        <p:nvPicPr>
          <p:cNvPr id="29704" name="Picture 6"/>
          <p:cNvPicPr>
            <a:picLocks noChangeAspect="1" noChangeArrowheads="1"/>
          </p:cNvPicPr>
          <p:nvPr/>
        </p:nvPicPr>
        <p:blipFill>
          <a:blip r:embed="rId2" cstate="print"/>
          <a:srcRect/>
          <a:stretch>
            <a:fillRect/>
          </a:stretch>
        </p:blipFill>
        <p:spPr bwMode="auto">
          <a:xfrm>
            <a:off x="467544" y="4509120"/>
            <a:ext cx="7164388" cy="23488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25</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0DB9340-ED30-4B1A-9984-2A9EA19B39CB}"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2021/6/21</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A42BE2-8629-4754-97E8-3D8EEFCE9BBF}"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Rectangle 2"/>
          <p:cNvSpPr txBox="1">
            <a:spLocks noRot="1" noChangeArrowheads="1"/>
          </p:cNvSpPr>
          <p:nvPr/>
        </p:nvSpPr>
        <p:spPr>
          <a:xfrm>
            <a:off x="252413" y="620713"/>
            <a:ext cx="8540750" cy="5761037"/>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1</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试分别在下面两种计算机系统上用最短的时间来计算表达式s=A1*B1+A2*B2+…A32*B32。假设</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加法</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乘法</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分别需要</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两</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四</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个单位时间，从存储器取指令、取数据、译码的时间忽略不计，所有的指令和数据已装入有关的PE。试确定下列每种情况的最小计算时间：</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Char char="w"/>
              <a:tabLst/>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None/>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1  一台SISD串行计算机。</a:t>
            </a:r>
          </a:p>
          <a:p>
            <a:pPr marL="342900" marR="0" lvl="0" indent="-342900" algn="l" defTabSz="914400" rtl="0" eaLnBrk="1" fontAlgn="base" latinLnBrk="0" hangingPunct="1">
              <a:lnSpc>
                <a:spcPct val="90000"/>
              </a:lnSpc>
              <a:spcBef>
                <a:spcPct val="20000"/>
              </a:spcBef>
              <a:spcAft>
                <a:spcPct val="0"/>
              </a:spcAft>
              <a:buClr>
                <a:schemeClr val="folHlink"/>
              </a:buClr>
              <a:buSzPct val="90000"/>
              <a:buFont typeface="Wingdings" pitchFamily="2" charset="2"/>
              <a:buAutoNum type="arabicPlain" startAt="2"/>
              <a:tabLst/>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一台有8个PE的SIMD计算机，8个PE用移数函数PM</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2I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连接。每个PE用</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一个</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单位时间可以把数据直接送给它的相邻PE。操作数</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Ai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和</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Bi</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最初存放在</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PEi mod 8</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中，其中i=1，2，…，32。每个PE可在不同时刻执行加法或乘法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26</a:t>
            </a:fld>
            <a:endParaRPr lang="zh-CN" altLang="zh-CN"/>
          </a:p>
        </p:txBody>
      </p:sp>
      <p:sp>
        <p:nvSpPr>
          <p:cNvPr id="4" name="日期占位符 3"/>
          <p:cNvSpPr txBox="1">
            <a:spLocks/>
          </p:cNvSpPr>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3F5656-E5E8-482C-BDD7-B76CBE2A4E32}" type="datetime1">
              <a:rPr kumimoji="0" lang="zh-CN" altLang="en-US"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2021/6/21</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5" name="灯片编号占位符 5"/>
          <p:cNvSpPr txBox="1">
            <a:spLocks/>
          </p:cNvSpPr>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1FAD563-7FC3-4315-82BE-614210A9B7D4}" type="slidenum">
              <a:rPr kumimoji="0" lang="zh-CN"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6" name="Rectangle 2"/>
          <p:cNvSpPr>
            <a:spLocks noGrp="1" noRot="1" noChangeArrowheads="1"/>
          </p:cNvSpPr>
          <p:nvPr/>
        </p:nvSpPr>
        <p:spPr bwMode="auto">
          <a:xfrm>
            <a:off x="0" y="1557338"/>
            <a:ext cx="8893175" cy="449897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zh-CN" sz="3200"/>
              <a:t>    </a:t>
            </a:r>
            <a:r>
              <a:rPr lang="zh-CN" altLang="zh-CN" sz="2800"/>
              <a:t>2 </a:t>
            </a:r>
            <a:r>
              <a:rPr lang="zh-CN" sz="2800"/>
              <a:t>在</a:t>
            </a:r>
            <a:r>
              <a:rPr lang="zh-CN" altLang="zh-CN" sz="2800"/>
              <a:t>SIMD</a:t>
            </a:r>
            <a:r>
              <a:rPr lang="zh-CN" sz="2800"/>
              <a:t>计算机上计算的算法：</a:t>
            </a:r>
          </a:p>
          <a:p>
            <a:pPr marL="342900" indent="-342900">
              <a:spcBef>
                <a:spcPct val="20000"/>
              </a:spcBef>
              <a:buClr>
                <a:schemeClr val="folHlink"/>
              </a:buClr>
              <a:buSzPct val="90000"/>
              <a:buFont typeface="Wingdings" pitchFamily="2" charset="2"/>
              <a:buChar char="w"/>
            </a:pPr>
            <a:r>
              <a:rPr lang="zh-CN" sz="2800"/>
              <a:t>假定向量中的</a:t>
            </a:r>
            <a:r>
              <a:rPr lang="zh-CN" altLang="zh-CN" sz="2800"/>
              <a:t>32</a:t>
            </a:r>
            <a:r>
              <a:rPr lang="zh-CN" sz="2800"/>
              <a:t>对元素平均地分配到</a:t>
            </a:r>
            <a:r>
              <a:rPr lang="zh-CN" altLang="zh-CN" sz="2800"/>
              <a:t>8</a:t>
            </a:r>
            <a:r>
              <a:rPr lang="zh-CN" sz="2800"/>
              <a:t>个处理器中，每个处理器分配</a:t>
            </a:r>
            <a:r>
              <a:rPr lang="zh-CN" altLang="zh-CN" sz="2800"/>
              <a:t>4</a:t>
            </a:r>
            <a:r>
              <a:rPr lang="zh-CN" sz="2800"/>
              <a:t>对，则每个处理器计算时间为  </a:t>
            </a:r>
            <a:r>
              <a:rPr lang="zh-CN" altLang="zh-CN" sz="2800">
                <a:solidFill>
                  <a:srgbClr val="FFFF00"/>
                </a:solidFill>
              </a:rPr>
              <a:t>4*4+3*2  </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sz="3200">
                <a:solidFill>
                  <a:srgbClr val="FFFF00"/>
                </a:solidFill>
              </a:rPr>
              <a:t>总时间   </a:t>
            </a:r>
            <a:r>
              <a:rPr lang="zh-CN" altLang="zh-CN" sz="3200">
                <a:solidFill>
                  <a:srgbClr val="FFFF00"/>
                </a:solidFill>
              </a:rPr>
              <a:t>=</a:t>
            </a:r>
            <a:r>
              <a:rPr lang="zh-CN" sz="2800"/>
              <a:t>每个处理器计算时间</a:t>
            </a:r>
            <a:r>
              <a:rPr lang="zh-CN" altLang="zh-CN" sz="2800"/>
              <a:t>+</a:t>
            </a:r>
            <a:r>
              <a:rPr lang="zh-CN" sz="2800"/>
              <a:t>递归折叠求和算法</a:t>
            </a:r>
          </a:p>
          <a:p>
            <a:pPr marL="342900" indent="-342900">
              <a:spcBef>
                <a:spcPct val="20000"/>
              </a:spcBef>
              <a:buClr>
                <a:schemeClr val="folHlink"/>
              </a:buClr>
              <a:buSzPct val="90000"/>
              <a:buFont typeface="Wingdings" pitchFamily="2" charset="2"/>
              <a:buNone/>
            </a:pPr>
            <a:r>
              <a:rPr lang="zh-CN" altLang="zh-CN" sz="3200">
                <a:solidFill>
                  <a:srgbClr val="FF0000"/>
                </a:solidFill>
              </a:rPr>
              <a:t>   </a:t>
            </a:r>
            <a:r>
              <a:rPr lang="zh-CN" altLang="zh-CN" sz="3200"/>
              <a:t>T=4*4+3*2+</a:t>
            </a:r>
            <a:r>
              <a:rPr lang="zh-CN" altLang="zh-CN" sz="3200">
                <a:solidFill>
                  <a:srgbClr val="FFFF00"/>
                </a:solidFill>
              </a:rPr>
              <a:t>1+2+1+2+1+2</a:t>
            </a:r>
            <a:r>
              <a:rPr lang="zh-CN" altLang="zh-CN" sz="3200"/>
              <a:t>=31</a:t>
            </a:r>
          </a:p>
        </p:txBody>
      </p:sp>
      <p:pic>
        <p:nvPicPr>
          <p:cNvPr id="7" name="Picture 3"/>
          <p:cNvPicPr>
            <a:picLocks noChangeAspect="1" noChangeArrowheads="1"/>
          </p:cNvPicPr>
          <p:nvPr/>
        </p:nvPicPr>
        <p:blipFill>
          <a:blip r:embed="rId2" cstate="print"/>
          <a:srcRect/>
          <a:stretch>
            <a:fillRect/>
          </a:stretch>
        </p:blipFill>
        <p:spPr bwMode="auto">
          <a:xfrm>
            <a:off x="4213225" y="5086350"/>
            <a:ext cx="4752975" cy="1654175"/>
          </a:xfrm>
          <a:prstGeom prst="rect">
            <a:avLst/>
          </a:prstGeom>
          <a:noFill/>
          <a:ln w="9525">
            <a:noFill/>
            <a:miter lim="800000"/>
            <a:headEnd/>
            <a:tailEnd/>
          </a:ln>
        </p:spPr>
      </p:pic>
      <p:sp>
        <p:nvSpPr>
          <p:cNvPr id="8" name="Rectangle 4"/>
          <p:cNvSpPr>
            <a:spLocks noChangeArrowheads="1"/>
          </p:cNvSpPr>
          <p:nvPr/>
        </p:nvSpPr>
        <p:spPr bwMode="auto">
          <a:xfrm>
            <a:off x="612775" y="4868863"/>
            <a:ext cx="3097213" cy="519112"/>
          </a:xfrm>
          <a:prstGeom prst="rect">
            <a:avLst/>
          </a:prstGeom>
          <a:noFill/>
          <a:ln w="9525">
            <a:noFill/>
            <a:miter lim="800000"/>
            <a:headEnd/>
            <a:tailEnd/>
          </a:ln>
        </p:spPr>
        <p:txBody>
          <a:bodyPr>
            <a:spAutoFit/>
          </a:bodyPr>
          <a:lstStyle/>
          <a:p>
            <a:r>
              <a:rPr lang="zh-CN" altLang="zh-CN" sz="2800"/>
              <a:t>PM</a:t>
            </a:r>
            <a:r>
              <a:rPr lang="zh-CN" altLang="zh-CN" sz="2800">
                <a:solidFill>
                  <a:srgbClr val="FF0000"/>
                </a:solidFill>
              </a:rPr>
              <a:t>2I</a:t>
            </a:r>
            <a:r>
              <a:rPr lang="zh-CN" sz="2800">
                <a:solidFill>
                  <a:srgbClr val="FF0000"/>
                </a:solidFill>
              </a:rPr>
              <a:t>计算机 </a:t>
            </a:r>
          </a:p>
        </p:txBody>
      </p:sp>
      <p:sp>
        <p:nvSpPr>
          <p:cNvPr id="9" name="Rectangle 5"/>
          <p:cNvSpPr>
            <a:spLocks noChangeArrowheads="1"/>
          </p:cNvSpPr>
          <p:nvPr/>
        </p:nvSpPr>
        <p:spPr bwMode="auto">
          <a:xfrm>
            <a:off x="179388" y="260350"/>
            <a:ext cx="8208962" cy="954107"/>
          </a:xfrm>
          <a:prstGeom prst="rect">
            <a:avLst/>
          </a:prstGeom>
          <a:noFill/>
          <a:ln w="9525">
            <a:noFill/>
            <a:miter lim="800000"/>
            <a:headEnd/>
            <a:tailEnd/>
          </a:ln>
        </p:spPr>
        <p:txBody>
          <a:bodyPr>
            <a:spAutoFit/>
          </a:bodyPr>
          <a:lstStyle/>
          <a:p>
            <a:r>
              <a:rPr lang="zh-CN" altLang="en-US" sz="2800" dirty="0">
                <a:solidFill>
                  <a:srgbClr val="FF0000"/>
                </a:solidFill>
              </a:rPr>
              <a:t>解</a:t>
            </a:r>
            <a:r>
              <a:rPr lang="zh-CN" altLang="en-US" sz="2800" dirty="0"/>
              <a:t> </a:t>
            </a:r>
            <a:r>
              <a:rPr lang="zh-CN" altLang="zh-CN" sz="2800" dirty="0"/>
              <a:t>  1 </a:t>
            </a:r>
            <a:r>
              <a:rPr lang="zh-CN" sz="2800" dirty="0"/>
              <a:t>在</a:t>
            </a:r>
            <a:r>
              <a:rPr lang="zh-CN" altLang="zh-CN" sz="2800" dirty="0"/>
              <a:t>SISD</a:t>
            </a:r>
            <a:r>
              <a:rPr lang="zh-CN" sz="2800" dirty="0"/>
              <a:t>计算机中</a:t>
            </a:r>
            <a:r>
              <a:rPr lang="zh-CN" altLang="zh-CN" sz="2800" dirty="0"/>
              <a:t>,</a:t>
            </a:r>
            <a:r>
              <a:rPr lang="zh-CN" sz="2800" dirty="0"/>
              <a:t>需要</a:t>
            </a:r>
            <a:r>
              <a:rPr lang="zh-CN" altLang="zh-CN" sz="2800" dirty="0"/>
              <a:t>32</a:t>
            </a:r>
            <a:r>
              <a:rPr lang="zh-CN" sz="2800" dirty="0"/>
              <a:t>次乘法和</a:t>
            </a:r>
            <a:r>
              <a:rPr lang="zh-CN" altLang="zh-CN" sz="2800" dirty="0"/>
              <a:t>31</a:t>
            </a:r>
            <a:r>
              <a:rPr lang="zh-CN" sz="2800" dirty="0"/>
              <a:t>次加法。</a:t>
            </a:r>
          </a:p>
          <a:p>
            <a:r>
              <a:rPr lang="zh-CN" sz="2800" dirty="0"/>
              <a:t>共需要时间：</a:t>
            </a:r>
            <a:r>
              <a:rPr lang="zh-CN" altLang="zh-CN" sz="2800" dirty="0"/>
              <a:t>T=4*32+2*31=190</a:t>
            </a:r>
            <a:r>
              <a:rPr lang="zh-CN" sz="2800" dirty="0"/>
              <a:t>单位时间</a:t>
            </a:r>
          </a:p>
        </p:txBody>
      </p:sp>
      <p:pic>
        <p:nvPicPr>
          <p:cNvPr id="10" name="Picture 6"/>
          <p:cNvPicPr>
            <a:picLocks noChangeAspect="1" noChangeArrowheads="1"/>
          </p:cNvPicPr>
          <p:nvPr/>
        </p:nvPicPr>
        <p:blipFill>
          <a:blip r:embed="rId3" cstate="print"/>
          <a:srcRect/>
          <a:stretch>
            <a:fillRect/>
          </a:stretch>
        </p:blipFill>
        <p:spPr bwMode="auto">
          <a:xfrm>
            <a:off x="428596" y="5643578"/>
            <a:ext cx="3352800" cy="99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rrowheads="1"/>
          </p:cNvSpPr>
          <p:nvPr>
            <p:ph type="title"/>
          </p:nvPr>
        </p:nvSpPr>
        <p:spPr/>
        <p:txBody>
          <a:bodyPr/>
          <a:lstStyle/>
          <a:p>
            <a:pPr eaLnBrk="1" hangingPunct="1"/>
            <a:r>
              <a:rPr lang="zh-CN" b="1" dirty="0">
                <a:solidFill>
                  <a:schemeClr val="tx1"/>
                </a:solidFill>
              </a:rPr>
              <a:t>第</a:t>
            </a:r>
            <a:r>
              <a:rPr lang="en-US" altLang="zh-CN" b="1" dirty="0">
                <a:solidFill>
                  <a:schemeClr val="tx1"/>
                </a:solidFill>
              </a:rPr>
              <a:t>10</a:t>
            </a:r>
            <a:r>
              <a:rPr lang="zh-CN" b="1" dirty="0">
                <a:solidFill>
                  <a:schemeClr val="tx1"/>
                </a:solidFill>
              </a:rPr>
              <a:t>章    多处理机</a:t>
            </a:r>
          </a:p>
        </p:txBody>
      </p:sp>
      <p:sp>
        <p:nvSpPr>
          <p:cNvPr id="31749" name="Rectangle 3"/>
          <p:cNvSpPr>
            <a:spLocks noGrp="1" noRot="1" noChangeArrowheads="1"/>
          </p:cNvSpPr>
          <p:nvPr>
            <p:ph idx="1"/>
          </p:nvPr>
        </p:nvSpPr>
        <p:spPr>
          <a:xfrm>
            <a:off x="250825" y="1196975"/>
            <a:ext cx="8540750" cy="6913563"/>
          </a:xfrm>
        </p:spPr>
        <p:txBody>
          <a:bodyPr/>
          <a:lstStyle/>
          <a:p>
            <a:pPr eaLnBrk="1" hangingPunct="1">
              <a:lnSpc>
                <a:spcPct val="80000"/>
              </a:lnSpc>
              <a:buFont typeface="Wingdings" pitchFamily="2" charset="2"/>
              <a:buNone/>
            </a:pPr>
            <a:r>
              <a:rPr lang="zh-CN" altLang="en-US" sz="2400" dirty="0">
                <a:solidFill>
                  <a:schemeClr val="bg1"/>
                </a:solidFill>
              </a:rPr>
              <a:t> </a:t>
            </a:r>
            <a:r>
              <a:rPr lang="zh-CN" altLang="en-US" sz="2400" dirty="0"/>
              <a:t>多处理机概念:</a:t>
            </a:r>
          </a:p>
          <a:p>
            <a:pPr eaLnBrk="1" hangingPunct="1">
              <a:lnSpc>
                <a:spcPct val="80000"/>
              </a:lnSpc>
            </a:pPr>
            <a:r>
              <a:rPr lang="zh-CN" altLang="en-US" sz="2400" b="1" dirty="0">
                <a:solidFill>
                  <a:srgbClr val="FFFF00"/>
                </a:solidFill>
              </a:rPr>
              <a:t>MIMD计算机的</a:t>
            </a:r>
            <a:r>
              <a:rPr lang="zh-CN" altLang="en-US" sz="2400" b="1" dirty="0">
                <a:solidFill>
                  <a:srgbClr val="FF0000"/>
                </a:solidFill>
              </a:rPr>
              <a:t>特点、分类</a:t>
            </a:r>
            <a:endParaRPr lang="en-US" altLang="zh-CN" sz="2400" b="1" dirty="0">
              <a:solidFill>
                <a:srgbClr val="FF0000"/>
              </a:solidFill>
            </a:endParaRPr>
          </a:p>
          <a:p>
            <a:pPr eaLnBrk="1" hangingPunct="1">
              <a:lnSpc>
                <a:spcPct val="80000"/>
              </a:lnSpc>
              <a:buNone/>
            </a:pPr>
            <a:r>
              <a:rPr lang="zh-CN" altLang="en-US" sz="2400" dirty="0">
                <a:solidFill>
                  <a:srgbClr val="FFFF00"/>
                </a:solidFill>
              </a:rPr>
              <a:t>　并行向量处理机(PVP)</a:t>
            </a:r>
          </a:p>
          <a:p>
            <a:pPr eaLnBrk="1" hangingPunct="1">
              <a:lnSpc>
                <a:spcPct val="80000"/>
              </a:lnSpc>
              <a:buNone/>
            </a:pPr>
            <a:r>
              <a:rPr lang="zh-CN" altLang="en-US" sz="2400" dirty="0">
                <a:solidFill>
                  <a:srgbClr val="FFFF00"/>
                </a:solidFill>
              </a:rPr>
              <a:t>    对称多处理机(SMP) </a:t>
            </a:r>
          </a:p>
          <a:p>
            <a:pPr eaLnBrk="1" hangingPunct="1">
              <a:lnSpc>
                <a:spcPct val="80000"/>
              </a:lnSpc>
              <a:buNone/>
            </a:pPr>
            <a:r>
              <a:rPr lang="zh-CN" altLang="en-US" sz="2400" dirty="0">
                <a:solidFill>
                  <a:srgbClr val="FFFF00"/>
                </a:solidFill>
              </a:rPr>
              <a:t>    大规模并行处理机(MPP)</a:t>
            </a:r>
          </a:p>
          <a:p>
            <a:pPr eaLnBrk="1" hangingPunct="1">
              <a:lnSpc>
                <a:spcPct val="80000"/>
              </a:lnSpc>
              <a:buNone/>
            </a:pPr>
            <a:r>
              <a:rPr lang="zh-CN" altLang="en-US" sz="2400" dirty="0">
                <a:solidFill>
                  <a:srgbClr val="FFFF00"/>
                </a:solidFill>
              </a:rPr>
              <a:t>    分布共享存储器多处理机(DSM)</a:t>
            </a:r>
          </a:p>
          <a:p>
            <a:pPr eaLnBrk="1" hangingPunct="1">
              <a:lnSpc>
                <a:spcPct val="80000"/>
              </a:lnSpc>
              <a:buNone/>
            </a:pPr>
            <a:r>
              <a:rPr lang="zh-CN" altLang="en-US" sz="2400" dirty="0">
                <a:solidFill>
                  <a:srgbClr val="FFFF00"/>
                </a:solidFill>
              </a:rPr>
              <a:t>    工作站机群(COW)</a:t>
            </a:r>
            <a:endParaRPr lang="en-US" altLang="zh-CN" sz="2400" dirty="0">
              <a:solidFill>
                <a:srgbClr val="FFFF00"/>
              </a:solidFill>
            </a:endParaRPr>
          </a:p>
          <a:p>
            <a:pPr eaLnBrk="1" hangingPunct="1">
              <a:lnSpc>
                <a:spcPct val="80000"/>
              </a:lnSpc>
              <a:buNone/>
            </a:pPr>
            <a:r>
              <a:rPr lang="zh-CN" altLang="zh-CN" sz="2400" dirty="0"/>
              <a:t>对称式共享存储器多处理器（</a:t>
            </a:r>
            <a:r>
              <a:rPr lang="en-US" altLang="zh-CN" sz="2400" dirty="0"/>
              <a:t>SMP</a:t>
            </a:r>
            <a:r>
              <a:rPr lang="zh-CN" altLang="zh-CN" sz="2400" dirty="0"/>
              <a:t>）</a:t>
            </a:r>
            <a:r>
              <a:rPr lang="zh-CN" altLang="en-US" sz="2400" dirty="0"/>
              <a:t>系统结构及</a:t>
            </a:r>
            <a:r>
              <a:rPr lang="zh-CN" altLang="zh-CN" sz="2400" dirty="0"/>
              <a:t>特点</a:t>
            </a:r>
            <a:endParaRPr lang="en-US" altLang="zh-CN" sz="2400" dirty="0"/>
          </a:p>
          <a:p>
            <a:pPr eaLnBrk="1" hangingPunct="1">
              <a:lnSpc>
                <a:spcPct val="80000"/>
              </a:lnSpc>
              <a:buNone/>
            </a:pPr>
            <a:r>
              <a:rPr lang="zh-CN" altLang="zh-CN" sz="2400" dirty="0"/>
              <a:t>分布式共享存储器多处理器</a:t>
            </a:r>
            <a:r>
              <a:rPr lang="zh-CN" altLang="en-US" sz="2400" dirty="0"/>
              <a:t>系统结构及</a:t>
            </a:r>
            <a:r>
              <a:rPr lang="zh-CN" altLang="zh-CN" sz="2400" dirty="0"/>
              <a:t>特点</a:t>
            </a:r>
            <a:endParaRPr lang="en-US" altLang="zh-CN" sz="2400" dirty="0"/>
          </a:p>
          <a:p>
            <a:pPr eaLnBrk="1" hangingPunct="1">
              <a:lnSpc>
                <a:spcPct val="80000"/>
              </a:lnSpc>
            </a:pPr>
            <a:r>
              <a:rPr lang="zh-CN" altLang="en-US" sz="2400" b="1" dirty="0"/>
              <a:t>Cache的一致性问题成因和解决办法（写作废、写更新）</a:t>
            </a:r>
            <a:endParaRPr lang="zh-CN" altLang="en-US" sz="2400" b="1" dirty="0">
              <a:sym typeface="Arial" charset="0"/>
            </a:endParaRPr>
          </a:p>
          <a:p>
            <a:pPr eaLnBrk="1" hangingPunct="1">
              <a:lnSpc>
                <a:spcPct val="80000"/>
              </a:lnSpc>
            </a:pPr>
            <a:r>
              <a:rPr lang="zh-CN" altLang="en-US" sz="2400" dirty="0">
                <a:solidFill>
                  <a:srgbClr val="FFFF00"/>
                </a:solidFill>
              </a:rPr>
              <a:t>监听协议法  </a:t>
            </a:r>
            <a:endParaRPr lang="en-US" altLang="zh-CN" sz="2400" dirty="0">
              <a:solidFill>
                <a:srgbClr val="FFFF00"/>
              </a:solidFill>
            </a:endParaRPr>
          </a:p>
          <a:p>
            <a:pPr eaLnBrk="1" hangingPunct="1">
              <a:lnSpc>
                <a:spcPct val="80000"/>
              </a:lnSpc>
            </a:pPr>
            <a:r>
              <a:rPr lang="zh-CN" altLang="en-US" sz="2400" dirty="0">
                <a:solidFill>
                  <a:srgbClr val="FFFF00"/>
                </a:solidFill>
              </a:rPr>
              <a:t>目录表</a:t>
            </a:r>
            <a:r>
              <a:rPr lang="zh-CN" altLang="en-US" sz="2400" dirty="0">
                <a:solidFill>
                  <a:srgbClr val="FFFF00"/>
                </a:solidFill>
                <a:sym typeface="Arial" charset="0"/>
              </a:rPr>
              <a:t>协议 （三种结构）</a:t>
            </a:r>
            <a:r>
              <a:rPr lang="zh-CN" altLang="en-US" sz="2400" b="1" dirty="0">
                <a:solidFill>
                  <a:srgbClr val="FFFF00"/>
                </a:solidFill>
              </a:rPr>
              <a:t> </a:t>
            </a:r>
            <a:endParaRPr lang="zh-CN" altLang="en-US" sz="2400" dirty="0">
              <a:sym typeface="Arial" charset="0"/>
            </a:endParaRP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br>
              <a:rPr lang="zh-CN" altLang="en-US" sz="1800" dirty="0">
                <a:solidFill>
                  <a:srgbClr val="FF0000"/>
                </a:solidFill>
              </a:rPr>
            </a:br>
            <a:r>
              <a:rPr lang="zh-CN" altLang="en-US" sz="1800" dirty="0">
                <a:solidFill>
                  <a:srgbClr val="FF0000"/>
                </a:solidFill>
              </a:rPr>
              <a:t> </a:t>
            </a:r>
          </a:p>
        </p:txBody>
      </p:sp>
      <p:sp>
        <p:nvSpPr>
          <p:cNvPr id="31746" name="日期占位符 3"/>
          <p:cNvSpPr>
            <a:spLocks noGrp="1"/>
          </p:cNvSpPr>
          <p:nvPr>
            <p:ph type="dt" sz="half" idx="10"/>
          </p:nvPr>
        </p:nvSpPr>
        <p:spPr>
          <a:noFill/>
        </p:spPr>
        <p:txBody>
          <a:bodyPr/>
          <a:lstStyle/>
          <a:p>
            <a:fld id="{2B5C9439-317C-49B7-8DB4-8AFA2D8922BC}" type="datetime1">
              <a:rPr lang="zh-CN" altLang="en-US" smtClean="0">
                <a:latin typeface="Arial" charset="0"/>
              </a:rPr>
              <a:pPr/>
              <a:t>2021/6/21</a:t>
            </a:fld>
            <a:endParaRPr lang="zh-CN" altLang="zh-CN">
              <a:latin typeface="Arial" charset="0"/>
            </a:endParaRPr>
          </a:p>
        </p:txBody>
      </p:sp>
      <p:sp>
        <p:nvSpPr>
          <p:cNvPr id="31747" name="灯片编号占位符 5"/>
          <p:cNvSpPr>
            <a:spLocks noGrp="1"/>
          </p:cNvSpPr>
          <p:nvPr>
            <p:ph type="sldNum" sz="quarter" idx="12"/>
          </p:nvPr>
        </p:nvSpPr>
        <p:spPr>
          <a:noFill/>
        </p:spPr>
        <p:txBody>
          <a:bodyPr/>
          <a:lstStyle/>
          <a:p>
            <a:fld id="{12CC70B5-B8DD-4110-B55E-2FC3B9CE1C27}" type="slidenum">
              <a:rPr lang="zh-CN" altLang="zh-CN" smtClean="0">
                <a:latin typeface="Arial" charset="0"/>
              </a:rPr>
              <a:pPr/>
              <a:t>27</a:t>
            </a:fld>
            <a:endParaRPr lang="zh-CN" altLang="zh-CN">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rrowheads="1"/>
          </p:cNvSpPr>
          <p:nvPr>
            <p:ph idx="1"/>
          </p:nvPr>
        </p:nvSpPr>
        <p:spPr>
          <a:xfrm>
            <a:off x="0" y="836712"/>
            <a:ext cx="8828087" cy="4498975"/>
          </a:xfrm>
        </p:spPr>
        <p:txBody>
          <a:bodyPr>
            <a:normAutofit fontScale="85000" lnSpcReduction="20000"/>
          </a:bodyPr>
          <a:lstStyle/>
          <a:p>
            <a:pPr eaLnBrk="1" hangingPunct="1">
              <a:lnSpc>
                <a:spcPct val="90000"/>
              </a:lnSpc>
              <a:buFont typeface="Wingdings" pitchFamily="2" charset="2"/>
              <a:buNone/>
            </a:pPr>
            <a:r>
              <a:rPr lang="zh-CN" altLang="en-US" sz="2800" dirty="0"/>
              <a:t>注意事项</a:t>
            </a:r>
          </a:p>
          <a:p>
            <a:pPr eaLnBrk="1" hangingPunct="1">
              <a:lnSpc>
                <a:spcPct val="90000"/>
              </a:lnSpc>
              <a:buFont typeface="Wingdings" pitchFamily="2" charset="2"/>
              <a:buNone/>
            </a:pPr>
            <a:endParaRPr lang="zh-CN" altLang="en-US" sz="2800" dirty="0"/>
          </a:p>
          <a:p>
            <a:pPr eaLnBrk="1" hangingPunct="1">
              <a:lnSpc>
                <a:spcPct val="90000"/>
              </a:lnSpc>
              <a:buNone/>
            </a:pPr>
            <a:r>
              <a:rPr lang="zh-CN" altLang="en-US" sz="2800" dirty="0"/>
              <a:t>1  多看书复习，适当作题；重视各章摘要和名词解释。</a:t>
            </a:r>
          </a:p>
          <a:p>
            <a:pPr eaLnBrk="1" hangingPunct="1">
              <a:lnSpc>
                <a:spcPct val="90000"/>
              </a:lnSpc>
              <a:buFont typeface="Wingdings" pitchFamily="2" charset="2"/>
              <a:buNone/>
            </a:pPr>
            <a:endParaRPr lang="zh-CN" altLang="en-US" sz="2800" dirty="0"/>
          </a:p>
          <a:p>
            <a:pPr marL="514350" indent="-514350" eaLnBrk="1" hangingPunct="1">
              <a:lnSpc>
                <a:spcPct val="90000"/>
              </a:lnSpc>
              <a:buFont typeface="Wingdings" pitchFamily="2" charset="2"/>
              <a:buAutoNum type="arabicPlain" startAt="2"/>
            </a:pPr>
            <a:r>
              <a:rPr lang="zh-CN" altLang="en-US" sz="2800" dirty="0"/>
              <a:t>理解并总结重要概念，原理、</a:t>
            </a:r>
            <a:r>
              <a:rPr lang="zh-CN" altLang="en-US" sz="2800" dirty="0">
                <a:solidFill>
                  <a:srgbClr val="FF0000"/>
                </a:solidFill>
              </a:rPr>
              <a:t>方法、</a:t>
            </a:r>
            <a:r>
              <a:rPr lang="zh-CN" altLang="en-US" sz="2800" dirty="0"/>
              <a:t>分类。</a:t>
            </a:r>
            <a:endParaRPr lang="en-US" altLang="zh-CN" sz="2800" dirty="0"/>
          </a:p>
          <a:p>
            <a:pPr marL="514350" indent="-514350" eaLnBrk="1" hangingPunct="1">
              <a:lnSpc>
                <a:spcPct val="90000"/>
              </a:lnSpc>
              <a:buNone/>
            </a:pPr>
            <a:endParaRPr lang="en-US" altLang="zh-CN" sz="2800" dirty="0"/>
          </a:p>
          <a:p>
            <a:pPr marL="514350" indent="-514350" eaLnBrk="1" hangingPunct="1">
              <a:lnSpc>
                <a:spcPct val="90000"/>
              </a:lnSpc>
              <a:buFont typeface="Wingdings" pitchFamily="2" charset="2"/>
              <a:buAutoNum type="arabicPlain" startAt="3"/>
            </a:pPr>
            <a:r>
              <a:rPr lang="zh-CN" altLang="en-US" sz="2800" dirty="0">
                <a:solidFill>
                  <a:srgbClr val="FFFF00"/>
                </a:solidFill>
              </a:rPr>
              <a:t>答疑时间地点：  考前一日   ７月５日     教三  1017</a:t>
            </a:r>
            <a:endParaRPr lang="en-US" altLang="zh-CN" sz="2800" dirty="0"/>
          </a:p>
          <a:p>
            <a:pPr marL="514350" indent="-514350" eaLnBrk="1" hangingPunct="1">
              <a:lnSpc>
                <a:spcPct val="90000"/>
              </a:lnSpc>
              <a:buNone/>
            </a:pPr>
            <a:r>
              <a:rPr lang="en-US" altLang="zh-CN" sz="2800" dirty="0">
                <a:sym typeface="Arial" charset="0"/>
              </a:rPr>
              <a:t>      </a:t>
            </a:r>
            <a:r>
              <a:rPr lang="zh-CN" altLang="en-US" sz="2800" dirty="0">
                <a:sym typeface="Arial" charset="0"/>
              </a:rPr>
              <a:t>上午 </a:t>
            </a:r>
            <a:r>
              <a:rPr lang="en-US" altLang="zh-CN" sz="2800" dirty="0">
                <a:sym typeface="Arial" charset="0"/>
              </a:rPr>
              <a:t> </a:t>
            </a:r>
            <a:r>
              <a:rPr lang="zh-CN" altLang="en-US" sz="2800" dirty="0">
                <a:sym typeface="Arial" charset="0"/>
              </a:rPr>
              <a:t>８：３</a:t>
            </a:r>
            <a:r>
              <a:rPr lang="en-US" altLang="zh-CN" sz="2800" dirty="0">
                <a:sym typeface="Arial" charset="0"/>
              </a:rPr>
              <a:t>0—1</a:t>
            </a:r>
            <a:r>
              <a:rPr lang="zh-CN" altLang="en-US" sz="2800" dirty="0">
                <a:sym typeface="Arial" charset="0"/>
              </a:rPr>
              <a:t>１</a:t>
            </a:r>
            <a:r>
              <a:rPr lang="en-US" altLang="zh-CN" sz="2800" dirty="0">
                <a:sym typeface="Arial" charset="0"/>
              </a:rPr>
              <a:t>:</a:t>
            </a:r>
            <a:r>
              <a:rPr lang="zh-CN" altLang="en-US" sz="2800" dirty="0">
                <a:sym typeface="Arial" charset="0"/>
              </a:rPr>
              <a:t>３０</a:t>
            </a:r>
            <a:endParaRPr lang="en-US" altLang="zh-CN" sz="2800" dirty="0">
              <a:sym typeface="Arial" charset="0"/>
            </a:endParaRPr>
          </a:p>
          <a:p>
            <a:pPr marL="514350" indent="-514350" eaLnBrk="1" hangingPunct="1">
              <a:lnSpc>
                <a:spcPct val="90000"/>
              </a:lnSpc>
              <a:buNone/>
            </a:pPr>
            <a:r>
              <a:rPr lang="en-US" altLang="zh-CN" sz="2800" dirty="0">
                <a:sym typeface="Arial" charset="0"/>
              </a:rPr>
              <a:t>      </a:t>
            </a:r>
            <a:endParaRPr lang="en-US" altLang="zh-CN" sz="2800" dirty="0">
              <a:solidFill>
                <a:srgbClr val="FFFF00"/>
              </a:solidFill>
            </a:endParaRPr>
          </a:p>
          <a:p>
            <a:pPr marL="514350" indent="-514350" eaLnBrk="1" hangingPunct="1">
              <a:lnSpc>
                <a:spcPct val="90000"/>
              </a:lnSpc>
              <a:buFont typeface="Wingdings" pitchFamily="2" charset="2"/>
              <a:buAutoNum type="arabicPlain" startAt="3"/>
            </a:pPr>
            <a:endParaRPr lang="en-US" altLang="zh-CN" sz="2800" dirty="0">
              <a:solidFill>
                <a:srgbClr val="FFFF00"/>
              </a:solidFill>
            </a:endParaRPr>
          </a:p>
          <a:p>
            <a:pPr marL="514350" indent="-514350" eaLnBrk="1" hangingPunct="1">
              <a:lnSpc>
                <a:spcPct val="90000"/>
              </a:lnSpc>
              <a:buNone/>
            </a:pPr>
            <a:r>
              <a:rPr lang="en-US" altLang="zh-CN" sz="2800" dirty="0"/>
              <a:t>4</a:t>
            </a:r>
            <a:r>
              <a:rPr lang="zh-CN" altLang="en-US" sz="2800" dirty="0"/>
              <a:t>   助教联系方式：　王浪</a:t>
            </a:r>
            <a:r>
              <a:rPr lang="en-US" altLang="zh-CN" sz="2800" dirty="0"/>
              <a:t>&lt;1085759633@qq.com&gt;</a:t>
            </a:r>
            <a:endParaRPr lang="zh-CN" altLang="en-US" sz="2800" dirty="0"/>
          </a:p>
          <a:p>
            <a:pPr marL="514350" indent="-514350" eaLnBrk="1" hangingPunct="1">
              <a:lnSpc>
                <a:spcPct val="90000"/>
              </a:lnSpc>
              <a:buFont typeface="Wingdings" pitchFamily="2" charset="2"/>
              <a:buAutoNum type="arabicPlain" startAt="3"/>
            </a:pPr>
            <a:endParaRPr lang="zh-CN" altLang="en-US" sz="2800" dirty="0">
              <a:solidFill>
                <a:srgbClr val="FFFF00"/>
              </a:solidFill>
            </a:endParaRPr>
          </a:p>
          <a:p>
            <a:pPr eaLnBrk="1" hangingPunct="1">
              <a:lnSpc>
                <a:spcPct val="90000"/>
              </a:lnSpc>
              <a:buFont typeface="Wingdings" pitchFamily="2" charset="2"/>
              <a:buNone/>
            </a:pPr>
            <a:endParaRPr lang="zh-CN" altLang="en-US" sz="2800" dirty="0">
              <a:solidFill>
                <a:srgbClr val="FFFF00"/>
              </a:solidFill>
            </a:endParaRPr>
          </a:p>
        </p:txBody>
      </p:sp>
      <p:sp>
        <p:nvSpPr>
          <p:cNvPr id="37890" name="日期占位符 3"/>
          <p:cNvSpPr>
            <a:spLocks noGrp="1"/>
          </p:cNvSpPr>
          <p:nvPr>
            <p:ph type="dt" sz="half" idx="10"/>
          </p:nvPr>
        </p:nvSpPr>
        <p:spPr>
          <a:noFill/>
        </p:spPr>
        <p:txBody>
          <a:bodyPr/>
          <a:lstStyle/>
          <a:p>
            <a:fld id="{11C6D433-09CA-4B03-ABDB-D7353CA2F83A}" type="datetime1">
              <a:rPr lang="zh-CN" altLang="en-US" smtClean="0">
                <a:latin typeface="Arial" charset="0"/>
              </a:rPr>
              <a:pPr/>
              <a:t>2021/6/21</a:t>
            </a:fld>
            <a:endParaRPr lang="zh-CN" altLang="zh-CN">
              <a:latin typeface="Arial" charset="0"/>
            </a:endParaRPr>
          </a:p>
        </p:txBody>
      </p:sp>
      <p:sp>
        <p:nvSpPr>
          <p:cNvPr id="37891" name="灯片编号占位符 5"/>
          <p:cNvSpPr>
            <a:spLocks noGrp="1"/>
          </p:cNvSpPr>
          <p:nvPr>
            <p:ph type="sldNum" sz="quarter" idx="12"/>
          </p:nvPr>
        </p:nvSpPr>
        <p:spPr>
          <a:noFill/>
        </p:spPr>
        <p:txBody>
          <a:bodyPr/>
          <a:lstStyle/>
          <a:p>
            <a:fld id="{FC6D24F2-761E-4A6A-AD83-19916A924693}" type="slidenum">
              <a:rPr lang="zh-CN" altLang="zh-CN" smtClean="0">
                <a:latin typeface="Arial" charset="0"/>
              </a:rPr>
              <a:pPr/>
              <a:t>28</a:t>
            </a:fld>
            <a:endParaRPr lang="zh-CN" altLang="zh-CN" dirty="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rrowheads="1"/>
          </p:cNvSpPr>
          <p:nvPr>
            <p:ph idx="1"/>
          </p:nvPr>
        </p:nvSpPr>
        <p:spPr>
          <a:xfrm>
            <a:off x="0" y="1628775"/>
            <a:ext cx="8540750" cy="4498975"/>
          </a:xfrm>
        </p:spPr>
        <p:txBody>
          <a:bodyPr>
            <a:normAutofit lnSpcReduction="10000"/>
          </a:bodyPr>
          <a:lstStyle/>
          <a:p>
            <a:pPr eaLnBrk="1" hangingPunct="1">
              <a:buFont typeface="Wingdings" pitchFamily="2" charset="2"/>
              <a:buNone/>
            </a:pPr>
            <a:r>
              <a:rPr lang="zh-CN" altLang="en-US" sz="4800"/>
              <a:t>             预祝大家考试顺利！</a:t>
            </a:r>
          </a:p>
          <a:p>
            <a:pPr eaLnBrk="1" hangingPunct="1">
              <a:buFont typeface="Wingdings" pitchFamily="2" charset="2"/>
              <a:buNone/>
            </a:pPr>
            <a:endParaRPr lang="zh-CN" altLang="en-US" sz="4800"/>
          </a:p>
          <a:p>
            <a:pPr eaLnBrk="1" hangingPunct="1">
              <a:buFont typeface="Wingdings" pitchFamily="2" charset="2"/>
              <a:buNone/>
            </a:pPr>
            <a:r>
              <a:rPr lang="zh-CN" altLang="en-US" sz="4800"/>
              <a:t>                    谢   谢  ！</a:t>
            </a:r>
          </a:p>
          <a:p>
            <a:pPr eaLnBrk="1" hangingPunct="1">
              <a:buFont typeface="Wingdings" pitchFamily="2" charset="2"/>
              <a:buNone/>
            </a:pPr>
            <a:endParaRPr lang="zh-CN" altLang="en-US" sz="4800"/>
          </a:p>
          <a:p>
            <a:pPr eaLnBrk="1" hangingPunct="1">
              <a:buFont typeface="Wingdings" pitchFamily="2" charset="2"/>
              <a:buNone/>
            </a:pPr>
            <a:r>
              <a:rPr lang="zh-CN" altLang="en-US" sz="4800"/>
              <a:t>      </a:t>
            </a:r>
          </a:p>
        </p:txBody>
      </p:sp>
      <p:sp>
        <p:nvSpPr>
          <p:cNvPr id="38914" name="日期占位符 3"/>
          <p:cNvSpPr>
            <a:spLocks noGrp="1"/>
          </p:cNvSpPr>
          <p:nvPr>
            <p:ph type="dt" sz="half" idx="10"/>
          </p:nvPr>
        </p:nvSpPr>
        <p:spPr>
          <a:noFill/>
        </p:spPr>
        <p:txBody>
          <a:bodyPr/>
          <a:lstStyle/>
          <a:p>
            <a:fld id="{A6C1148E-7EB2-42DC-A2DB-69CBF225C0AA}" type="datetime1">
              <a:rPr lang="zh-CN" altLang="en-US" smtClean="0">
                <a:latin typeface="Arial" charset="0"/>
              </a:rPr>
              <a:pPr/>
              <a:t>2021/6/21</a:t>
            </a:fld>
            <a:endParaRPr lang="zh-CN" altLang="zh-CN">
              <a:latin typeface="Arial" charset="0"/>
            </a:endParaRPr>
          </a:p>
        </p:txBody>
      </p:sp>
      <p:sp>
        <p:nvSpPr>
          <p:cNvPr id="38915" name="灯片编号占位符 5"/>
          <p:cNvSpPr>
            <a:spLocks noGrp="1"/>
          </p:cNvSpPr>
          <p:nvPr>
            <p:ph type="sldNum" sz="quarter" idx="12"/>
          </p:nvPr>
        </p:nvSpPr>
        <p:spPr>
          <a:noFill/>
        </p:spPr>
        <p:txBody>
          <a:bodyPr/>
          <a:lstStyle/>
          <a:p>
            <a:fld id="{EF2672AF-04A2-47F9-BCCA-62C35178A6C4}" type="slidenum">
              <a:rPr lang="zh-CN" altLang="zh-CN" smtClean="0">
                <a:latin typeface="Arial" charset="0"/>
              </a:rPr>
              <a:pPr/>
              <a:t>29</a:t>
            </a:fld>
            <a:endParaRPr lang="zh-CN" altLang="zh-CN">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3</a:t>
            </a:fld>
            <a:endParaRPr lang="zh-CN" altLang="zh-CN"/>
          </a:p>
        </p:txBody>
      </p:sp>
      <p:sp>
        <p:nvSpPr>
          <p:cNvPr id="4" name="Rectangle 1"/>
          <p:cNvSpPr>
            <a:spLocks noChangeArrowheads="1"/>
          </p:cNvSpPr>
          <p:nvPr/>
        </p:nvSpPr>
        <p:spPr bwMode="auto">
          <a:xfrm>
            <a:off x="0" y="357166"/>
            <a:ext cx="9144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a:r>
              <a:rPr lang="zh-CN" altLang="en-US" sz="2400" dirty="0">
                <a:solidFill>
                  <a:srgbClr val="FF0000"/>
                </a:solidFill>
              </a:rPr>
              <a:t>例</a:t>
            </a:r>
            <a:r>
              <a:rPr lang="en-US" altLang="zh-CN" sz="2400" dirty="0">
                <a:solidFill>
                  <a:srgbClr val="FF0000"/>
                </a:solidFill>
              </a:rPr>
              <a:t>2</a:t>
            </a:r>
            <a:r>
              <a:rPr lang="zh-CN" altLang="en-US" sz="2400" dirty="0">
                <a:solidFill>
                  <a:srgbClr val="FF0000"/>
                </a:solidFill>
              </a:rPr>
              <a:t>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某台主频为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400MHz</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的计算机执行标准测试程序，程序中指令类型、执行数量和平均时钟周期数如下：</a:t>
            </a:r>
            <a:r>
              <a:rPr lang="zh-CN" altLang="en-US" sz="2400" dirty="0"/>
              <a:t>求该计算机的有效</a:t>
            </a:r>
            <a:r>
              <a:rPr lang="en-US" sz="2400" dirty="0"/>
              <a:t>CPI</a:t>
            </a:r>
            <a:r>
              <a:rPr lang="zh-CN" altLang="en-US" sz="2400" dirty="0"/>
              <a:t>、</a:t>
            </a:r>
            <a:r>
              <a:rPr lang="en-US" sz="2400" dirty="0"/>
              <a:t>MIPS</a:t>
            </a:r>
            <a:r>
              <a:rPr lang="zh-CN" altLang="en-US" sz="2400" dirty="0"/>
              <a:t>和程序执行时间。</a:t>
            </a: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解：（</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CPI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(45000×1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1500×2) / 129500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1.776</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51435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MIPS</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速率＝</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 CPI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400/1.776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225.225MIPS</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lvl="0" indent="514350" eaLnBrk="0" hangingPunct="0"/>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）程序执行时间</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(45000×1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75000×2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8000×4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1500×2)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lang="en-US" altLang="zh-CN" sz="2400" dirty="0">
                <a:latin typeface="Times New Roman" pitchFamily="18" charset="0"/>
                <a:cs typeface="Times New Roman" pitchFamily="18" charset="0"/>
              </a:rPr>
              <a:t>400×1000000=0.000</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575s</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6082" name="Picture 2"/>
          <p:cNvPicPr>
            <a:picLocks noChangeAspect="1" noChangeArrowheads="1"/>
          </p:cNvPicPr>
          <p:nvPr/>
        </p:nvPicPr>
        <p:blipFill>
          <a:blip r:embed="rId3" cstate="print"/>
          <a:srcRect/>
          <a:stretch>
            <a:fillRect/>
          </a:stretch>
        </p:blipFill>
        <p:spPr bwMode="auto">
          <a:xfrm>
            <a:off x="755576" y="1556792"/>
            <a:ext cx="7553325" cy="2238375"/>
          </a:xfrm>
          <a:prstGeom prst="rect">
            <a:avLst/>
          </a:prstGeom>
          <a:noFill/>
          <a:ln w="9525">
            <a:noFill/>
            <a:miter lim="800000"/>
            <a:headEnd/>
            <a:tailEnd/>
          </a:ln>
          <a:effectLst/>
        </p:spPr>
      </p:pic>
      <p:pic>
        <p:nvPicPr>
          <p:cNvPr id="6" name="Picture 6" descr="1"/>
          <p:cNvPicPr>
            <a:picLocks noChangeAspect="1" noChangeArrowheads="1"/>
          </p:cNvPicPr>
          <p:nvPr/>
        </p:nvPicPr>
        <p:blipFill>
          <a:blip r:embed="rId4" cstate="print"/>
          <a:srcRect/>
          <a:stretch>
            <a:fillRect/>
          </a:stretch>
        </p:blipFill>
        <p:spPr bwMode="auto">
          <a:xfrm>
            <a:off x="3131840" y="6021387"/>
            <a:ext cx="5473700" cy="836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title"/>
          </p:nvPr>
        </p:nvSpPr>
        <p:spPr>
          <a:xfrm>
            <a:off x="0" y="0"/>
            <a:ext cx="8540750" cy="1136651"/>
          </a:xfrm>
          <a:noFill/>
        </p:spPr>
        <p:txBody>
          <a:bodyPr/>
          <a:lstStyle/>
          <a:p>
            <a:pPr eaLnBrk="1" hangingPunct="1"/>
            <a:r>
              <a:rPr lang="zh-CN" b="1" dirty="0"/>
              <a:t>第</a:t>
            </a:r>
            <a:r>
              <a:rPr lang="zh-CN" altLang="en-US" b="1" dirty="0"/>
              <a:t>三</a:t>
            </a:r>
            <a:r>
              <a:rPr lang="zh-CN" b="1" dirty="0"/>
              <a:t>章  </a:t>
            </a:r>
            <a:r>
              <a:rPr lang="zh-CN" altLang="en-US" b="1" dirty="0"/>
              <a:t>流水线</a:t>
            </a:r>
            <a:r>
              <a:rPr lang="zh-CN" b="1" dirty="0"/>
              <a:t>技术</a:t>
            </a:r>
          </a:p>
        </p:txBody>
      </p:sp>
      <p:sp>
        <p:nvSpPr>
          <p:cNvPr id="15364" name="Rectangle 2"/>
          <p:cNvSpPr>
            <a:spLocks noGrp="1" noRot="1" noChangeArrowheads="1"/>
          </p:cNvSpPr>
          <p:nvPr>
            <p:ph idx="1"/>
          </p:nvPr>
        </p:nvSpPr>
        <p:spPr>
          <a:xfrm>
            <a:off x="252413" y="642918"/>
            <a:ext cx="8534429" cy="6343670"/>
          </a:xfrm>
        </p:spPr>
        <p:txBody>
          <a:bodyPr/>
          <a:lstStyle/>
          <a:p>
            <a:pPr eaLnBrk="1" hangingPunct="1">
              <a:buFont typeface="Wingdings" pitchFamily="2" charset="2"/>
              <a:buNone/>
            </a:pPr>
            <a:endParaRPr lang="zh-CN" altLang="en-US" sz="2400" b="1" dirty="0"/>
          </a:p>
          <a:p>
            <a:pPr eaLnBrk="1" hangingPunct="1">
              <a:buNone/>
            </a:pPr>
            <a:r>
              <a:rPr lang="zh-CN" altLang="en-US" sz="2400" b="1" dirty="0">
                <a:solidFill>
                  <a:srgbClr val="FFFF00"/>
                </a:solidFill>
              </a:rPr>
              <a:t>   </a:t>
            </a:r>
            <a:r>
              <a:rPr lang="zh-CN" altLang="en-US" sz="2400" b="1" dirty="0"/>
              <a:t>流水线的基本概念及分类： </a:t>
            </a:r>
            <a:r>
              <a:rPr lang="zh-CN" altLang="en-US" sz="2400" b="1" dirty="0">
                <a:solidFill>
                  <a:srgbClr val="FFFF00"/>
                </a:solidFill>
              </a:rPr>
              <a:t>静（动）态流水线、单（多）流水线、（非）线性流水线</a:t>
            </a:r>
          </a:p>
          <a:p>
            <a:pPr eaLnBrk="1" hangingPunct="1">
              <a:buNone/>
            </a:pPr>
            <a:r>
              <a:rPr lang="zh-CN" altLang="en-US" sz="2400" b="1" dirty="0">
                <a:solidFill>
                  <a:srgbClr val="FFFF00"/>
                </a:solidFill>
              </a:rPr>
              <a:t>   </a:t>
            </a:r>
            <a:r>
              <a:rPr lang="zh-CN" altLang="en-US" sz="2400" b="1" dirty="0"/>
              <a:t>流水线表示</a:t>
            </a:r>
            <a:r>
              <a:rPr lang="zh-CN" altLang="en-US" sz="2400" b="1" dirty="0">
                <a:solidFill>
                  <a:srgbClr val="FFFF00"/>
                </a:solidFill>
              </a:rPr>
              <a:t>--时空图 、连接图</a:t>
            </a:r>
            <a:endParaRPr lang="zh-CN" altLang="en-US" sz="2400" b="1" dirty="0">
              <a:solidFill>
                <a:srgbClr val="FF0000"/>
              </a:solidFill>
            </a:endParaRPr>
          </a:p>
          <a:p>
            <a:pPr eaLnBrk="1" hangingPunct="1">
              <a:buNone/>
            </a:pPr>
            <a:r>
              <a:rPr lang="zh-CN" altLang="en-US" sz="2400" b="1" dirty="0">
                <a:solidFill>
                  <a:srgbClr val="FF0000"/>
                </a:solidFill>
              </a:rPr>
              <a:t>   流水线性能计算和分析 </a:t>
            </a:r>
            <a:r>
              <a:rPr lang="zh-CN" altLang="en-US" sz="2400" b="1" dirty="0">
                <a:solidFill>
                  <a:srgbClr val="FFFF00"/>
                </a:solidFill>
              </a:rPr>
              <a:t>：  吞吐率、加速比、效率</a:t>
            </a:r>
            <a:endParaRPr lang="zh-CN" altLang="en-US" sz="2400" b="1" dirty="0"/>
          </a:p>
          <a:p>
            <a:pPr eaLnBrk="1" hangingPunct="1">
              <a:buNone/>
            </a:pPr>
            <a:r>
              <a:rPr lang="zh-CN" altLang="en-US" sz="2400" b="1" dirty="0">
                <a:solidFill>
                  <a:srgbClr val="FF0000"/>
                </a:solidFill>
              </a:rPr>
              <a:t>　</a:t>
            </a:r>
            <a:r>
              <a:rPr lang="zh-CN" altLang="en-US" sz="2400" b="1" dirty="0"/>
              <a:t>多功能</a:t>
            </a:r>
            <a:r>
              <a:rPr lang="en-US" altLang="zh-CN" sz="2400" b="1" dirty="0"/>
              <a:t>\</a:t>
            </a:r>
            <a:r>
              <a:rPr lang="zh-CN" altLang="en-US" sz="2400" b="1" dirty="0"/>
              <a:t>静（动）态流水线时空图  </a:t>
            </a:r>
            <a:endParaRPr lang="en-US" altLang="zh-CN" sz="2400" b="1" dirty="0"/>
          </a:p>
          <a:p>
            <a:pPr eaLnBrk="1" hangingPunct="1"/>
            <a:endParaRPr lang="zh-CN" altLang="en-US" sz="2400" b="1" dirty="0">
              <a:solidFill>
                <a:srgbClr val="FF0000"/>
              </a:solidFill>
            </a:endParaRPr>
          </a:p>
        </p:txBody>
      </p:sp>
      <p:sp>
        <p:nvSpPr>
          <p:cNvPr id="15362" name="日期占位符 3"/>
          <p:cNvSpPr>
            <a:spLocks noGrp="1"/>
          </p:cNvSpPr>
          <p:nvPr>
            <p:ph type="dt" sz="half" idx="10"/>
          </p:nvPr>
        </p:nvSpPr>
        <p:spPr>
          <a:noFill/>
        </p:spPr>
        <p:txBody>
          <a:bodyPr/>
          <a:lstStyle/>
          <a:p>
            <a:fld id="{7376C0A3-1BAB-4658-A4AC-727E60CA3C7D}" type="datetime1">
              <a:rPr lang="zh-CN" altLang="en-US" smtClean="0">
                <a:latin typeface="Arial" charset="0"/>
              </a:rPr>
              <a:pPr/>
              <a:t>2021/6/21</a:t>
            </a:fld>
            <a:endParaRPr lang="zh-CN" altLang="zh-CN">
              <a:latin typeface="Arial" charset="0"/>
            </a:endParaRPr>
          </a:p>
        </p:txBody>
      </p:sp>
      <p:sp>
        <p:nvSpPr>
          <p:cNvPr id="15363" name="灯片编号占位符 5"/>
          <p:cNvSpPr>
            <a:spLocks noGrp="1"/>
          </p:cNvSpPr>
          <p:nvPr>
            <p:ph type="sldNum" sz="quarter" idx="12"/>
          </p:nvPr>
        </p:nvSpPr>
        <p:spPr>
          <a:noFill/>
        </p:spPr>
        <p:txBody>
          <a:bodyPr/>
          <a:lstStyle/>
          <a:p>
            <a:fld id="{B672A5AD-3819-47AC-B551-FF517E022235}" type="slidenum">
              <a:rPr lang="zh-CN" altLang="zh-CN" smtClean="0">
                <a:latin typeface="Arial" charset="0"/>
              </a:rPr>
              <a:pPr/>
              <a:t>4</a:t>
            </a:fld>
            <a:endParaRPr lang="zh-CN" altLang="zh-CN">
              <a:latin typeface="Arial" charset="0"/>
            </a:endParaRPr>
          </a:p>
        </p:txBody>
      </p:sp>
      <p:sp>
        <p:nvSpPr>
          <p:cNvPr id="7" name="矩形 6"/>
          <p:cNvSpPr/>
          <p:nvPr/>
        </p:nvSpPr>
        <p:spPr>
          <a:xfrm>
            <a:off x="467544" y="3284984"/>
            <a:ext cx="8676456" cy="3268587"/>
          </a:xfrm>
          <a:prstGeom prst="rect">
            <a:avLst/>
          </a:prstGeom>
        </p:spPr>
        <p:txBody>
          <a:bodyPr wrap="square">
            <a:spAutoFit/>
          </a:bodyPr>
          <a:lstStyle/>
          <a:p>
            <a:r>
              <a:rPr lang="zh-CN" altLang="en-US" sz="2400" b="1" dirty="0"/>
              <a:t>流水线</a:t>
            </a:r>
            <a:r>
              <a:rPr lang="zh-CN" altLang="en-US" sz="2400" b="1" dirty="0">
                <a:sym typeface="Arial" charset="0"/>
              </a:rPr>
              <a:t>相关与冲突</a:t>
            </a:r>
            <a:endParaRPr lang="en-US" altLang="zh-CN" sz="2400" b="1" dirty="0">
              <a:sym typeface="Arial" charset="0"/>
            </a:endParaRPr>
          </a:p>
          <a:p>
            <a:r>
              <a:rPr lang="zh-CN" altLang="en-US" sz="2400" b="1" dirty="0"/>
              <a:t>经典五段流水线：</a:t>
            </a:r>
            <a:r>
              <a:rPr lang="zh-CN" altLang="en-US" sz="2400" b="1" dirty="0">
                <a:solidFill>
                  <a:srgbClr val="FFFF00"/>
                </a:solidFill>
              </a:rPr>
              <a:t>各段完成的操作</a:t>
            </a:r>
            <a:endParaRPr lang="zh-CN" altLang="en-US" sz="2400" b="1" dirty="0">
              <a:sym typeface="Arial" charset="0"/>
            </a:endParaRPr>
          </a:p>
          <a:p>
            <a:pPr marL="1143000" lvl="2" indent="-228600" fontAlgn="auto">
              <a:spcBef>
                <a:spcPct val="20000"/>
              </a:spcBef>
              <a:spcAft>
                <a:spcPts val="0"/>
              </a:spcAft>
              <a:buFont typeface="Arial" pitchFamily="34" charset="0"/>
              <a:buChar char="•"/>
              <a:defRPr/>
            </a:pPr>
            <a:r>
              <a:rPr lang="zh-CN" altLang="en-US" sz="2400" b="1" dirty="0">
                <a:solidFill>
                  <a:srgbClr val="FFFF00"/>
                </a:solidFill>
                <a:sym typeface="Arial" charset="0"/>
              </a:rPr>
              <a:t>数据相关（真相关）</a:t>
            </a:r>
            <a:r>
              <a:rPr lang="en-US" altLang="zh-CN" sz="2400" b="1" dirty="0">
                <a:solidFill>
                  <a:srgbClr val="FFFF00"/>
                </a:solidFill>
                <a:sym typeface="Arial" charset="0"/>
              </a:rPr>
              <a:t>/</a:t>
            </a:r>
            <a:r>
              <a:rPr lang="zh-CN" altLang="en-US" sz="2400" b="1" dirty="0">
                <a:solidFill>
                  <a:srgbClr val="FFFF00"/>
                </a:solidFill>
                <a:sym typeface="Arial" charset="0"/>
              </a:rPr>
              <a:t>名相关</a:t>
            </a:r>
            <a:r>
              <a:rPr lang="en-US" altLang="zh-CN" sz="2400" b="1" dirty="0">
                <a:solidFill>
                  <a:srgbClr val="FFFF00"/>
                </a:solidFill>
                <a:sym typeface="Arial" charset="0"/>
              </a:rPr>
              <a:t>/</a:t>
            </a:r>
            <a:r>
              <a:rPr lang="zh-CN" altLang="en-US" sz="2400" b="1" dirty="0">
                <a:solidFill>
                  <a:srgbClr val="FFFF00"/>
                </a:solidFill>
                <a:sym typeface="Arial" charset="0"/>
              </a:rPr>
              <a:t>控制相关</a:t>
            </a:r>
          </a:p>
          <a:p>
            <a:pPr marL="1143000" lvl="2" indent="-228600" fontAlgn="auto">
              <a:spcBef>
                <a:spcPct val="20000"/>
              </a:spcBef>
              <a:spcAft>
                <a:spcPts val="0"/>
              </a:spcAft>
              <a:buFont typeface="Arial" pitchFamily="34" charset="0"/>
              <a:buChar char="•"/>
              <a:defRPr/>
            </a:pPr>
            <a:r>
              <a:rPr lang="zh-CN" altLang="en-US" sz="2400" b="1" dirty="0">
                <a:solidFill>
                  <a:srgbClr val="FFFF00"/>
                </a:solidFill>
              </a:rPr>
              <a:t>结构冲突、数据冲突、控制冲突：</a:t>
            </a:r>
            <a:endParaRPr lang="en-US" altLang="zh-CN" sz="2400" b="1" dirty="0">
              <a:solidFill>
                <a:srgbClr val="FFFF00"/>
              </a:solidFill>
            </a:endParaRPr>
          </a:p>
          <a:p>
            <a:pPr marL="1143000" lvl="2" indent="-228600" fontAlgn="auto">
              <a:spcBef>
                <a:spcPct val="20000"/>
              </a:spcBef>
              <a:spcAft>
                <a:spcPts val="0"/>
              </a:spcAft>
              <a:buFont typeface="Arial" pitchFamily="34" charset="0"/>
              <a:buChar char="•"/>
              <a:defRPr/>
            </a:pPr>
            <a:r>
              <a:rPr lang="zh-CN" altLang="zh-CN" sz="2400" dirty="0"/>
              <a:t>数据冲突的各种形式（写后读，写后写，读后写等）</a:t>
            </a:r>
            <a:endParaRPr lang="en-US" altLang="zh-CN" sz="2400" b="1" dirty="0">
              <a:solidFill>
                <a:srgbClr val="FFFF00"/>
              </a:solidFill>
              <a:sym typeface="Arial" charset="0"/>
            </a:endParaRPr>
          </a:p>
          <a:p>
            <a:pPr eaLnBrk="1" hangingPunct="1">
              <a:buFont typeface="Wingdings" pitchFamily="2" charset="2"/>
              <a:buNone/>
            </a:pPr>
            <a:r>
              <a:rPr lang="zh-CN" altLang="zh-CN" sz="2400" dirty="0"/>
              <a:t>减少</a:t>
            </a:r>
            <a:r>
              <a:rPr lang="zh-CN" altLang="zh-CN" sz="2400" dirty="0">
                <a:solidFill>
                  <a:srgbClr val="FFFF00"/>
                </a:solidFill>
              </a:rPr>
              <a:t>数据冲突</a:t>
            </a:r>
            <a:r>
              <a:rPr lang="zh-CN" altLang="zh-CN" sz="2400" dirty="0"/>
              <a:t>的方法</a:t>
            </a:r>
            <a:r>
              <a:rPr lang="zh-CN" altLang="en-US" sz="2400" dirty="0"/>
              <a:t>：延迟、定向、编译</a:t>
            </a:r>
            <a:endParaRPr lang="en-US" altLang="zh-CN" sz="2400" dirty="0"/>
          </a:p>
          <a:p>
            <a:r>
              <a:rPr lang="zh-CN" altLang="en-US" sz="2400" dirty="0"/>
              <a:t>解决</a:t>
            </a:r>
            <a:r>
              <a:rPr lang="zh-CN" altLang="en-US" sz="2400" dirty="0">
                <a:solidFill>
                  <a:srgbClr val="FFFF00"/>
                </a:solidFill>
              </a:rPr>
              <a:t>控制冲突</a:t>
            </a:r>
            <a:r>
              <a:rPr lang="zh-CN" altLang="zh-CN" sz="2400" dirty="0"/>
              <a:t>的方法</a:t>
            </a:r>
            <a:r>
              <a:rPr lang="zh-CN" altLang="en-US" sz="2400" dirty="0"/>
              <a:t>：排空、预测、延迟分支、编译</a:t>
            </a:r>
            <a:endParaRPr lang="en-US" altLang="zh-CN" sz="2400" dirty="0">
              <a:solidFill>
                <a:srgbClr val="FFFF00"/>
              </a:solidFill>
            </a:endParaRPr>
          </a:p>
          <a:p>
            <a:pPr eaLnBrk="1" hangingPunct="1">
              <a:buFont typeface="Wingdings" pitchFamily="2" charset="2"/>
              <a:buNone/>
            </a:pPr>
            <a:endParaRPr lang="en-US" altLang="zh-CN" sz="2400" b="1"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5</a:t>
            </a:fld>
            <a:endParaRPr lang="zh-CN" altLang="zh-CN"/>
          </a:p>
        </p:txBody>
      </p:sp>
      <p:sp>
        <p:nvSpPr>
          <p:cNvPr id="6" name="Rectangle 2"/>
          <p:cNvSpPr txBox="1">
            <a:spLocks noRot="1" noChangeArrowheads="1"/>
          </p:cNvSpPr>
          <p:nvPr/>
        </p:nvSpPr>
        <p:spPr>
          <a:xfrm>
            <a:off x="395536" y="332656"/>
            <a:ext cx="8375650" cy="44989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90000"/>
              <a:tabLst/>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rPr>
              <a:t>例</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1</a:t>
            </a:r>
            <a:r>
              <a:rPr kumimoji="0" lang="zh-CN" altLang="en-US" sz="2800" b="1" i="0" u="none" strike="noStrike" kern="0" cap="none" spc="0" normalizeH="0" baseline="0" noProof="0" dirty="0">
                <a:ln>
                  <a:noFill/>
                </a:ln>
                <a:solidFill>
                  <a:srgbClr val="FF0000"/>
                </a:solidFill>
                <a:effectLst/>
                <a:uLnTx/>
                <a:uFillTx/>
                <a:latin typeface="+mn-lt"/>
                <a:ea typeface="+mn-ea"/>
                <a:cs typeface="+mn-cs"/>
              </a:rPr>
              <a:t> </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下</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图所示为</a:t>
            </a:r>
            <a:r>
              <a:rPr kumimoji="0" lang="zh-CN" altLang="en-US" sz="2800" b="0" i="0" u="none" strike="noStrike" kern="0" cap="none" spc="0" normalizeH="0" baseline="0" noProof="0" dirty="0">
                <a:ln>
                  <a:noFill/>
                </a:ln>
                <a:solidFill>
                  <a:srgbClr val="FF0000"/>
                </a:solidFill>
                <a:effectLst/>
                <a:uLnTx/>
                <a:uFillTx/>
                <a:latin typeface="+mn-lt"/>
                <a:ea typeface="+mn-ea"/>
                <a:cs typeface="+mn-cs"/>
              </a:rPr>
              <a:t>静态加、乘双功能流水线</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，段S1、S2、S3、S4、S6组成乘法流水线，S1、S5、S6组加成加法流水线。设向量a＝(a1，a2，a3，a4)，向量b＝(b1，b2，b3，b4)</a:t>
            </a:r>
          </a:p>
        </p:txBody>
      </p:sp>
      <p:pic>
        <p:nvPicPr>
          <p:cNvPr id="7" name="Picture 3" descr="例3"/>
          <p:cNvPicPr>
            <a:picLocks noChangeAspect="1" noChangeArrowheads="1"/>
          </p:cNvPicPr>
          <p:nvPr/>
        </p:nvPicPr>
        <p:blipFill>
          <a:blip r:embed="rId2" cstate="print"/>
          <a:srcRect/>
          <a:stretch>
            <a:fillRect/>
          </a:stretch>
        </p:blipFill>
        <p:spPr>
          <a:xfrm>
            <a:off x="827584" y="2564904"/>
            <a:ext cx="7632848" cy="1079624"/>
          </a:xfrm>
          <a:prstGeom prst="rect">
            <a:avLst/>
          </a:prstGeom>
          <a:noFill/>
        </p:spPr>
      </p:pic>
      <p:pic>
        <p:nvPicPr>
          <p:cNvPr id="8" name="Picture 4"/>
          <p:cNvPicPr>
            <a:picLocks noChangeAspect="1" noChangeArrowheads="1"/>
          </p:cNvPicPr>
          <p:nvPr/>
        </p:nvPicPr>
        <p:blipFill>
          <a:blip r:embed="rId3" cstate="print"/>
          <a:srcRect/>
          <a:stretch>
            <a:fillRect/>
          </a:stretch>
        </p:blipFill>
        <p:spPr>
          <a:xfrm>
            <a:off x="755576" y="4149080"/>
            <a:ext cx="7786742" cy="185624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idx="1"/>
          </p:nvPr>
        </p:nvSpPr>
        <p:spPr>
          <a:xfrm>
            <a:off x="428596" y="1000108"/>
            <a:ext cx="8229600" cy="720725"/>
          </a:xfrm>
        </p:spPr>
        <p:txBody>
          <a:bodyPr/>
          <a:lstStyle/>
          <a:p>
            <a:pPr eaLnBrk="1" hangingPunct="1">
              <a:buFont typeface="Wingdings" pitchFamily="2" charset="2"/>
              <a:buNone/>
            </a:pPr>
            <a:r>
              <a:rPr lang="zh-CN" altLang="zh-CN" dirty="0"/>
              <a:t>2 </a:t>
            </a:r>
            <a:r>
              <a:rPr lang="zh-CN" dirty="0"/>
              <a:t>画出流水线时空图</a:t>
            </a:r>
          </a:p>
          <a:p>
            <a:pPr eaLnBrk="1" hangingPunct="1">
              <a:buFont typeface="Wingdings" pitchFamily="2" charset="2"/>
              <a:buNone/>
            </a:pPr>
            <a:endParaRPr lang="zh-CN" altLang="zh-CN" dirty="0"/>
          </a:p>
        </p:txBody>
      </p:sp>
      <p:sp>
        <p:nvSpPr>
          <p:cNvPr id="17410" name="日期占位符 3"/>
          <p:cNvSpPr>
            <a:spLocks noGrp="1"/>
          </p:cNvSpPr>
          <p:nvPr>
            <p:ph type="dt" sz="half" idx="10"/>
          </p:nvPr>
        </p:nvSpPr>
        <p:spPr>
          <a:noFill/>
        </p:spPr>
        <p:txBody>
          <a:bodyPr/>
          <a:lstStyle/>
          <a:p>
            <a:fld id="{E5261163-A7A1-4882-A1EE-85AFDF1729BB}" type="datetime1">
              <a:rPr lang="zh-CN" altLang="en-US" smtClean="0">
                <a:latin typeface="Arial" charset="0"/>
              </a:rPr>
              <a:pPr/>
              <a:t>2021/6/21</a:t>
            </a:fld>
            <a:endParaRPr lang="zh-CN" altLang="zh-CN">
              <a:latin typeface="Arial" charset="0"/>
            </a:endParaRPr>
          </a:p>
        </p:txBody>
      </p:sp>
      <p:sp>
        <p:nvSpPr>
          <p:cNvPr id="17411" name="灯片编号占位符 5"/>
          <p:cNvSpPr>
            <a:spLocks noGrp="1"/>
          </p:cNvSpPr>
          <p:nvPr>
            <p:ph type="sldNum" sz="quarter" idx="12"/>
          </p:nvPr>
        </p:nvSpPr>
        <p:spPr>
          <a:noFill/>
        </p:spPr>
        <p:txBody>
          <a:bodyPr/>
          <a:lstStyle/>
          <a:p>
            <a:fld id="{ED8BCE88-B2C1-42DB-AA7B-910DD3AF6FCF}" type="slidenum">
              <a:rPr lang="zh-CN" altLang="zh-CN" smtClean="0">
                <a:latin typeface="Arial" charset="0"/>
              </a:rPr>
              <a:pPr/>
              <a:t>6</a:t>
            </a:fld>
            <a:endParaRPr lang="zh-CN" altLang="zh-CN" dirty="0">
              <a:latin typeface="Arial" charset="0"/>
            </a:endParaRPr>
          </a:p>
        </p:txBody>
      </p:sp>
      <p:pic>
        <p:nvPicPr>
          <p:cNvPr id="17413" name="Picture 3"/>
          <p:cNvPicPr>
            <a:picLocks noChangeAspect="1" noChangeArrowheads="1"/>
          </p:cNvPicPr>
          <p:nvPr/>
        </p:nvPicPr>
        <p:blipFill>
          <a:blip r:embed="rId2" cstate="print"/>
          <a:srcRect/>
          <a:stretch>
            <a:fillRect/>
          </a:stretch>
        </p:blipFill>
        <p:spPr bwMode="auto">
          <a:xfrm>
            <a:off x="357158" y="1857364"/>
            <a:ext cx="8286808" cy="3457575"/>
          </a:xfrm>
          <a:prstGeom prst="rect">
            <a:avLst/>
          </a:prstGeom>
          <a:noFill/>
          <a:ln w="9525">
            <a:noFill/>
            <a:miter lim="800000"/>
            <a:headEnd/>
            <a:tailEnd/>
          </a:ln>
        </p:spPr>
      </p:pic>
      <p:sp>
        <p:nvSpPr>
          <p:cNvPr id="17414" name="Rectangle 4"/>
          <p:cNvSpPr>
            <a:spLocks noChangeArrowheads="1"/>
          </p:cNvSpPr>
          <p:nvPr/>
        </p:nvSpPr>
        <p:spPr bwMode="auto">
          <a:xfrm>
            <a:off x="285720" y="285728"/>
            <a:ext cx="8229600" cy="72072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en-US" altLang="zh-CN" sz="3200" dirty="0">
                <a:solidFill>
                  <a:srgbClr val="FF0000"/>
                </a:solidFill>
              </a:rPr>
              <a:t> </a:t>
            </a:r>
            <a:r>
              <a:rPr lang="zh-CN" altLang="en-US" sz="3200" dirty="0">
                <a:solidFill>
                  <a:srgbClr val="FF0000"/>
                </a:solidFill>
              </a:rPr>
              <a:t>解： </a:t>
            </a:r>
            <a:r>
              <a:rPr lang="zh-CN" altLang="zh-CN" sz="3200" dirty="0"/>
              <a:t>1 </a:t>
            </a:r>
            <a:r>
              <a:rPr lang="zh-CN" sz="3200" dirty="0"/>
              <a:t>分析</a:t>
            </a:r>
            <a:r>
              <a:rPr lang="zh-CN" altLang="zh-CN" sz="3200" dirty="0"/>
              <a:t>: </a:t>
            </a:r>
            <a:r>
              <a:rPr lang="zh-CN" sz="3200" dirty="0"/>
              <a:t>先进行</a:t>
            </a:r>
            <a:r>
              <a:rPr lang="zh-CN" altLang="zh-CN" sz="3200" dirty="0"/>
              <a:t>4</a:t>
            </a:r>
            <a:r>
              <a:rPr lang="zh-CN" sz="3200" dirty="0"/>
              <a:t>次加法</a:t>
            </a:r>
            <a:r>
              <a:rPr lang="zh-CN" altLang="zh-CN" sz="3200" dirty="0"/>
              <a:t>,</a:t>
            </a:r>
            <a:r>
              <a:rPr lang="zh-CN" sz="3200" dirty="0"/>
              <a:t>再进行乘法</a:t>
            </a:r>
            <a:r>
              <a:rPr lang="zh-CN" altLang="zh-CN" sz="3200" dirty="0"/>
              <a:t>.</a:t>
            </a:r>
          </a:p>
        </p:txBody>
      </p:sp>
      <p:sp>
        <p:nvSpPr>
          <p:cNvPr id="11269" name="Rectangle 5"/>
          <p:cNvSpPr>
            <a:spLocks noChangeArrowheads="1"/>
          </p:cNvSpPr>
          <p:nvPr/>
        </p:nvSpPr>
        <p:spPr bwMode="auto">
          <a:xfrm>
            <a:off x="785786" y="5500702"/>
            <a:ext cx="4677884" cy="954107"/>
          </a:xfrm>
          <a:prstGeom prst="rect">
            <a:avLst/>
          </a:prstGeom>
          <a:noFill/>
          <a:ln w="9525">
            <a:noFill/>
            <a:miter lim="800000"/>
            <a:headEnd/>
            <a:tailEnd/>
          </a:ln>
          <a:effectLst/>
        </p:spPr>
        <p:txBody>
          <a:bodyPr wrap="none">
            <a:spAutoFit/>
          </a:bodyPr>
          <a:lstStyle/>
          <a:p>
            <a:pPr>
              <a:defRPr/>
            </a:pPr>
            <a:r>
              <a:rPr lang="zh-CN" altLang="en-US" sz="2400" b="1" dirty="0">
                <a:latin typeface="Arial" pitchFamily="34" charset="0"/>
              </a:rPr>
              <a:t>静态</a:t>
            </a:r>
            <a:r>
              <a:rPr lang="zh-CN" altLang="en-US" sz="2800" b="1" dirty="0">
                <a:effectLst>
                  <a:outerShdw blurRad="38100" dist="38100" dir="2700000" algn="tl">
                    <a:srgbClr val="000000"/>
                  </a:outerShdw>
                </a:effectLst>
                <a:latin typeface="Verdana" pitchFamily="34" charset="0"/>
              </a:rPr>
              <a:t>: 加法完成后再进行乘法</a:t>
            </a:r>
          </a:p>
          <a:p>
            <a:pPr>
              <a:defRPr/>
            </a:pPr>
            <a:r>
              <a:rPr lang="zh-CN" altLang="en-US" sz="2400" b="1" dirty="0">
                <a:latin typeface="Arial" pitchFamily="34" charset="0"/>
                <a:sym typeface="Arial" pitchFamily="34" charset="0"/>
              </a:rPr>
              <a:t>动态：</a:t>
            </a:r>
            <a:r>
              <a:rPr lang="zh-CN" altLang="en-US" sz="2800" b="1" dirty="0">
                <a:effectLst>
                  <a:outerShdw blurRad="38100" dist="38100" dir="2700000" algn="tl">
                    <a:srgbClr val="000000"/>
                  </a:outerShdw>
                </a:effectLst>
                <a:latin typeface="Verdana" pitchFamily="34" charset="0"/>
                <a:sym typeface="Arial" pitchFamily="34" charset="0"/>
              </a:rPr>
              <a:t>不要求加法完成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half" idx="10"/>
          </p:nvPr>
        </p:nvSpPr>
        <p:spPr>
          <a:noFill/>
        </p:spPr>
        <p:txBody>
          <a:bodyPr/>
          <a:lstStyle/>
          <a:p>
            <a:fld id="{4C2FF689-84BB-443E-A05E-F5E728BA1632}" type="datetime1">
              <a:rPr lang="zh-CN" altLang="en-US" smtClean="0">
                <a:latin typeface="Arial" charset="0"/>
              </a:rPr>
              <a:pPr/>
              <a:t>2021/6/21</a:t>
            </a:fld>
            <a:endParaRPr lang="zh-CN" altLang="zh-CN">
              <a:latin typeface="Arial" charset="0"/>
            </a:endParaRPr>
          </a:p>
        </p:txBody>
      </p:sp>
      <p:sp>
        <p:nvSpPr>
          <p:cNvPr id="18435" name="灯片编号占位符 5"/>
          <p:cNvSpPr>
            <a:spLocks noGrp="1"/>
          </p:cNvSpPr>
          <p:nvPr>
            <p:ph type="sldNum" sz="quarter" idx="12"/>
          </p:nvPr>
        </p:nvSpPr>
        <p:spPr>
          <a:noFill/>
        </p:spPr>
        <p:txBody>
          <a:bodyPr/>
          <a:lstStyle/>
          <a:p>
            <a:fld id="{90E9C584-FB00-4201-894B-B81FBA40EFA4}" type="slidenum">
              <a:rPr lang="zh-CN" altLang="zh-CN" smtClean="0">
                <a:latin typeface="Arial" charset="0"/>
              </a:rPr>
              <a:pPr/>
              <a:t>7</a:t>
            </a:fld>
            <a:endParaRPr lang="zh-CN" altLang="zh-CN">
              <a:latin typeface="Arial" charset="0"/>
            </a:endParaRPr>
          </a:p>
        </p:txBody>
      </p:sp>
      <p:sp>
        <p:nvSpPr>
          <p:cNvPr id="18436" name="Rectangle 2"/>
          <p:cNvSpPr>
            <a:spLocks noChangeArrowheads="1"/>
          </p:cNvSpPr>
          <p:nvPr/>
        </p:nvSpPr>
        <p:spPr bwMode="auto">
          <a:xfrm>
            <a:off x="36513" y="908050"/>
            <a:ext cx="13792200" cy="4481513"/>
          </a:xfrm>
          <a:prstGeom prst="rect">
            <a:avLst/>
          </a:prstGeom>
          <a:noFill/>
          <a:ln w="9525">
            <a:noFill/>
            <a:miter lim="800000"/>
            <a:headEnd/>
            <a:tailEnd/>
          </a:ln>
        </p:spPr>
        <p:txBody>
          <a:bodyPr anchor="ctr">
            <a:spAutoFit/>
          </a:bodyPr>
          <a:lstStyle/>
          <a:p>
            <a:pPr marL="342900" indent="-342900"/>
            <a:r>
              <a:rPr lang="zh-CN" altLang="zh-CN" sz="2400"/>
              <a:t>     1</a:t>
            </a:r>
            <a:r>
              <a:rPr lang="zh-CN" sz="2400"/>
              <a:t>） 由时空图，</a:t>
            </a:r>
            <a:r>
              <a:rPr lang="zh-CN" altLang="zh-CN" sz="2400"/>
              <a:t>17</a:t>
            </a:r>
            <a:r>
              <a:rPr lang="zh-CN" sz="2400"/>
              <a:t>个</a:t>
            </a:r>
            <a:r>
              <a:rPr lang="zh-CN" altLang="zh-CN" sz="2400"/>
              <a:t>Δt</a:t>
            </a:r>
            <a:r>
              <a:rPr lang="zh-CN" sz="2400"/>
              <a:t>时间内输出</a:t>
            </a:r>
            <a:r>
              <a:rPr lang="zh-CN" altLang="zh-CN" sz="2400"/>
              <a:t>7</a:t>
            </a:r>
            <a:r>
              <a:rPr lang="zh-CN" sz="2400"/>
              <a:t>个结果 ，因此</a:t>
            </a:r>
          </a:p>
          <a:p>
            <a:pPr marL="342900" indent="-342900"/>
            <a:r>
              <a:rPr lang="zh-CN" altLang="zh-CN" sz="2400"/>
              <a:t>                                    </a:t>
            </a:r>
          </a:p>
          <a:p>
            <a:pPr marL="342900" indent="-342900" eaLnBrk="0" hangingPunct="0"/>
            <a:r>
              <a:rPr lang="zh-CN" altLang="zh-CN" sz="2400"/>
              <a:t>                                                                                                                                                                                         </a:t>
            </a:r>
            <a:endParaRPr lang="zh-CN" altLang="zh-CN" sz="2400">
              <a:latin typeface="Verdana" pitchFamily="34" charset="0"/>
            </a:endParaRPr>
          </a:p>
          <a:p>
            <a:pPr marL="342900" indent="-342900"/>
            <a:r>
              <a:rPr lang="zh-CN" altLang="zh-CN" sz="2400"/>
              <a:t>   2)  </a:t>
            </a:r>
            <a:r>
              <a:rPr lang="zh-CN" sz="2400"/>
              <a:t>串行方法完成，需</a:t>
            </a:r>
            <a:r>
              <a:rPr lang="zh-CN" altLang="zh-CN" sz="2400"/>
              <a:t>4</a:t>
            </a:r>
            <a:r>
              <a:rPr lang="zh-CN" sz="2400"/>
              <a:t>次加法和</a:t>
            </a:r>
            <a:r>
              <a:rPr lang="zh-CN" altLang="zh-CN" sz="2400"/>
              <a:t>3</a:t>
            </a:r>
            <a:r>
              <a:rPr lang="zh-CN" sz="2400"/>
              <a:t>次乘法</a:t>
            </a:r>
            <a:r>
              <a:rPr lang="zh-CN" altLang="zh-CN" sz="2400"/>
              <a:t>, </a:t>
            </a:r>
            <a:r>
              <a:rPr lang="zh-CN" sz="2400"/>
              <a:t>总时间为</a:t>
            </a:r>
          </a:p>
          <a:p>
            <a:pPr marL="342900" indent="-342900"/>
            <a:r>
              <a:rPr lang="zh-CN" altLang="zh-CN" sz="2400"/>
              <a:t> </a:t>
            </a:r>
          </a:p>
          <a:p>
            <a:pPr marL="342900" indent="-342900"/>
            <a:r>
              <a:rPr lang="zh-CN" altLang="zh-CN" sz="2400"/>
              <a:t>                                                                                                                                   </a:t>
            </a:r>
          </a:p>
          <a:p>
            <a:pPr marL="342900" indent="-342900"/>
            <a:r>
              <a:rPr lang="zh-CN" altLang="zh-CN" sz="2400"/>
              <a:t>    </a:t>
            </a:r>
            <a:r>
              <a:rPr lang="zh-CN" sz="2400"/>
              <a:t>加速比    </a:t>
            </a:r>
          </a:p>
          <a:p>
            <a:pPr marL="342900" indent="-342900" eaLnBrk="0" hangingPunct="0"/>
            <a:r>
              <a:rPr lang="zh-CN" altLang="zh-CN" sz="2400"/>
              <a:t>                       </a:t>
            </a:r>
          </a:p>
          <a:p>
            <a:pPr marL="342900" indent="-342900" eaLnBrk="0" hangingPunct="0"/>
            <a:r>
              <a:rPr lang="zh-CN" altLang="zh-CN" sz="2400"/>
              <a:t>   3) </a:t>
            </a:r>
            <a:r>
              <a:rPr lang="zh-CN" sz="2400"/>
              <a:t>效率                                      </a:t>
            </a:r>
          </a:p>
          <a:p>
            <a:pPr marL="342900" indent="-342900" eaLnBrk="0" hangingPunct="0"/>
            <a:r>
              <a:rPr lang="zh-CN" altLang="zh-CN" sz="2400"/>
              <a:t>                                      </a:t>
            </a:r>
          </a:p>
          <a:p>
            <a:pPr marL="342900" indent="-342900" eaLnBrk="0" hangingPunct="0"/>
            <a:r>
              <a:rPr lang="zh-CN" altLang="zh-CN" sz="2400"/>
              <a:t>                                                                                      </a:t>
            </a:r>
          </a:p>
        </p:txBody>
      </p:sp>
      <p:pic>
        <p:nvPicPr>
          <p:cNvPr id="18437" name="Picture 3" descr="例3"/>
          <p:cNvPicPr>
            <a:picLocks noChangeAspect="1" noChangeArrowheads="1"/>
          </p:cNvPicPr>
          <p:nvPr/>
        </p:nvPicPr>
        <p:blipFill>
          <a:blip r:embed="rId2" cstate="print"/>
          <a:srcRect/>
          <a:stretch>
            <a:fillRect/>
          </a:stretch>
        </p:blipFill>
        <p:spPr bwMode="auto">
          <a:xfrm>
            <a:off x="2484438" y="1557338"/>
            <a:ext cx="2736850" cy="720725"/>
          </a:xfrm>
          <a:prstGeom prst="rect">
            <a:avLst/>
          </a:prstGeom>
          <a:noFill/>
          <a:ln w="9525">
            <a:noFill/>
            <a:miter lim="800000"/>
            <a:headEnd/>
            <a:tailEnd/>
          </a:ln>
        </p:spPr>
      </p:pic>
      <p:pic>
        <p:nvPicPr>
          <p:cNvPr id="18438" name="Picture 4" descr="例3"/>
          <p:cNvPicPr>
            <a:picLocks noChangeAspect="1" noChangeArrowheads="1"/>
          </p:cNvPicPr>
          <p:nvPr/>
        </p:nvPicPr>
        <p:blipFill>
          <a:blip r:embed="rId3" cstate="print"/>
          <a:srcRect/>
          <a:stretch>
            <a:fillRect/>
          </a:stretch>
        </p:blipFill>
        <p:spPr bwMode="auto">
          <a:xfrm>
            <a:off x="2555875" y="2997200"/>
            <a:ext cx="2879725" cy="792163"/>
          </a:xfrm>
          <a:prstGeom prst="rect">
            <a:avLst/>
          </a:prstGeom>
          <a:noFill/>
          <a:ln w="9525">
            <a:noFill/>
            <a:miter lim="800000"/>
            <a:headEnd/>
            <a:tailEnd/>
          </a:ln>
        </p:spPr>
      </p:pic>
      <p:pic>
        <p:nvPicPr>
          <p:cNvPr id="18439" name="Picture 5" descr="例3"/>
          <p:cNvPicPr>
            <a:picLocks noChangeAspect="1" noChangeArrowheads="1"/>
          </p:cNvPicPr>
          <p:nvPr/>
        </p:nvPicPr>
        <p:blipFill>
          <a:blip r:embed="rId4" cstate="print"/>
          <a:srcRect/>
          <a:stretch>
            <a:fillRect/>
          </a:stretch>
        </p:blipFill>
        <p:spPr bwMode="auto">
          <a:xfrm>
            <a:off x="2484438" y="4005263"/>
            <a:ext cx="2952750" cy="865187"/>
          </a:xfrm>
          <a:prstGeom prst="rect">
            <a:avLst/>
          </a:prstGeom>
          <a:noFill/>
          <a:ln w="9525">
            <a:noFill/>
            <a:miter lim="800000"/>
            <a:headEnd/>
            <a:tailEnd/>
          </a:ln>
        </p:spPr>
      </p:pic>
      <p:pic>
        <p:nvPicPr>
          <p:cNvPr id="18440" name="Picture 6" descr="例3"/>
          <p:cNvPicPr>
            <a:picLocks noChangeAspect="1" noChangeArrowheads="1"/>
          </p:cNvPicPr>
          <p:nvPr/>
        </p:nvPicPr>
        <p:blipFill>
          <a:blip r:embed="rId5" cstate="print"/>
          <a:srcRect/>
          <a:stretch>
            <a:fillRect/>
          </a:stretch>
        </p:blipFill>
        <p:spPr bwMode="auto">
          <a:xfrm>
            <a:off x="1763713" y="5157788"/>
            <a:ext cx="5472112" cy="121126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8</a:t>
            </a:fld>
            <a:endParaRPr lang="zh-CN" altLang="zh-CN"/>
          </a:p>
        </p:txBody>
      </p:sp>
      <p:sp>
        <p:nvSpPr>
          <p:cNvPr id="41985" name="Rectangle 1"/>
          <p:cNvSpPr>
            <a:spLocks noChangeArrowheads="1"/>
          </p:cNvSpPr>
          <p:nvPr/>
        </p:nvSpPr>
        <p:spPr bwMode="auto">
          <a:xfrm>
            <a:off x="-252536" y="261229"/>
            <a:ext cx="961256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例</a:t>
            </a:r>
            <a:r>
              <a:rPr kumimoji="0" lang="en-US" altLang="zh-CN"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dirty="0">
                <a:ln>
                  <a:noFill/>
                </a:ln>
                <a:solidFill>
                  <a:srgbClr val="FF0000"/>
                </a:solidFill>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一条段数为</a:t>
            </a: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的流水线，</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无条件分支在第二个时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钟周期结束时就被解析出来，条件分支要到第三个时钟</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周期结束时才能够被解析出来</a:t>
            </a: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。所有类型的指令都必须经</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过第一个流水段的处理。问在没有任何控制相关的情况</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下，该流水线相对于存在上述控制相关情况下的加速比是</a:t>
            </a:r>
            <a:endPar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多少？</a:t>
            </a:r>
            <a:r>
              <a:rPr lang="zh-CN" altLang="en-US" sz="2800" dirty="0">
                <a:latin typeface="Times New Roman" pitchFamily="18" charset="0"/>
                <a:cs typeface="Times New Roman" pitchFamily="18" charset="0"/>
              </a:rPr>
              <a:t>假设各种分支指令数占所有指令数的百分比如下：</a:t>
            </a:r>
            <a:endParaRPr lang="en-US" altLang="zh-CN" sz="2800" dirty="0">
              <a:latin typeface="Times New Roman" pitchFamily="18" charset="0"/>
              <a:cs typeface="Times New Roman" pitchFamily="18" charset="0"/>
            </a:endParaRPr>
          </a:p>
          <a:p>
            <a:pPr lvl="0" indent="304800" eaLnBrk="0" hangingPunct="0"/>
            <a:r>
              <a:rPr lang="zh-CN" altLang="en-US" sz="2800" dirty="0">
                <a:latin typeface="Times New Roman" pitchFamily="18" charset="0"/>
                <a:cs typeface="Times New Roman" pitchFamily="18" charset="0"/>
              </a:rPr>
              <a:t>（假设</a:t>
            </a:r>
            <a:r>
              <a:rPr lang="zh-CN" altLang="zh-CN" sz="2800" dirty="0">
                <a:latin typeface="Times New Roman" pitchFamily="18" charset="0"/>
                <a:cs typeface="Times New Roman" pitchFamily="18" charset="0"/>
              </a:rPr>
              <a:t>没有控制相关时流水线的平均</a:t>
            </a:r>
            <a:r>
              <a:rPr lang="en-US" altLang="zh-CN" sz="2800" dirty="0">
                <a:latin typeface="Times New Roman" pitchFamily="18" charset="0"/>
                <a:cs typeface="Times New Roman" pitchFamily="18" charset="0"/>
              </a:rPr>
              <a:t>CPI</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41986" name="Picture 2"/>
          <p:cNvPicPr>
            <a:picLocks noChangeAspect="1" noChangeArrowheads="1"/>
          </p:cNvPicPr>
          <p:nvPr/>
        </p:nvPicPr>
        <p:blipFill>
          <a:blip r:embed="rId2" cstate="print"/>
          <a:srcRect/>
          <a:stretch>
            <a:fillRect/>
          </a:stretch>
        </p:blipFill>
        <p:spPr bwMode="auto">
          <a:xfrm>
            <a:off x="827584" y="3717032"/>
            <a:ext cx="7000029" cy="1296144"/>
          </a:xfrm>
          <a:prstGeom prst="rect">
            <a:avLst/>
          </a:prstGeom>
          <a:noFill/>
          <a:ln w="9525">
            <a:noFill/>
            <a:miter lim="800000"/>
            <a:headEnd/>
            <a:tailEnd/>
          </a:ln>
          <a:effectLst/>
        </p:spPr>
      </p:pic>
      <p:sp>
        <p:nvSpPr>
          <p:cNvPr id="6" name="矩形 5"/>
          <p:cNvSpPr/>
          <p:nvPr/>
        </p:nvSpPr>
        <p:spPr>
          <a:xfrm>
            <a:off x="395536" y="5085184"/>
            <a:ext cx="9145016" cy="830997"/>
          </a:xfrm>
          <a:prstGeom prst="rect">
            <a:avLst/>
          </a:prstGeom>
        </p:spPr>
        <p:txBody>
          <a:bodyPr wrap="square">
            <a:spAutoFit/>
          </a:bodyPr>
          <a:lstStyle/>
          <a:p>
            <a:pPr indent="304800" eaLnBrk="0" hangingPunct="0"/>
            <a:r>
              <a:rPr lang="zh-CN" altLang="en-US" sz="2400" dirty="0">
                <a:latin typeface="Times New Roman" pitchFamily="18" charset="0"/>
                <a:cs typeface="Times New Roman" pitchFamily="18" charset="0"/>
              </a:rPr>
              <a:t>控制相关时：无条件分支在第二个时钟周期结束时被解析出来，</a:t>
            </a:r>
            <a:endParaRPr lang="en-US" altLang="zh-CN" sz="2400" dirty="0">
              <a:latin typeface="Times New Roman" pitchFamily="18" charset="0"/>
              <a:cs typeface="Times New Roman" pitchFamily="18" charset="0"/>
            </a:endParaRPr>
          </a:p>
          <a:p>
            <a:pPr indent="304800" eaLnBrk="0" hangingPunct="0"/>
            <a:r>
              <a:rPr lang="zh-CN" altLang="en-US" sz="2400" dirty="0">
                <a:latin typeface="Times New Roman" pitchFamily="18" charset="0"/>
                <a:cs typeface="Times New Roman" pitchFamily="18" charset="0"/>
              </a:rPr>
              <a:t>条件分支要到第</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个时钟周期结束时才能被解析出来。</a:t>
            </a:r>
            <a:endParaRPr lang="en-US" altLang="zh-C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AABE79C-E54E-4E0E-B664-8890EA58465B}" type="datetime1">
              <a:rPr lang="zh-CN" altLang="en-US" smtClean="0"/>
              <a:pPr>
                <a:defRPr/>
              </a:pPr>
              <a:t>2021/6/21</a:t>
            </a:fld>
            <a:endParaRPr lang="zh-CN" altLang="zh-CN"/>
          </a:p>
        </p:txBody>
      </p:sp>
      <p:sp>
        <p:nvSpPr>
          <p:cNvPr id="3" name="灯片编号占位符 2"/>
          <p:cNvSpPr>
            <a:spLocks noGrp="1"/>
          </p:cNvSpPr>
          <p:nvPr>
            <p:ph type="sldNum" sz="quarter" idx="12"/>
          </p:nvPr>
        </p:nvSpPr>
        <p:spPr/>
        <p:txBody>
          <a:bodyPr/>
          <a:lstStyle/>
          <a:p>
            <a:pPr>
              <a:defRPr/>
            </a:pPr>
            <a:fld id="{E1284332-E4DC-4D2F-A614-BDF491AF3DCF}" type="slidenum">
              <a:rPr lang="zh-CN" altLang="zh-CN" smtClean="0"/>
              <a:pPr>
                <a:defRPr/>
              </a:pPr>
              <a:t>9</a:t>
            </a:fld>
            <a:endParaRPr lang="zh-CN" altLang="zh-CN" dirty="0"/>
          </a:p>
        </p:txBody>
      </p:sp>
      <p:sp>
        <p:nvSpPr>
          <p:cNvPr id="53249" name="Rectangle 1"/>
          <p:cNvSpPr>
            <a:spLocks noChangeArrowheads="1"/>
          </p:cNvSpPr>
          <p:nvPr/>
        </p:nvSpPr>
        <p:spPr bwMode="auto">
          <a:xfrm>
            <a:off x="-398259" y="0"/>
            <a:ext cx="9542259"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a:ln>
                  <a:noFill/>
                </a:ln>
                <a:effectLst/>
                <a:latin typeface="Times New Roman" pitchFamily="18" charset="0"/>
                <a:ea typeface="宋体" pitchFamily="2" charset="-122"/>
                <a:cs typeface="Times New Roman" pitchFamily="18" charset="0"/>
              </a:rPr>
              <a:t>解：</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1</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若使用排空流水线策略</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，则对</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条件分支</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，有两</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无条件分支</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，有一个额外的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a:t>
            </a:r>
            <a:endParaRPr kumimoji="0" lang="zh-CN" altLang="en-US" sz="2800" b="0" i="0" u="none" strike="noStrike" cap="none" normalizeH="0" baseline="0" dirty="0">
              <a:ln>
                <a:noFill/>
              </a:ln>
              <a:effectLst/>
              <a:latin typeface="Arial" pitchFamily="34" charset="0"/>
              <a:ea typeface="宋体" pitchFamily="2" charset="-122"/>
              <a:cs typeface="宋体" pitchFamily="2" charset="-122"/>
            </a:endParaRPr>
          </a:p>
        </p:txBody>
      </p:sp>
      <p:sp>
        <p:nvSpPr>
          <p:cNvPr id="53250" name="Rectangle 2"/>
          <p:cNvSpPr>
            <a:spLocks noChangeArrowheads="1"/>
          </p:cNvSpPr>
          <p:nvPr/>
        </p:nvSpPr>
        <p:spPr bwMode="auto">
          <a:xfrm>
            <a:off x="251520" y="1226949"/>
            <a:ext cx="889248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762000" algn="l"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effectLst/>
                <a:latin typeface="Times New Roman" pitchFamily="18" charset="0"/>
                <a:ea typeface="宋体" pitchFamily="2" charset="-122"/>
                <a:cs typeface="Times New Roman" pitchFamily="18" charset="0"/>
              </a:rPr>
              <a:t>CPI = 1+20%*2+5%*1 = 1.45 </a:t>
            </a:r>
            <a:endParaRPr kumimoji="0" lang="en-US" altLang="zh-CN" sz="3200" b="0" i="0" u="none" strike="noStrike" cap="none" normalizeH="0" baseline="0" dirty="0">
              <a:ln>
                <a:noFill/>
              </a:ln>
              <a:effectLst/>
              <a:latin typeface="Arial" pitchFamily="34" charset="0"/>
              <a:ea typeface="宋体" pitchFamily="2" charset="-122"/>
              <a:cs typeface="宋体" pitchFamily="2" charset="-122"/>
            </a:endParaRPr>
          </a:p>
        </p:txBody>
      </p:sp>
      <p:sp>
        <p:nvSpPr>
          <p:cNvPr id="53251" name="Rectangle 3"/>
          <p:cNvSpPr>
            <a:spLocks noChangeArrowheads="1"/>
          </p:cNvSpPr>
          <p:nvPr/>
        </p:nvSpPr>
        <p:spPr bwMode="auto">
          <a:xfrm>
            <a:off x="0" y="482478"/>
            <a:ext cx="9289723" cy="65556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lang="en-US" altLang="zh-CN" sz="2800" dirty="0">
              <a:latin typeface="Times New Roman" pitchFamily="18" charset="0"/>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800" b="0" i="0" u="none" strike="noStrike" cap="none" normalizeH="0" baseline="0" dirty="0">
                <a:ln>
                  <a:noFill/>
                </a:ln>
                <a:effectLst/>
                <a:latin typeface="Times New Roman" pitchFamily="18" charset="0"/>
                <a:ea typeface="宋体" pitchFamily="2" charset="-122"/>
                <a:cs typeface="Times New Roman" pitchFamily="18" charset="0"/>
              </a:rPr>
              <a:t>（</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2</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 </a:t>
            </a:r>
            <a:r>
              <a:rPr kumimoji="0" lang="zh-CN" altLang="en-US" sz="28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若使用预测分支成功策略</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，则对不成功的条件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分支，有两个额外的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a:t>
            </a: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，对无条件分支和成功的条件</a:t>
            </a:r>
            <a:endPar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endParaRPr>
          </a:p>
          <a:p>
            <a:pPr marL="0" marR="0" lvl="0" indent="30480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Times New Roman" pitchFamily="18" charset="0"/>
                <a:ea typeface="宋体" pitchFamily="2" charset="-122"/>
                <a:cs typeface="Times New Roman" pitchFamily="18" charset="0"/>
              </a:rPr>
              <a:t>分支，有一个额外的</a:t>
            </a: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stall </a:t>
            </a:r>
            <a:endParaRPr kumimoji="0" lang="zh-CN" altLang="en-US" sz="2800" b="0" i="0" u="none" strike="noStrike" cap="none" normalizeH="0" baseline="0" dirty="0">
              <a:ln>
                <a:noFill/>
              </a:ln>
              <a:effectLst/>
              <a:latin typeface="Arial" pitchFamily="34" charset="0"/>
              <a:ea typeface="宋体" pitchFamily="2" charset="-122"/>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Times New Roman" pitchFamily="18" charset="0"/>
                <a:ea typeface="宋体" pitchFamily="2" charset="-122"/>
                <a:cs typeface="Times New Roman" pitchFamily="18" charset="0"/>
              </a:rPr>
              <a:t>CPI = 1+20%*(60%*1+40%*2) +5%*1 = 1.33 </a:t>
            </a:r>
          </a:p>
          <a:p>
            <a:pPr marL="0" marR="0" lvl="0" indent="76200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a:p>
            <a:pPr lvl="0" indent="304800"/>
            <a:r>
              <a:rPr lang="zh-CN" altLang="zh-CN"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a:t>
            </a:r>
            <a:r>
              <a:rPr lang="zh-CN" altLang="en-US" sz="2800" dirty="0">
                <a:solidFill>
                  <a:srgbClr val="FF0000"/>
                </a:solidFill>
                <a:latin typeface="Times New Roman" pitchFamily="18" charset="0"/>
                <a:cs typeface="Times New Roman" pitchFamily="18" charset="0"/>
              </a:rPr>
              <a:t>若使用预测分支失败策略</a:t>
            </a:r>
            <a:r>
              <a:rPr lang="zh-CN" altLang="en-US" sz="2800" dirty="0">
                <a:latin typeface="Times New Roman" pitchFamily="18" charset="0"/>
                <a:cs typeface="Times New Roman" pitchFamily="18" charset="0"/>
              </a:rPr>
              <a:t>，则对于成功的条件分支</a:t>
            </a:r>
            <a:endParaRPr lang="en-US" altLang="zh-CN" sz="2800" dirty="0">
              <a:latin typeface="Times New Roman" pitchFamily="18" charset="0"/>
              <a:cs typeface="Times New Roman" pitchFamily="18" charset="0"/>
            </a:endParaRPr>
          </a:p>
          <a:p>
            <a:pPr lvl="0" indent="304800"/>
            <a:r>
              <a:rPr lang="zh-CN" altLang="en-US" sz="2800" dirty="0">
                <a:latin typeface="Times New Roman" pitchFamily="18" charset="0"/>
                <a:cs typeface="Times New Roman" pitchFamily="18" charset="0"/>
              </a:rPr>
              <a:t>，有两个额外的</a:t>
            </a:r>
            <a:r>
              <a:rPr lang="en-US" altLang="zh-CN" sz="2800" dirty="0">
                <a:latin typeface="Times New Roman" pitchFamily="18" charset="0"/>
                <a:cs typeface="Times New Roman" pitchFamily="18" charset="0"/>
              </a:rPr>
              <a:t>stall</a:t>
            </a:r>
            <a:r>
              <a:rPr lang="zh-CN" altLang="en-US" sz="2800" dirty="0">
                <a:latin typeface="Times New Roman" pitchFamily="18" charset="0"/>
                <a:cs typeface="Times New Roman" pitchFamily="18" charset="0"/>
              </a:rPr>
              <a:t>；对无条件分支，有一个额外的</a:t>
            </a:r>
            <a:r>
              <a:rPr lang="en-US" altLang="zh-CN" sz="2800" dirty="0">
                <a:latin typeface="Times New Roman" pitchFamily="18" charset="0"/>
                <a:cs typeface="Times New Roman" pitchFamily="18" charset="0"/>
              </a:rPr>
              <a:t>stall</a:t>
            </a:r>
          </a:p>
          <a:p>
            <a:pPr lvl="0" indent="304800"/>
            <a:r>
              <a:rPr lang="zh-CN" altLang="en-US" sz="2800" dirty="0">
                <a:latin typeface="Times New Roman" pitchFamily="18" charset="0"/>
                <a:cs typeface="Times New Roman" pitchFamily="18" charset="0"/>
              </a:rPr>
              <a:t>；对不成功的条件分支，无延迟：</a:t>
            </a:r>
            <a:endParaRPr lang="zh-CN" altLang="en-US" sz="2800" dirty="0">
              <a:latin typeface="Arial" pitchFamily="34" charset="0"/>
              <a:cs typeface="宋体" pitchFamily="2" charset="-122"/>
            </a:endParaRPr>
          </a:p>
          <a:p>
            <a:pPr lvl="0" indent="304800" eaLnBrk="0" hangingPunct="0"/>
            <a:r>
              <a:rPr lang="en-US" altLang="zh-CN" sz="2800" dirty="0">
                <a:latin typeface="Times New Roman" pitchFamily="18" charset="0"/>
                <a:cs typeface="Times New Roman" pitchFamily="18" charset="0"/>
              </a:rPr>
              <a:t>CPI = 1+20%*(60%*2 + 40%*0) +5%*1 = 1.29 </a:t>
            </a:r>
            <a:endParaRPr lang="en-US" altLang="zh-CN" sz="2800" dirty="0">
              <a:latin typeface="Arial" pitchFamily="34" charset="0"/>
              <a:cs typeface="宋体" pitchFamily="2" charset="-122"/>
            </a:endParaRPr>
          </a:p>
          <a:p>
            <a:pPr lvl="0" indent="304800" eaLnBrk="0" hangingPunct="0"/>
            <a:r>
              <a:rPr lang="zh-CN" altLang="en-US" sz="2800" dirty="0">
                <a:latin typeface="Times New Roman" pitchFamily="18" charset="0"/>
                <a:cs typeface="Times New Roman" pitchFamily="18" charset="0"/>
              </a:rPr>
              <a:t>　　　　　　</a:t>
            </a:r>
            <a:r>
              <a:rPr lang="zh-CN" altLang="en-US" sz="2800" dirty="0">
                <a:solidFill>
                  <a:srgbClr val="FFFF00"/>
                </a:solidFill>
                <a:latin typeface="Times New Roman" pitchFamily="18" charset="0"/>
                <a:cs typeface="Times New Roman" pitchFamily="18" charset="0"/>
              </a:rPr>
              <a:t>加速比</a:t>
            </a:r>
            <a:r>
              <a:rPr lang="en-US" altLang="zh-CN" sz="2800" dirty="0">
                <a:solidFill>
                  <a:srgbClr val="FFFF00"/>
                </a:solidFill>
                <a:latin typeface="Times New Roman" pitchFamily="18" charset="0"/>
                <a:cs typeface="Times New Roman" pitchFamily="18" charset="0"/>
              </a:rPr>
              <a:t>S=CPI/1 = 1.29</a:t>
            </a:r>
            <a:endParaRPr lang="en-US" altLang="zh-CN" sz="2800" dirty="0">
              <a:solidFill>
                <a:srgbClr val="FFFF00"/>
              </a:solidFill>
              <a:latin typeface="Arial" pitchFamily="34" charset="0"/>
              <a:cs typeface="宋体" pitchFamily="2" charset="-122"/>
            </a:endParaRPr>
          </a:p>
          <a:p>
            <a:pPr marL="0" marR="0" lvl="0" indent="76200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effectLst/>
              <a:latin typeface="Arial" pitchFamily="34" charset="0"/>
              <a:ea typeface="宋体" pitchFamily="2" charset="-122"/>
              <a:cs typeface="宋体"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{349315D3-827E-3441-AAA3-2B93E56767A1}tf10001063</Template>
  <TotalTime>1446</TotalTime>
  <Pages>0</Pages>
  <Words>3602</Words>
  <Characters>0</Characters>
  <Application>Microsoft Macintosh PowerPoint</Application>
  <DocSecurity>0</DocSecurity>
  <PresentationFormat>On-screen Show (4:3)</PresentationFormat>
  <Lines>0</Lines>
  <Paragraphs>322</Paragraphs>
  <Slides>29</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40" baseType="lpstr">
      <vt:lpstr>黑体</vt:lpstr>
      <vt:lpstr>宋体</vt:lpstr>
      <vt:lpstr>Arial</vt:lpstr>
      <vt:lpstr>Century Gothic</vt:lpstr>
      <vt:lpstr>Times New Roman</vt:lpstr>
      <vt:lpstr>Verdana</vt:lpstr>
      <vt:lpstr>Wingdings</vt:lpstr>
      <vt:lpstr>Mesh</vt:lpstr>
      <vt:lpstr>PBrush</vt:lpstr>
      <vt:lpstr>BMP 图像</vt:lpstr>
      <vt:lpstr>Picture2</vt:lpstr>
      <vt:lpstr>PowerPoint Presentation</vt:lpstr>
      <vt:lpstr>PowerPoint Presentation</vt:lpstr>
      <vt:lpstr>PowerPoint Presentation</vt:lpstr>
      <vt:lpstr>第三章  流水线技术</vt:lpstr>
      <vt:lpstr>PowerPoint Presentation</vt:lpstr>
      <vt:lpstr>PowerPoint Presentation</vt:lpstr>
      <vt:lpstr>PowerPoint Presentation</vt:lpstr>
      <vt:lpstr>PowerPoint Presentation</vt:lpstr>
      <vt:lpstr>PowerPoint Presentation</vt:lpstr>
      <vt:lpstr>第五章  指令级并行及其开发</vt:lpstr>
      <vt:lpstr>PowerPoint Presentation</vt:lpstr>
      <vt:lpstr>PowerPoint Presentation</vt:lpstr>
      <vt:lpstr>第四章 向量流水处理机 </vt:lpstr>
      <vt:lpstr>PowerPoint Presentation</vt:lpstr>
      <vt:lpstr>PowerPoint Presentation</vt:lpstr>
      <vt:lpstr>PowerPoint Presentation</vt:lpstr>
      <vt:lpstr>PowerPoint Presentation</vt:lpstr>
      <vt:lpstr>PowerPoint Presentation</vt:lpstr>
      <vt:lpstr>PowerPoint Presentation</vt:lpstr>
      <vt:lpstr>第9章　互连网络</vt:lpstr>
      <vt:lpstr>PowerPoint Presentation</vt:lpstr>
      <vt:lpstr>PowerPoint Presentation</vt:lpstr>
      <vt:lpstr>PowerPoint Presentation</vt:lpstr>
      <vt:lpstr>第13章　阵列处理机</vt:lpstr>
      <vt:lpstr>PowerPoint Presentation</vt:lpstr>
      <vt:lpstr>PowerPoint Presentation</vt:lpstr>
      <vt:lpstr>第10章    多处理机</vt:lpstr>
      <vt:lpstr>PowerPoint Presentation</vt:lpstr>
      <vt:lpstr>PowerPoint Presentation</vt:lpstr>
    </vt:vector>
  </TitlesOfParts>
  <Company>家庭自用</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 </dc:title>
  <dc:creator>余文</dc:creator>
  <cp:lastModifiedBy>Ma Ridd</cp:lastModifiedBy>
  <cp:revision>249</cp:revision>
  <cp:lastPrinted>1899-12-30T00:00:00Z</cp:lastPrinted>
  <dcterms:created xsi:type="dcterms:W3CDTF">2004-08-31T23:46:30Z</dcterms:created>
  <dcterms:modified xsi:type="dcterms:W3CDTF">2021-06-21T02:32:48Z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