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57" r:id="rId5"/>
    <p:sldId id="258" r:id="rId6"/>
    <p:sldId id="259" r:id="rId7"/>
    <p:sldId id="262"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2838"/>
    <a:srgbClr val="F2F2F2"/>
    <a:srgbClr val="CD0000"/>
    <a:srgbClr val="DA6D00"/>
    <a:srgbClr val="E6E600"/>
    <a:srgbClr val="7AF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00" d="100"/>
          <a:sy n="100" d="100"/>
        </p:scale>
        <p:origin x="99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B48C13-36B7-6215-F180-5D7C9C787B8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3B90DF1-DB2A-2474-391E-7AC3625F27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7E53B17-FF67-859B-12A5-625708C0B53A}"/>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5" name="Espace réservé du pied de page 4">
            <a:extLst>
              <a:ext uri="{FF2B5EF4-FFF2-40B4-BE49-F238E27FC236}">
                <a16:creationId xmlns:a16="http://schemas.microsoft.com/office/drawing/2014/main" id="{EFE4F3B2-C476-2A4C-E5DA-27398E3E2FB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874B2E5-01CB-81E6-B7F1-6E0007454686}"/>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1748862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D4ABE-C49C-7ADA-D6E4-CE2AD5BDDF6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8025FE0-B881-D1F0-653A-7EA57AF9A43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87ED9DB-61D4-B6E2-EE23-67BE8BF34F36}"/>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5" name="Espace réservé du pied de page 4">
            <a:extLst>
              <a:ext uri="{FF2B5EF4-FFF2-40B4-BE49-F238E27FC236}">
                <a16:creationId xmlns:a16="http://schemas.microsoft.com/office/drawing/2014/main" id="{855D2827-DC19-48E1-27BC-A3AD32BF1C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8817597-BEA3-8266-E346-9F15749B01F6}"/>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1390487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641CB21-8AAC-68F5-C92E-FC0B5ABB76B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7F87327-9509-0CAC-6D8E-C5CACAF6989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D0F2835-B261-FC36-AED4-9F5A8CDECBF8}"/>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5" name="Espace réservé du pied de page 4">
            <a:extLst>
              <a:ext uri="{FF2B5EF4-FFF2-40B4-BE49-F238E27FC236}">
                <a16:creationId xmlns:a16="http://schemas.microsoft.com/office/drawing/2014/main" id="{B4BE4CCF-EB6D-87B9-73D5-CEA1F53CC2F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ABFD119-1C65-8346-99D2-5E08E883BF7F}"/>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1090490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E51781-942B-6315-0CA6-B001FADC4E9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D5CC2CE-D3FE-1BF2-D6B6-70EBBAB4623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63504E4-4A01-1886-6599-1F26980CBD9C}"/>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5" name="Espace réservé du pied de page 4">
            <a:extLst>
              <a:ext uri="{FF2B5EF4-FFF2-40B4-BE49-F238E27FC236}">
                <a16:creationId xmlns:a16="http://schemas.microsoft.com/office/drawing/2014/main" id="{5D4A2A5B-E83F-5CD2-0C9F-19194D8F0CC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88C01ED-9C40-06F2-4EC4-B96E48D4C224}"/>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3496994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8D15C8-56EC-D4C6-7879-EDB39483323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AF51D0A-EC6F-CB65-3844-201FAF694D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7C46E2B-500E-AEF6-BDEA-A73367AAA053}"/>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5" name="Espace réservé du pied de page 4">
            <a:extLst>
              <a:ext uri="{FF2B5EF4-FFF2-40B4-BE49-F238E27FC236}">
                <a16:creationId xmlns:a16="http://schemas.microsoft.com/office/drawing/2014/main" id="{84BDA27F-2256-DBA6-96BC-F01B086CCDA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2C5A307-398A-44EF-E65C-571BAFA4D129}"/>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2527058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86DA21-524D-C843-6394-573E65BDA5F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A425E07-2765-A268-1C49-F884A207594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C3B7F34-8078-1986-108A-B560F718066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3A78946-9842-298A-7E2C-3C26DFE67728}"/>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6" name="Espace réservé du pied de page 5">
            <a:extLst>
              <a:ext uri="{FF2B5EF4-FFF2-40B4-BE49-F238E27FC236}">
                <a16:creationId xmlns:a16="http://schemas.microsoft.com/office/drawing/2014/main" id="{8956340C-9334-38E0-8759-4AEDEFA7634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EAE48A1-765B-854C-D1D4-F07EFBC5B1AC}"/>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265755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B3F3E5-89D6-E209-DCE4-CD9DCD94601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67B4FE9-CA24-86C5-BCCF-5E3C0DA3BD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104350C-9ECF-B6B2-B2C4-9A9E93CA9D0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432F71F-E6DF-DFA8-A196-C0959DED44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9EBB713-ECE9-3E30-833B-DC8C14B6027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AA2BD4D-E4D1-6984-8308-20C6DF88FCE6}"/>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8" name="Espace réservé du pied de page 7">
            <a:extLst>
              <a:ext uri="{FF2B5EF4-FFF2-40B4-BE49-F238E27FC236}">
                <a16:creationId xmlns:a16="http://schemas.microsoft.com/office/drawing/2014/main" id="{3C1E4EE4-910F-3EF8-C143-E8343520111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83BEA8C-F4DB-F6D8-7A53-4EAA2D4FC238}"/>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473330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2BAE58-241F-D9EF-6AB5-CBBB88AF1A0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BF1C9DC-CA2D-640E-53A1-1DF7F7BD5C3E}"/>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4" name="Espace réservé du pied de page 3">
            <a:extLst>
              <a:ext uri="{FF2B5EF4-FFF2-40B4-BE49-F238E27FC236}">
                <a16:creationId xmlns:a16="http://schemas.microsoft.com/office/drawing/2014/main" id="{EF9D846F-6517-54D5-2D87-8657D563A2B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BC49A7A-17F5-890B-CE26-BB22F0CB9D97}"/>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246499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87D588F-C6CD-024B-5228-DF9ADCC38D03}"/>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3" name="Espace réservé du pied de page 2">
            <a:extLst>
              <a:ext uri="{FF2B5EF4-FFF2-40B4-BE49-F238E27FC236}">
                <a16:creationId xmlns:a16="http://schemas.microsoft.com/office/drawing/2014/main" id="{1A0C9BD5-23D2-818E-B972-39F44FE77D3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3F7AC38-39E2-7CC6-38F1-7D2C5FB5E12D}"/>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167204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1A826D-B0C9-03A1-9A33-D86F26DF600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C182DD3-69D3-A858-82CC-7344667349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15669CF-48AE-2F4F-AE98-73E915EA1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2FC5689-E5FF-59E8-61B2-B017C37AEF4F}"/>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6" name="Espace réservé du pied de page 5">
            <a:extLst>
              <a:ext uri="{FF2B5EF4-FFF2-40B4-BE49-F238E27FC236}">
                <a16:creationId xmlns:a16="http://schemas.microsoft.com/office/drawing/2014/main" id="{B95FD1FA-FFFF-E819-46A1-E6CE3428158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2F39387-C77D-2044-E009-124A6710FDB0}"/>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829532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1A7E05-FC43-0A3D-393D-17D49787BE1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312782D-0500-6D96-0564-EE8DB58371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CCDE56A-2847-14A0-7E60-056ADDF171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CC0CC7E-3A00-B28F-7D55-C7FB88281E6D}"/>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6" name="Espace réservé du pied de page 5">
            <a:extLst>
              <a:ext uri="{FF2B5EF4-FFF2-40B4-BE49-F238E27FC236}">
                <a16:creationId xmlns:a16="http://schemas.microsoft.com/office/drawing/2014/main" id="{1C515F84-AB5A-6558-E903-0ED3306877F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293AC64-E730-9235-F920-F99B89B89C8A}"/>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839077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1056A3F-9B78-C3D3-FF33-F04C3C7AF8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A1E4F2B-8102-0677-38E5-EFEAC54E6E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F4B7400-7F97-67A5-3F6D-4177687E45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7B45171-AA70-436F-85FA-2E4A94DD1EF3}" type="datetimeFigureOut">
              <a:rPr lang="fr-FR" smtClean="0"/>
              <a:t>28/08/2024</a:t>
            </a:fld>
            <a:endParaRPr lang="fr-FR"/>
          </a:p>
        </p:txBody>
      </p:sp>
      <p:sp>
        <p:nvSpPr>
          <p:cNvPr id="5" name="Espace réservé du pied de page 4">
            <a:extLst>
              <a:ext uri="{FF2B5EF4-FFF2-40B4-BE49-F238E27FC236}">
                <a16:creationId xmlns:a16="http://schemas.microsoft.com/office/drawing/2014/main" id="{29017CA8-2FDB-7872-9692-3AE2C2F68B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99DF1E9-88FC-ADDC-D8AC-A008D7E8EB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925085-A06E-4F1E-A53A-17AA8A61EB05}" type="slidenum">
              <a:rPr lang="fr-FR" smtClean="0"/>
              <a:t>‹N°›</a:t>
            </a:fld>
            <a:endParaRPr lang="fr-FR"/>
          </a:p>
        </p:txBody>
      </p:sp>
    </p:spTree>
    <p:extLst>
      <p:ext uri="{BB962C8B-B14F-4D97-AF65-F5344CB8AC3E}">
        <p14:creationId xmlns:p14="http://schemas.microsoft.com/office/powerpoint/2010/main" val="3551278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2E7C420-58C6-1AAE-785A-D2D9DF8C0E83}"/>
              </a:ext>
            </a:extLst>
          </p:cNvPr>
          <p:cNvPicPr>
            <a:picLocks noChangeAspect="1"/>
          </p:cNvPicPr>
          <p:nvPr/>
        </p:nvPicPr>
        <p:blipFill>
          <a:blip r:embed="rId2"/>
          <a:stretch>
            <a:fillRect/>
          </a:stretch>
        </p:blipFill>
        <p:spPr>
          <a:xfrm>
            <a:off x="2825750" y="1497106"/>
            <a:ext cx="6868954" cy="3863787"/>
          </a:xfrm>
          <a:prstGeom prst="rect">
            <a:avLst/>
          </a:prstGeom>
        </p:spPr>
      </p:pic>
      <p:sp>
        <p:nvSpPr>
          <p:cNvPr id="5" name="ZoneTexte 4">
            <a:extLst>
              <a:ext uri="{FF2B5EF4-FFF2-40B4-BE49-F238E27FC236}">
                <a16:creationId xmlns:a16="http://schemas.microsoft.com/office/drawing/2014/main" id="{578D9BE6-39AC-1F3D-6451-6F5869E6F244}"/>
              </a:ext>
            </a:extLst>
          </p:cNvPr>
          <p:cNvSpPr txBox="1"/>
          <p:nvPr/>
        </p:nvSpPr>
        <p:spPr>
          <a:xfrm>
            <a:off x="3159124" y="2351781"/>
            <a:ext cx="6191251" cy="1077218"/>
          </a:xfrm>
          <a:prstGeom prst="rect">
            <a:avLst/>
          </a:prstGeom>
          <a:solidFill>
            <a:srgbClr val="1B2838">
              <a:alpha val="60000"/>
            </a:srgbClr>
          </a:solidFill>
        </p:spPr>
        <p:txBody>
          <a:bodyPr wrap="square" rtlCol="0">
            <a:spAutoFit/>
          </a:bodyPr>
          <a:lstStyle/>
          <a:p>
            <a:pPr algn="just"/>
            <a:r>
              <a:rPr lang="en-US" sz="1600" dirty="0">
                <a:solidFill>
                  <a:schemeClr val="bg1"/>
                </a:solidFill>
                <a:effectLst>
                  <a:outerShdw blurRad="76200" dist="38100" dir="12480000" algn="l" rotWithShape="0">
                    <a:prstClr val="black"/>
                  </a:outerShdw>
                </a:effectLst>
                <a:latin typeface="Lora" panose="02000503000000020004" pitchFamily="2" charset="0"/>
              </a:rPr>
              <a:t>Fight the infected of The Last of Us thanks to this mod. The goal is to make zombies of Project </a:t>
            </a:r>
            <a:r>
              <a:rPr lang="en-US" sz="1600" dirty="0" err="1">
                <a:solidFill>
                  <a:schemeClr val="bg1"/>
                </a:solidFill>
                <a:effectLst>
                  <a:outerShdw blurRad="76200" dist="38100" dir="12480000" algn="l" rotWithShape="0">
                    <a:prstClr val="black"/>
                  </a:outerShdw>
                </a:effectLst>
                <a:latin typeface="Lora" panose="02000503000000020004" pitchFamily="2" charset="0"/>
              </a:rPr>
              <a:t>Zomboid</a:t>
            </a:r>
            <a:r>
              <a:rPr lang="en-US" sz="1600" dirty="0">
                <a:solidFill>
                  <a:schemeClr val="bg1"/>
                </a:solidFill>
                <a:effectLst>
                  <a:outerShdw blurRad="76200" dist="38100" dir="12480000" algn="l" rotWithShape="0">
                    <a:prstClr val="black"/>
                  </a:outerShdw>
                </a:effectLst>
                <a:latin typeface="Lora" panose="02000503000000020004" pitchFamily="2" charset="0"/>
              </a:rPr>
              <a:t> harder with new mechanics to not have the need for massive population amounts just to have some difficulty in the game.</a:t>
            </a:r>
          </a:p>
        </p:txBody>
      </p:sp>
    </p:spTree>
    <p:extLst>
      <p:ext uri="{BB962C8B-B14F-4D97-AF65-F5344CB8AC3E}">
        <p14:creationId xmlns:p14="http://schemas.microsoft.com/office/powerpoint/2010/main" val="891567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3293209"/>
          </a:xfrm>
          <a:prstGeom prst="rect">
            <a:avLst/>
          </a:prstGeom>
          <a:noFill/>
        </p:spPr>
        <p:txBody>
          <a:bodyPr wrap="square" rtlCol="0">
            <a:spAutoFit/>
          </a:bodyPr>
          <a:lstStyle/>
          <a:p>
            <a:pPr algn="just"/>
            <a:r>
              <a:rPr lang="fr-FR" sz="2000" b="0" i="0" dirty="0" err="1">
                <a:solidFill>
                  <a:schemeClr val="accent4"/>
                </a:solidFill>
                <a:effectLst/>
                <a:latin typeface="Algerian" panose="04020705040A02060702" pitchFamily="82" charset="0"/>
              </a:rPr>
              <a:t>Suggested</a:t>
            </a:r>
            <a:r>
              <a:rPr lang="fr-FR" sz="2000" b="0" i="0" dirty="0">
                <a:solidFill>
                  <a:schemeClr val="accent4"/>
                </a:solidFill>
                <a:effectLst/>
                <a:latin typeface="Algerian" panose="04020705040A02060702" pitchFamily="82" charset="0"/>
              </a:rPr>
              <a:t> settings</a:t>
            </a:r>
            <a:endParaRPr lang="fr-FR"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Set your population to a low number ! Test your population settings, don't hesitate to lower them down, I myself set it to an even lower value !</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Green apocalypse settings (10 Years Later, no electricity, no water, Barricaded World, rare loot...).</a:t>
            </a:r>
          </a:p>
          <a:p>
            <a:pPr algn="just"/>
            <a:endParaRPr lang="en-US"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2000" b="0" i="0" dirty="0">
                <a:solidFill>
                  <a:schemeClr val="accent4"/>
                </a:solidFill>
                <a:effectLst/>
                <a:latin typeface="Algerian" panose="04020705040A02060702" pitchFamily="82" charset="0"/>
              </a:rPr>
              <a:t>Small </a:t>
            </a:r>
            <a:r>
              <a:rPr lang="fr-FR" sz="2000" b="0" i="0" dirty="0" err="1">
                <a:solidFill>
                  <a:schemeClr val="accent4"/>
                </a:solidFill>
                <a:effectLst/>
                <a:latin typeface="Algerian" panose="04020705040A02060702" pitchFamily="82" charset="0"/>
              </a:rPr>
              <a:t>tips</a:t>
            </a:r>
            <a:endParaRPr lang="fr-FR" sz="2000" dirty="0">
              <a:solidFill>
                <a:schemeClr val="accent4"/>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Sprinters but can be slowed down by using mods that slow down sprinters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You can tweak the infected types weights in real time to make the infected population increase across time.</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Fire is much more powerful against the infected than normal zombies or fresh infected (runners). It is more than a horde clearing tool but an actual weapon that can make Clickers and Bloaters a walk in the park (sort of).</a:t>
            </a:r>
          </a:p>
        </p:txBody>
      </p:sp>
    </p:spTree>
    <p:extLst>
      <p:ext uri="{BB962C8B-B14F-4D97-AF65-F5344CB8AC3E}">
        <p14:creationId xmlns:p14="http://schemas.microsoft.com/office/powerpoint/2010/main" val="2108096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3508653"/>
          </a:xfrm>
          <a:prstGeom prst="rect">
            <a:avLst/>
          </a:prstGeom>
          <a:noFill/>
        </p:spPr>
        <p:txBody>
          <a:bodyPr wrap="square" rtlCol="0">
            <a:spAutoFit/>
          </a:bodyPr>
          <a:lstStyle/>
          <a:p>
            <a:pPr algn="just"/>
            <a:r>
              <a:rPr lang="en-US" sz="1200" dirty="0">
                <a:solidFill>
                  <a:schemeClr val="bg1"/>
                </a:solidFill>
                <a:latin typeface="Lora" panose="02000503000000020004" pitchFamily="2" charset="0"/>
              </a:rPr>
              <a:t>Runners are humans recently infected by the Cordyceps fungus. They can quickly overwhelm you with their sheer speed and numbers but are exposed to attacks from weapons. You may hear them talking and struggling from within, with the soul of the host likely still present but unable to control their body.</a:t>
            </a:r>
          </a:p>
          <a:p>
            <a:pPr algn="just"/>
            <a:endParaRPr lang="en-US"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2000" b="0" i="0" dirty="0">
                <a:solidFill>
                  <a:srgbClr val="7AF300"/>
                </a:solidFill>
                <a:effectLst/>
                <a:latin typeface="Algerian" panose="04020705040A02060702" pitchFamily="82" charset="0"/>
              </a:rPr>
              <a:t>Runners behavior</a:t>
            </a:r>
            <a:endParaRPr lang="fr-FR" sz="2000" dirty="0">
              <a:solidFill>
                <a:srgbClr val="7AF300"/>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Tend to be in groups in the street, compared to other infected type that will hide inside buildings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Sprinters*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 climb small fences*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normal human strength* and toughness* meaning they are fragile against attacks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The number is their strength, do not take them too lightly</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medium vulnerability to fire*</a:t>
            </a:r>
          </a:p>
          <a:p>
            <a:pPr marL="171450" indent="-171450" algn="just">
              <a:buFont typeface="Wingdings" panose="05000000000000000000" pitchFamily="2" charset="2"/>
              <a:buChar char="v"/>
            </a:pPr>
            <a:endParaRPr lang="en-US" sz="1200" dirty="0">
              <a:solidFill>
                <a:schemeClr val="bg1"/>
              </a:solidFill>
              <a:latin typeface="Lora" panose="02000503000000020004" pitchFamily="2" charset="0"/>
            </a:endParaRPr>
          </a:p>
          <a:p>
            <a:pPr algn="just"/>
            <a:r>
              <a:rPr lang="en-US" sz="1000" i="1" dirty="0">
                <a:solidFill>
                  <a:schemeClr val="bg1"/>
                </a:solidFill>
                <a:latin typeface="Lora" panose="02000503000000020004" pitchFamily="2" charset="0"/>
              </a:rPr>
              <a:t>* can be modified in the sandbox options</a:t>
            </a:r>
            <a:endParaRPr lang="fr-FR" sz="1000" i="1"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p:txBody>
      </p:sp>
    </p:spTree>
    <p:extLst>
      <p:ext uri="{BB962C8B-B14F-4D97-AF65-F5344CB8AC3E}">
        <p14:creationId xmlns:p14="http://schemas.microsoft.com/office/powerpoint/2010/main" val="644460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4001095"/>
          </a:xfrm>
          <a:prstGeom prst="rect">
            <a:avLst/>
          </a:prstGeom>
          <a:noFill/>
        </p:spPr>
        <p:txBody>
          <a:bodyPr wrap="square" rtlCol="0">
            <a:spAutoFit/>
          </a:bodyPr>
          <a:lstStyle/>
          <a:p>
            <a:pPr algn="just"/>
            <a:r>
              <a:rPr lang="en-US" sz="1200" dirty="0">
                <a:solidFill>
                  <a:schemeClr val="bg1"/>
                </a:solidFill>
                <a:latin typeface="Lora" panose="02000503000000020004" pitchFamily="2" charset="0"/>
              </a:rPr>
              <a:t>Stalkers evolve from Runners with the </a:t>
            </a:r>
            <a:r>
              <a:rPr lang="en-US" sz="1200" dirty="0" err="1">
                <a:solidFill>
                  <a:schemeClr val="bg1"/>
                </a:solidFill>
                <a:latin typeface="Lora" panose="02000503000000020004" pitchFamily="2" charset="0"/>
              </a:rPr>
              <a:t>Cordycep</a:t>
            </a:r>
            <a:r>
              <a:rPr lang="en-US" sz="1200" dirty="0">
                <a:solidFill>
                  <a:schemeClr val="bg1"/>
                </a:solidFill>
                <a:latin typeface="Lora" panose="02000503000000020004" pitchFamily="2" charset="0"/>
              </a:rPr>
              <a:t> fully taking over the host's body. They are tougher and stronger than simple Runners, often ambushing you by hiding inside buildings. The human inside likely lost the battle against the fungi, and its cries of struggle are slowly being replaced with a distinctive clicking noise.</a:t>
            </a:r>
          </a:p>
          <a:p>
            <a:pPr algn="just"/>
            <a:endParaRPr lang="en-US"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2000" b="0" i="0" dirty="0" err="1">
                <a:solidFill>
                  <a:srgbClr val="E6E600"/>
                </a:solidFill>
                <a:effectLst/>
                <a:latin typeface="Algerian" panose="04020705040A02060702" pitchFamily="82" charset="0"/>
              </a:rPr>
              <a:t>Stalkers</a:t>
            </a:r>
            <a:r>
              <a:rPr lang="fr-FR" sz="2000" b="0" i="0" dirty="0">
                <a:solidFill>
                  <a:srgbClr val="E6E600"/>
                </a:solidFill>
                <a:effectLst/>
                <a:latin typeface="Algerian" panose="04020705040A02060702" pitchFamily="82" charset="0"/>
              </a:rPr>
              <a:t> behavior</a:t>
            </a:r>
            <a:endParaRPr lang="fr-FR" sz="2000" dirty="0">
              <a:solidFill>
                <a:srgbClr val="E6E600"/>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hide inside buildings*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Sprinters*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 climb small fences*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a stronger than normal toughness and strength</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high vulnerability to fire*</a:t>
            </a:r>
          </a:p>
          <a:p>
            <a:pPr algn="just"/>
            <a:endParaRPr lang="en-US" sz="1200" dirty="0">
              <a:solidFill>
                <a:schemeClr val="bg1"/>
              </a:solidFill>
              <a:latin typeface="Lora" panose="02000503000000020004" pitchFamily="2" charset="0"/>
            </a:endParaRPr>
          </a:p>
          <a:p>
            <a:pPr algn="just"/>
            <a:r>
              <a:rPr lang="en-US" sz="1000" i="1" dirty="0">
                <a:solidFill>
                  <a:schemeClr val="bg1"/>
                </a:solidFill>
                <a:latin typeface="Lora" panose="02000503000000020004" pitchFamily="2" charset="0"/>
              </a:rPr>
              <a:t>* can be modified in the sandbox options</a:t>
            </a:r>
            <a:endParaRPr lang="fr-FR" sz="1000" i="1"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r>
              <a:rPr lang="fr-FR" sz="2000" b="0" i="0" dirty="0" err="1">
                <a:solidFill>
                  <a:srgbClr val="E6E600"/>
                </a:solidFill>
                <a:effectLst/>
                <a:latin typeface="Algerian" panose="04020705040A02060702" pitchFamily="82" charset="0"/>
              </a:rPr>
              <a:t>Stalkers</a:t>
            </a:r>
            <a:r>
              <a:rPr lang="fr-FR" sz="2000" b="0" i="0" dirty="0">
                <a:solidFill>
                  <a:srgbClr val="E6E600"/>
                </a:solidFill>
                <a:effectLst/>
                <a:latin typeface="Algerian" panose="04020705040A02060702" pitchFamily="82" charset="0"/>
              </a:rPr>
              <a:t> </a:t>
            </a:r>
            <a:r>
              <a:rPr lang="fr-FR" sz="2000" b="0" i="0" dirty="0" err="1">
                <a:solidFill>
                  <a:srgbClr val="E6E600"/>
                </a:solidFill>
                <a:effectLst/>
                <a:latin typeface="Algerian" panose="04020705040A02060702" pitchFamily="82" charset="0"/>
              </a:rPr>
              <a:t>visuals</a:t>
            </a:r>
            <a:endParaRPr lang="fr-FR" sz="2000" dirty="0">
              <a:solidFill>
                <a:srgbClr val="E6E600"/>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Will have </a:t>
            </a:r>
            <a:r>
              <a:rPr lang="fr-FR" sz="1200" dirty="0" err="1">
                <a:solidFill>
                  <a:schemeClr val="bg1"/>
                </a:solidFill>
                <a:latin typeface="Lora" panose="02000503000000020004" pitchFamily="2" charset="0"/>
              </a:rPr>
              <a:t>ragged</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clothings</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half</a:t>
            </a:r>
            <a:r>
              <a:rPr lang="fr-FR" sz="1200" dirty="0">
                <a:solidFill>
                  <a:schemeClr val="bg1"/>
                </a:solidFill>
                <a:latin typeface="Lora" panose="02000503000000020004" pitchFamily="2" charset="0"/>
              </a:rPr>
              <a:t> bloody and </a:t>
            </a:r>
            <a:r>
              <a:rPr lang="fr-FR" sz="1200" dirty="0" err="1">
                <a:solidFill>
                  <a:schemeClr val="bg1"/>
                </a:solidFill>
                <a:latin typeface="Lora" panose="02000503000000020004" pitchFamily="2" charset="0"/>
              </a:rPr>
              <a:t>dirty</a:t>
            </a:r>
            <a:endParaRPr lang="fr-FR" sz="1200" dirty="0">
              <a:solidFill>
                <a:schemeClr val="bg1"/>
              </a:solidFill>
              <a:latin typeface="Lora" panose="02000503000000020004" pitchFamily="2" charset="0"/>
            </a:endParaRPr>
          </a:p>
        </p:txBody>
      </p:sp>
    </p:spTree>
    <p:extLst>
      <p:ext uri="{BB962C8B-B14F-4D97-AF65-F5344CB8AC3E}">
        <p14:creationId xmlns:p14="http://schemas.microsoft.com/office/powerpoint/2010/main" val="2427875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5663089"/>
          </a:xfrm>
          <a:prstGeom prst="rect">
            <a:avLst/>
          </a:prstGeom>
          <a:noFill/>
        </p:spPr>
        <p:txBody>
          <a:bodyPr wrap="square" rtlCol="0">
            <a:spAutoFit/>
          </a:bodyPr>
          <a:lstStyle/>
          <a:p>
            <a:pPr algn="just"/>
            <a:r>
              <a:rPr lang="en-US" sz="1200" dirty="0">
                <a:solidFill>
                  <a:schemeClr val="bg1"/>
                </a:solidFill>
                <a:latin typeface="Lora" panose="02000503000000020004" pitchFamily="2" charset="0"/>
              </a:rPr>
              <a:t>Clickers evolve from Stalkers into an even more dangerous state. Their inhuman strength makes them extremely perilous to approach; anyone too close could find themselves dead in mere seconds. The cries of struggle have long been replaced with a clicking noise, used to replace their lost eyes due to the Cordyceps eating through them. Fortunately, this alteration makes them slower than simple Runners and Stalkers. However, they will move in unpredictable ways their arms, catching you whenever they get close enough to you.</a:t>
            </a:r>
          </a:p>
          <a:p>
            <a:pPr algn="just"/>
            <a:endParaRPr lang="en-US"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2000" b="0" i="0" dirty="0" err="1">
                <a:solidFill>
                  <a:srgbClr val="DA6D00"/>
                </a:solidFill>
                <a:effectLst/>
                <a:latin typeface="Algerian" panose="04020705040A02060702" pitchFamily="82" charset="0"/>
              </a:rPr>
              <a:t>Clickers</a:t>
            </a:r>
            <a:r>
              <a:rPr lang="fr-FR" sz="2000" b="0" i="0" dirty="0">
                <a:solidFill>
                  <a:srgbClr val="DA6D00"/>
                </a:solidFill>
                <a:effectLst/>
                <a:latin typeface="Algerian" panose="04020705040A02060702" pitchFamily="82" charset="0"/>
              </a:rPr>
              <a:t> behavior</a:t>
            </a:r>
            <a:endParaRPr lang="fr-FR" sz="2000" dirty="0">
              <a:solidFill>
                <a:srgbClr val="DA6D00"/>
              </a:solidFill>
              <a:latin typeface="Algerian" panose="04020705040A02060702" pitchFamily="82" charset="0"/>
            </a:endParaRPr>
          </a:p>
          <a:p>
            <a:pPr algn="just"/>
            <a:endParaRPr lang="en-US"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hide inside buildings*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 climb small fences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Move slowly when have no targets but will rush towards their target</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inhuman strength and toughness. They will overpower you and one shot you*</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bad vision (Not blind yet, this will be worked on in future updates)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higher HP* and should survive around 2 shotgun shells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high vulnerability to fire*</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take increased damage when set on fire*</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Cannot be pushed with hands*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grab you* (off by default)</a:t>
            </a:r>
          </a:p>
          <a:p>
            <a:pPr algn="just"/>
            <a:endParaRPr lang="en-US" sz="1200" dirty="0">
              <a:solidFill>
                <a:schemeClr val="bg1"/>
              </a:solidFill>
              <a:latin typeface="Lora" panose="02000503000000020004" pitchFamily="2" charset="0"/>
            </a:endParaRPr>
          </a:p>
          <a:p>
            <a:pPr algn="just"/>
            <a:r>
              <a:rPr lang="en-US" sz="1000" i="1" dirty="0">
                <a:solidFill>
                  <a:schemeClr val="bg1"/>
                </a:solidFill>
                <a:latin typeface="Lora" panose="02000503000000020004" pitchFamily="2" charset="0"/>
              </a:rPr>
              <a:t>* can be modified in the sandbox options</a:t>
            </a:r>
            <a:endParaRPr lang="fr-FR" sz="1000" i="1"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r>
              <a:rPr lang="fr-FR" sz="2000" b="0" i="0" dirty="0" err="1">
                <a:solidFill>
                  <a:srgbClr val="DA6D00"/>
                </a:solidFill>
                <a:effectLst/>
                <a:latin typeface="Algerian" panose="04020705040A02060702" pitchFamily="82" charset="0"/>
              </a:rPr>
              <a:t>Clickers</a:t>
            </a:r>
            <a:r>
              <a:rPr lang="fr-FR" sz="2000" b="0" i="0" dirty="0">
                <a:solidFill>
                  <a:srgbClr val="DA6D00"/>
                </a:solidFill>
                <a:effectLst/>
                <a:latin typeface="Algerian" panose="04020705040A02060702" pitchFamily="82" charset="0"/>
              </a:rPr>
              <a:t> </a:t>
            </a:r>
            <a:r>
              <a:rPr lang="fr-FR" sz="2000" b="0" i="0" dirty="0" err="1">
                <a:solidFill>
                  <a:srgbClr val="DA6D00"/>
                </a:solidFill>
                <a:effectLst/>
                <a:latin typeface="Algerian" panose="04020705040A02060702" pitchFamily="82" charset="0"/>
              </a:rPr>
              <a:t>visuals</a:t>
            </a:r>
            <a:endParaRPr lang="fr-FR" sz="2000" dirty="0">
              <a:solidFill>
                <a:srgbClr val="DA6D00"/>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Will have </a:t>
            </a:r>
            <a:r>
              <a:rPr lang="fr-FR" sz="1200" dirty="0" err="1">
                <a:solidFill>
                  <a:schemeClr val="bg1"/>
                </a:solidFill>
                <a:latin typeface="Lora" panose="02000503000000020004" pitchFamily="2" charset="0"/>
              </a:rPr>
              <a:t>ragged</a:t>
            </a:r>
            <a:r>
              <a:rPr lang="fr-FR" sz="1200" dirty="0">
                <a:solidFill>
                  <a:schemeClr val="bg1"/>
                </a:solidFill>
                <a:latin typeface="Lora" panose="02000503000000020004" pitchFamily="2" charset="0"/>
              </a:rPr>
              <a:t>, bloody and </a:t>
            </a:r>
            <a:r>
              <a:rPr lang="fr-FR" sz="1200" dirty="0" err="1">
                <a:solidFill>
                  <a:schemeClr val="bg1"/>
                </a:solidFill>
                <a:latin typeface="Lora" panose="02000503000000020004" pitchFamily="2" charset="0"/>
              </a:rPr>
              <a:t>dirty</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clothings</a:t>
            </a:r>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Custom model: 2 </a:t>
            </a:r>
            <a:r>
              <a:rPr lang="fr-FR" sz="1200" dirty="0" err="1">
                <a:solidFill>
                  <a:schemeClr val="bg1"/>
                </a:solidFill>
                <a:latin typeface="Lora" panose="02000503000000020004" pitchFamily="2" charset="0"/>
              </a:rPr>
              <a:t>models</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with</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each</a:t>
            </a:r>
            <a:r>
              <a:rPr lang="fr-FR" sz="1200" dirty="0">
                <a:solidFill>
                  <a:schemeClr val="bg1"/>
                </a:solidFill>
                <a:latin typeface="Lora" panose="02000503000000020004" pitchFamily="2" charset="0"/>
              </a:rPr>
              <a:t> 2 textures variations</a:t>
            </a: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Custom animations (WIP)</a:t>
            </a:r>
          </a:p>
        </p:txBody>
      </p:sp>
    </p:spTree>
    <p:extLst>
      <p:ext uri="{BB962C8B-B14F-4D97-AF65-F5344CB8AC3E}">
        <p14:creationId xmlns:p14="http://schemas.microsoft.com/office/powerpoint/2010/main" val="202313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5478423"/>
          </a:xfrm>
          <a:prstGeom prst="rect">
            <a:avLst/>
          </a:prstGeom>
          <a:noFill/>
        </p:spPr>
        <p:txBody>
          <a:bodyPr wrap="square" rtlCol="0">
            <a:spAutoFit/>
          </a:bodyPr>
          <a:lstStyle/>
          <a:p>
            <a:pPr algn="just"/>
            <a:r>
              <a:rPr lang="en-US" sz="1200" dirty="0">
                <a:solidFill>
                  <a:schemeClr val="bg1"/>
                </a:solidFill>
                <a:latin typeface="Lora" panose="02000503000000020004" pitchFamily="2" charset="0"/>
              </a:rPr>
              <a:t>Bloaters are seen as legends by many due to their rarity among infected types. If a Clicker manages to survive over the years, sustaining its body and the </a:t>
            </a:r>
            <a:r>
              <a:rPr lang="en-US" sz="1200" dirty="0" err="1">
                <a:solidFill>
                  <a:schemeClr val="bg1"/>
                </a:solidFill>
                <a:latin typeface="Lora" panose="02000503000000020004" pitchFamily="2" charset="0"/>
              </a:rPr>
              <a:t>Cordycep</a:t>
            </a:r>
            <a:r>
              <a:rPr lang="en-US" sz="1200" dirty="0">
                <a:solidFill>
                  <a:schemeClr val="bg1"/>
                </a:solidFill>
                <a:latin typeface="Lora" panose="02000503000000020004" pitchFamily="2" charset="0"/>
              </a:rPr>
              <a:t> within, it evolves into a colossus with thick skin protected by Cordyceps patches. No one wants to contemplate what would happen to a person if they were caught by this creature, so approaching it is out of the question.</a:t>
            </a:r>
          </a:p>
          <a:p>
            <a:pPr algn="just"/>
            <a:endParaRPr lang="en-US"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2000" b="0" i="0" dirty="0" err="1">
                <a:solidFill>
                  <a:srgbClr val="CD0000"/>
                </a:solidFill>
                <a:effectLst/>
                <a:latin typeface="Algerian" panose="04020705040A02060702" pitchFamily="82" charset="0"/>
              </a:rPr>
              <a:t>Bloaters</a:t>
            </a:r>
            <a:r>
              <a:rPr lang="fr-FR" sz="2000" b="0" i="0" dirty="0">
                <a:solidFill>
                  <a:srgbClr val="CD0000"/>
                </a:solidFill>
                <a:effectLst/>
                <a:latin typeface="Algerian" panose="04020705040A02060702" pitchFamily="82" charset="0"/>
              </a:rPr>
              <a:t> behavior</a:t>
            </a:r>
            <a:endParaRPr lang="fr-FR" sz="2000" dirty="0">
              <a:solidFill>
                <a:srgbClr val="CD0000"/>
              </a:solidFill>
              <a:latin typeface="Algerian" panose="04020705040A02060702" pitchFamily="82" charset="0"/>
            </a:endParaRPr>
          </a:p>
          <a:p>
            <a:pPr algn="just"/>
            <a:endParaRPr lang="en-US"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hide inside buildings*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 climb small fences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Fast </a:t>
            </a:r>
            <a:r>
              <a:rPr lang="en-US" sz="1200" dirty="0" err="1">
                <a:solidFill>
                  <a:schemeClr val="bg1"/>
                </a:solidFill>
                <a:latin typeface="Lora" panose="02000503000000020004" pitchFamily="2" charset="0"/>
              </a:rPr>
              <a:t>shamblers</a:t>
            </a:r>
            <a:endParaRPr lang="en-US"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inhuman strength and toughness. They will overpower you and one shot you</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bad vision</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higher HP* and should survive around 20 shotgun shells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high vulnerability to fire*</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take increased damage when set on fire*</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 take down structures quickly</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Cannot be pushed with hands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grab you</a:t>
            </a:r>
          </a:p>
          <a:p>
            <a:pPr algn="just"/>
            <a:endParaRPr lang="en-US" sz="1200" dirty="0">
              <a:solidFill>
                <a:schemeClr val="bg1"/>
              </a:solidFill>
              <a:latin typeface="Lora" panose="02000503000000020004" pitchFamily="2" charset="0"/>
            </a:endParaRPr>
          </a:p>
          <a:p>
            <a:pPr algn="just"/>
            <a:r>
              <a:rPr lang="en-US" sz="1000" i="1" dirty="0">
                <a:solidFill>
                  <a:schemeClr val="bg1"/>
                </a:solidFill>
                <a:latin typeface="Lora" panose="02000503000000020004" pitchFamily="2" charset="0"/>
              </a:rPr>
              <a:t>* can be modified in the sandbox options</a:t>
            </a:r>
            <a:endParaRPr lang="fr-FR" sz="1000" i="1"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r>
              <a:rPr lang="fr-FR" sz="2000" b="0" i="0" dirty="0" err="1">
                <a:solidFill>
                  <a:srgbClr val="CD0000"/>
                </a:solidFill>
                <a:effectLst/>
                <a:latin typeface="Algerian" panose="04020705040A02060702" pitchFamily="82" charset="0"/>
              </a:rPr>
              <a:t>Bloaters</a:t>
            </a:r>
            <a:r>
              <a:rPr lang="fr-FR" sz="2000" b="0" i="0" dirty="0">
                <a:solidFill>
                  <a:srgbClr val="CD0000"/>
                </a:solidFill>
                <a:effectLst/>
                <a:latin typeface="Algerian" panose="04020705040A02060702" pitchFamily="82" charset="0"/>
              </a:rPr>
              <a:t> </a:t>
            </a:r>
            <a:r>
              <a:rPr lang="fr-FR" sz="2000" b="0" i="0" dirty="0" err="1">
                <a:solidFill>
                  <a:srgbClr val="CD0000"/>
                </a:solidFill>
                <a:effectLst/>
                <a:latin typeface="Algerian" panose="04020705040A02060702" pitchFamily="82" charset="0"/>
              </a:rPr>
              <a:t>visuals</a:t>
            </a:r>
            <a:endParaRPr lang="fr-FR" sz="2000" dirty="0">
              <a:solidFill>
                <a:srgbClr val="CD0000"/>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Custom model</a:t>
            </a:r>
          </a:p>
        </p:txBody>
      </p:sp>
    </p:spTree>
    <p:extLst>
      <p:ext uri="{BB962C8B-B14F-4D97-AF65-F5344CB8AC3E}">
        <p14:creationId xmlns:p14="http://schemas.microsoft.com/office/powerpoint/2010/main" val="1772513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3E1A0BB-825A-ECE5-2794-620A6AED2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cxnSp>
        <p:nvCxnSpPr>
          <p:cNvPr id="7" name="Connecteur droit avec flèche 6">
            <a:extLst>
              <a:ext uri="{FF2B5EF4-FFF2-40B4-BE49-F238E27FC236}">
                <a16:creationId xmlns:a16="http://schemas.microsoft.com/office/drawing/2014/main" id="{82B0950C-112C-F564-EDDE-41797EFBA043}"/>
              </a:ext>
            </a:extLst>
          </p:cNvPr>
          <p:cNvCxnSpPr>
            <a:cxnSpLocks/>
            <a:stCxn id="9" idx="1"/>
          </p:cNvCxnSpPr>
          <p:nvPr/>
        </p:nvCxnSpPr>
        <p:spPr>
          <a:xfrm flipH="1">
            <a:off x="5289550" y="1140798"/>
            <a:ext cx="1144588"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 name="ZoneTexte 8">
            <a:extLst>
              <a:ext uri="{FF2B5EF4-FFF2-40B4-BE49-F238E27FC236}">
                <a16:creationId xmlns:a16="http://schemas.microsoft.com/office/drawing/2014/main" id="{A7A3BD64-0F53-EB1F-44C8-8516E616A44E}"/>
              </a:ext>
            </a:extLst>
          </p:cNvPr>
          <p:cNvSpPr txBox="1"/>
          <p:nvPr/>
        </p:nvSpPr>
        <p:spPr>
          <a:xfrm>
            <a:off x="6434138" y="986909"/>
            <a:ext cx="2430462" cy="307777"/>
          </a:xfrm>
          <a:prstGeom prst="rect">
            <a:avLst/>
          </a:prstGeom>
          <a:solidFill>
            <a:srgbClr val="FFFFFF">
              <a:alpha val="60000"/>
            </a:srgbClr>
          </a:solidFill>
        </p:spPr>
        <p:txBody>
          <a:bodyPr wrap="square" rtlCol="0">
            <a:spAutoFit/>
          </a:bodyPr>
          <a:lstStyle/>
          <a:p>
            <a:pPr algn="ctr"/>
            <a:r>
              <a:rPr lang="fr-FR" sz="1400" b="1" dirty="0" err="1">
                <a:solidFill>
                  <a:srgbClr val="FF0000"/>
                </a:solidFill>
                <a:latin typeface="Lora" panose="02000503000000020004" pitchFamily="2" charset="0"/>
              </a:rPr>
              <a:t>Allow</a:t>
            </a:r>
            <a:r>
              <a:rPr lang="fr-FR" sz="1400" b="1" dirty="0">
                <a:solidFill>
                  <a:srgbClr val="FF0000"/>
                </a:solidFill>
                <a:latin typeface="Lora" panose="02000503000000020004" pitchFamily="2" charset="0"/>
              </a:rPr>
              <a:t> </a:t>
            </a:r>
            <a:r>
              <a:rPr lang="fr-FR" sz="1400" b="1" dirty="0" err="1">
                <a:solidFill>
                  <a:srgbClr val="FF0000"/>
                </a:solidFill>
                <a:latin typeface="Lora" panose="02000503000000020004" pitchFamily="2" charset="0"/>
              </a:rPr>
              <a:t>nametags</a:t>
            </a:r>
            <a:r>
              <a:rPr lang="fr-FR" sz="1400" b="1" dirty="0">
                <a:solidFill>
                  <a:srgbClr val="FF0000"/>
                </a:solidFill>
                <a:latin typeface="Lora" panose="02000503000000020004" pitchFamily="2" charset="0"/>
              </a:rPr>
              <a:t> for </a:t>
            </a:r>
            <a:r>
              <a:rPr lang="fr-FR" sz="1400" b="1" dirty="0" err="1">
                <a:solidFill>
                  <a:srgbClr val="FF0000"/>
                </a:solidFill>
                <a:latin typeface="Lora" panose="02000503000000020004" pitchFamily="2" charset="0"/>
              </a:rPr>
              <a:t>players</a:t>
            </a:r>
            <a:endParaRPr lang="fr-FR" sz="1400" b="1" dirty="0">
              <a:solidFill>
                <a:srgbClr val="FF0000"/>
              </a:solidFill>
              <a:latin typeface="Lora" panose="02000503000000020004" pitchFamily="2" charset="0"/>
            </a:endParaRPr>
          </a:p>
        </p:txBody>
      </p:sp>
      <p:cxnSp>
        <p:nvCxnSpPr>
          <p:cNvPr id="16" name="Connecteur droit avec flèche 15">
            <a:extLst>
              <a:ext uri="{FF2B5EF4-FFF2-40B4-BE49-F238E27FC236}">
                <a16:creationId xmlns:a16="http://schemas.microsoft.com/office/drawing/2014/main" id="{41550915-E6DF-BBE5-7A9F-86D63FB858CA}"/>
              </a:ext>
            </a:extLst>
          </p:cNvPr>
          <p:cNvCxnSpPr>
            <a:cxnSpLocks/>
            <a:stCxn id="17" idx="3"/>
          </p:cNvCxnSpPr>
          <p:nvPr/>
        </p:nvCxnSpPr>
        <p:spPr>
          <a:xfrm>
            <a:off x="3070879" y="1359864"/>
            <a:ext cx="479355"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7" name="ZoneTexte 16">
            <a:extLst>
              <a:ext uri="{FF2B5EF4-FFF2-40B4-BE49-F238E27FC236}">
                <a16:creationId xmlns:a16="http://schemas.microsoft.com/office/drawing/2014/main" id="{23042115-6CC0-2C3A-6755-008A90D327DE}"/>
              </a:ext>
            </a:extLst>
          </p:cNvPr>
          <p:cNvSpPr txBox="1"/>
          <p:nvPr/>
        </p:nvSpPr>
        <p:spPr>
          <a:xfrm>
            <a:off x="640417" y="1098254"/>
            <a:ext cx="2430462" cy="523220"/>
          </a:xfrm>
          <a:prstGeom prst="rect">
            <a:avLst/>
          </a:prstGeom>
          <a:solidFill>
            <a:srgbClr val="FFFFFF">
              <a:alpha val="60000"/>
            </a:srgbClr>
          </a:solidFill>
        </p:spPr>
        <p:txBody>
          <a:bodyPr wrap="square" rtlCol="0">
            <a:spAutoFit/>
          </a:bodyPr>
          <a:lstStyle/>
          <a:p>
            <a:pPr algn="ctr"/>
            <a:r>
              <a:rPr lang="fr-FR" sz="1400" b="1" dirty="0" err="1">
                <a:solidFill>
                  <a:srgbClr val="FF0000"/>
                </a:solidFill>
                <a:latin typeface="Lora" panose="02000503000000020004" pitchFamily="2" charset="0"/>
              </a:rPr>
              <a:t>Allow</a:t>
            </a:r>
            <a:r>
              <a:rPr lang="fr-FR" sz="1400" b="1" dirty="0">
                <a:solidFill>
                  <a:srgbClr val="FF0000"/>
                </a:solidFill>
                <a:latin typeface="Lora" panose="02000503000000020004" pitchFamily="2" charset="0"/>
              </a:rPr>
              <a:t> </a:t>
            </a:r>
            <a:r>
              <a:rPr lang="fr-FR" sz="1400" b="1" dirty="0" err="1">
                <a:solidFill>
                  <a:srgbClr val="FF0000"/>
                </a:solidFill>
                <a:latin typeface="Lora" panose="02000503000000020004" pitchFamily="2" charset="0"/>
              </a:rPr>
              <a:t>nametags</a:t>
            </a:r>
            <a:r>
              <a:rPr lang="fr-FR" sz="1400" b="1" dirty="0">
                <a:solidFill>
                  <a:srgbClr val="FF0000"/>
                </a:solidFill>
                <a:latin typeface="Lora" panose="02000503000000020004" pitchFamily="2" charset="0"/>
              </a:rPr>
              <a:t> </a:t>
            </a:r>
            <a:r>
              <a:rPr lang="fr-FR" sz="1400" b="1" dirty="0" err="1">
                <a:solidFill>
                  <a:srgbClr val="FF0000"/>
                </a:solidFill>
                <a:latin typeface="Lora" panose="02000503000000020004" pitchFamily="2" charset="0"/>
              </a:rPr>
              <a:t>always</a:t>
            </a:r>
            <a:r>
              <a:rPr lang="fr-FR" sz="1400" b="1" dirty="0">
                <a:solidFill>
                  <a:srgbClr val="FF0000"/>
                </a:solidFill>
                <a:latin typeface="Lora" panose="02000503000000020004" pitchFamily="2" charset="0"/>
              </a:rPr>
              <a:t> on for </a:t>
            </a:r>
            <a:r>
              <a:rPr lang="fr-FR" sz="1400" b="1" dirty="0" err="1">
                <a:solidFill>
                  <a:srgbClr val="FF0000"/>
                </a:solidFill>
                <a:latin typeface="Lora" panose="02000503000000020004" pitchFamily="2" charset="0"/>
              </a:rPr>
              <a:t>players</a:t>
            </a:r>
            <a:endParaRPr lang="fr-FR" sz="1400" b="1" dirty="0">
              <a:solidFill>
                <a:srgbClr val="FF0000"/>
              </a:solidFill>
              <a:latin typeface="Lora" panose="02000503000000020004" pitchFamily="2" charset="0"/>
            </a:endParaRPr>
          </a:p>
        </p:txBody>
      </p:sp>
      <p:cxnSp>
        <p:nvCxnSpPr>
          <p:cNvPr id="21" name="Connecteur droit avec flèche 20">
            <a:extLst>
              <a:ext uri="{FF2B5EF4-FFF2-40B4-BE49-F238E27FC236}">
                <a16:creationId xmlns:a16="http://schemas.microsoft.com/office/drawing/2014/main" id="{35675656-E9CA-788D-A0EE-E4D54ADF7310}"/>
              </a:ext>
            </a:extLst>
          </p:cNvPr>
          <p:cNvCxnSpPr>
            <a:cxnSpLocks/>
            <a:stCxn id="22" idx="1"/>
          </p:cNvCxnSpPr>
          <p:nvPr/>
        </p:nvCxnSpPr>
        <p:spPr>
          <a:xfrm flipH="1">
            <a:off x="5289550" y="1534261"/>
            <a:ext cx="1144587"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2" name="ZoneTexte 21">
            <a:extLst>
              <a:ext uri="{FF2B5EF4-FFF2-40B4-BE49-F238E27FC236}">
                <a16:creationId xmlns:a16="http://schemas.microsoft.com/office/drawing/2014/main" id="{28269597-1885-1A14-A2BA-30F154167FD6}"/>
              </a:ext>
            </a:extLst>
          </p:cNvPr>
          <p:cNvSpPr txBox="1"/>
          <p:nvPr/>
        </p:nvSpPr>
        <p:spPr>
          <a:xfrm>
            <a:off x="6434137" y="1380372"/>
            <a:ext cx="4395788" cy="307777"/>
          </a:xfrm>
          <a:prstGeom prst="rect">
            <a:avLst/>
          </a:prstGeom>
          <a:solidFill>
            <a:srgbClr val="FFFFFF">
              <a:alpha val="60000"/>
            </a:srgbClr>
          </a:solidFill>
        </p:spPr>
        <p:txBody>
          <a:bodyPr wrap="square" rtlCol="0">
            <a:spAutoFit/>
          </a:bodyPr>
          <a:lstStyle/>
          <a:p>
            <a:pPr algn="ctr"/>
            <a:r>
              <a:rPr lang="fr-FR" sz="1400" b="1" dirty="0">
                <a:solidFill>
                  <a:srgbClr val="FF0000"/>
                </a:solidFill>
                <a:latin typeface="Lora" panose="02000503000000020004" pitchFamily="2" charset="0"/>
              </a:rPr>
              <a:t>Read </a:t>
            </a:r>
            <a:r>
              <a:rPr lang="fr-FR" sz="1400" b="1" dirty="0" err="1">
                <a:solidFill>
                  <a:srgbClr val="FF0000"/>
                </a:solidFill>
                <a:latin typeface="Lora" panose="02000503000000020004" pitchFamily="2" charset="0"/>
              </a:rPr>
              <a:t>it</a:t>
            </a:r>
            <a:r>
              <a:rPr lang="fr-FR" sz="1400" b="1" dirty="0">
                <a:solidFill>
                  <a:srgbClr val="FF0000"/>
                </a:solidFill>
                <a:latin typeface="Lora" panose="02000503000000020004" pitchFamily="2" charset="0"/>
              </a:rPr>
              <a:t> if </a:t>
            </a:r>
            <a:r>
              <a:rPr lang="fr-FR" sz="1400" b="1" dirty="0" err="1">
                <a:solidFill>
                  <a:srgbClr val="FF0000"/>
                </a:solidFill>
                <a:latin typeface="Lora" panose="02000503000000020004" pitchFamily="2" charset="0"/>
              </a:rPr>
              <a:t>you</a:t>
            </a:r>
            <a:r>
              <a:rPr lang="fr-FR" sz="1400" b="1" dirty="0">
                <a:solidFill>
                  <a:srgbClr val="FF0000"/>
                </a:solidFill>
                <a:latin typeface="Lora" panose="02000503000000020004" pitchFamily="2" charset="0"/>
              </a:rPr>
              <a:t> </a:t>
            </a:r>
            <a:r>
              <a:rPr lang="fr-FR" sz="1400" b="1" dirty="0" err="1">
                <a:solidFill>
                  <a:srgbClr val="FF0000"/>
                </a:solidFill>
                <a:latin typeface="Lora" panose="02000503000000020004" pitchFamily="2" charset="0"/>
              </a:rPr>
              <a:t>don’t</a:t>
            </a:r>
            <a:r>
              <a:rPr lang="fr-FR" sz="1400" b="1" dirty="0">
                <a:solidFill>
                  <a:srgbClr val="FF0000"/>
                </a:solidFill>
                <a:latin typeface="Lora" panose="02000503000000020004" pitchFamily="2" charset="0"/>
              </a:rPr>
              <a:t> </a:t>
            </a:r>
            <a:r>
              <a:rPr lang="fr-FR" sz="1400" b="1" dirty="0" err="1">
                <a:solidFill>
                  <a:srgbClr val="FF0000"/>
                </a:solidFill>
                <a:latin typeface="Lora" panose="02000503000000020004" pitchFamily="2" charset="0"/>
              </a:rPr>
              <a:t>understand</a:t>
            </a:r>
            <a:r>
              <a:rPr lang="fr-FR" sz="1400" b="1" dirty="0">
                <a:solidFill>
                  <a:srgbClr val="FF0000"/>
                </a:solidFill>
                <a:latin typeface="Lora" panose="02000503000000020004" pitchFamily="2" charset="0"/>
              </a:rPr>
              <a:t> the </a:t>
            </a:r>
            <a:r>
              <a:rPr lang="fr-FR" sz="1400" b="1" dirty="0" err="1">
                <a:solidFill>
                  <a:srgbClr val="FF0000"/>
                </a:solidFill>
                <a:latin typeface="Lora" panose="02000503000000020004" pitchFamily="2" charset="0"/>
              </a:rPr>
              <a:t>weight</a:t>
            </a:r>
            <a:r>
              <a:rPr lang="fr-FR" sz="1400" b="1" dirty="0">
                <a:solidFill>
                  <a:srgbClr val="FF0000"/>
                </a:solidFill>
                <a:latin typeface="Lora" panose="02000503000000020004" pitchFamily="2" charset="0"/>
              </a:rPr>
              <a:t> system !</a:t>
            </a:r>
          </a:p>
        </p:txBody>
      </p:sp>
      <p:sp>
        <p:nvSpPr>
          <p:cNvPr id="25" name="Accolade ouvrante 24">
            <a:extLst>
              <a:ext uri="{FF2B5EF4-FFF2-40B4-BE49-F238E27FC236}">
                <a16:creationId xmlns:a16="http://schemas.microsoft.com/office/drawing/2014/main" id="{EFBFAB7B-9FF9-A7AE-774F-B3D446488893}"/>
              </a:ext>
            </a:extLst>
          </p:cNvPr>
          <p:cNvSpPr/>
          <p:nvPr/>
        </p:nvSpPr>
        <p:spPr>
          <a:xfrm>
            <a:off x="3550234" y="1688149"/>
            <a:ext cx="459791" cy="1512251"/>
          </a:xfrm>
          <a:prstGeom prst="leftBrace">
            <a:avLst/>
          </a:prstGeom>
          <a:ln w="381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26" name="ZoneTexte 25">
            <a:extLst>
              <a:ext uri="{FF2B5EF4-FFF2-40B4-BE49-F238E27FC236}">
                <a16:creationId xmlns:a16="http://schemas.microsoft.com/office/drawing/2014/main" id="{460A3FCD-8E6F-5C04-36DA-37C6FE14CB97}"/>
              </a:ext>
            </a:extLst>
          </p:cNvPr>
          <p:cNvSpPr txBox="1"/>
          <p:nvPr/>
        </p:nvSpPr>
        <p:spPr>
          <a:xfrm>
            <a:off x="1119772" y="2182664"/>
            <a:ext cx="2430462" cy="523220"/>
          </a:xfrm>
          <a:prstGeom prst="rect">
            <a:avLst/>
          </a:prstGeom>
          <a:solidFill>
            <a:srgbClr val="FFFFFF">
              <a:alpha val="60000"/>
            </a:srgbClr>
          </a:solidFill>
        </p:spPr>
        <p:txBody>
          <a:bodyPr wrap="square" rtlCol="0">
            <a:spAutoFit/>
          </a:bodyPr>
          <a:lstStyle/>
          <a:p>
            <a:pPr algn="ctr"/>
            <a:r>
              <a:rPr lang="fr-FR" sz="1400" b="1" dirty="0">
                <a:solidFill>
                  <a:srgbClr val="FF0000"/>
                </a:solidFill>
                <a:latin typeface="Lora" panose="02000503000000020004" pitchFamily="2" charset="0"/>
              </a:rPr>
              <a:t>Control </a:t>
            </a:r>
            <a:r>
              <a:rPr lang="fr-FR" sz="1400" b="1" dirty="0" err="1">
                <a:solidFill>
                  <a:srgbClr val="FF0000"/>
                </a:solidFill>
                <a:latin typeface="Lora" panose="02000503000000020004" pitchFamily="2" charset="0"/>
              </a:rPr>
              <a:t>spawnrate</a:t>
            </a:r>
            <a:r>
              <a:rPr lang="fr-FR" sz="1400" b="1" dirty="0">
                <a:solidFill>
                  <a:srgbClr val="FF0000"/>
                </a:solidFill>
                <a:latin typeface="Lora" panose="02000503000000020004" pitchFamily="2" charset="0"/>
              </a:rPr>
              <a:t> for </a:t>
            </a:r>
            <a:r>
              <a:rPr lang="fr-FR" sz="1400" b="1" dirty="0" err="1">
                <a:solidFill>
                  <a:srgbClr val="FF0000"/>
                </a:solidFill>
                <a:latin typeface="Lora" panose="02000503000000020004" pitchFamily="2" charset="0"/>
              </a:rPr>
              <a:t>each</a:t>
            </a:r>
            <a:r>
              <a:rPr lang="fr-FR" sz="1400" b="1" dirty="0">
                <a:solidFill>
                  <a:srgbClr val="FF0000"/>
                </a:solidFill>
                <a:latin typeface="Lora" panose="02000503000000020004" pitchFamily="2" charset="0"/>
              </a:rPr>
              <a:t> </a:t>
            </a:r>
            <a:r>
              <a:rPr lang="fr-FR" sz="1400" b="1" dirty="0" err="1">
                <a:solidFill>
                  <a:srgbClr val="FF0000"/>
                </a:solidFill>
                <a:latin typeface="Lora" panose="02000503000000020004" pitchFamily="2" charset="0"/>
              </a:rPr>
              <a:t>infected</a:t>
            </a:r>
            <a:r>
              <a:rPr lang="fr-FR" sz="1400" b="1" dirty="0">
                <a:solidFill>
                  <a:srgbClr val="FF0000"/>
                </a:solidFill>
                <a:latin typeface="Lora" panose="02000503000000020004" pitchFamily="2" charset="0"/>
              </a:rPr>
              <a:t> types</a:t>
            </a:r>
          </a:p>
        </p:txBody>
      </p:sp>
      <p:sp>
        <p:nvSpPr>
          <p:cNvPr id="28" name="Accolade ouvrante 27">
            <a:extLst>
              <a:ext uri="{FF2B5EF4-FFF2-40B4-BE49-F238E27FC236}">
                <a16:creationId xmlns:a16="http://schemas.microsoft.com/office/drawing/2014/main" id="{5EDCEF1F-6D6F-DE77-5A91-5757AC6C6C33}"/>
              </a:ext>
            </a:extLst>
          </p:cNvPr>
          <p:cNvSpPr/>
          <p:nvPr/>
        </p:nvSpPr>
        <p:spPr>
          <a:xfrm rot="10800000">
            <a:off x="3320336" y="3528682"/>
            <a:ext cx="459791" cy="494515"/>
          </a:xfrm>
          <a:prstGeom prst="leftBrace">
            <a:avLst/>
          </a:prstGeom>
          <a:ln w="381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29" name="ZoneTexte 28">
            <a:extLst>
              <a:ext uri="{FF2B5EF4-FFF2-40B4-BE49-F238E27FC236}">
                <a16:creationId xmlns:a16="http://schemas.microsoft.com/office/drawing/2014/main" id="{1080BE6C-A16D-F2EF-89CA-D5B6297F60F3}"/>
              </a:ext>
            </a:extLst>
          </p:cNvPr>
          <p:cNvSpPr txBox="1"/>
          <p:nvPr/>
        </p:nvSpPr>
        <p:spPr>
          <a:xfrm>
            <a:off x="3780127" y="3614719"/>
            <a:ext cx="2525423" cy="307777"/>
          </a:xfrm>
          <a:prstGeom prst="rect">
            <a:avLst/>
          </a:prstGeom>
          <a:solidFill>
            <a:srgbClr val="FFFFFF">
              <a:alpha val="60000"/>
            </a:srgbClr>
          </a:solidFill>
        </p:spPr>
        <p:txBody>
          <a:bodyPr wrap="square" rtlCol="0">
            <a:spAutoFit/>
          </a:bodyPr>
          <a:lstStyle/>
          <a:p>
            <a:pPr algn="ctr"/>
            <a:r>
              <a:rPr lang="fr-FR" sz="1400" b="1" dirty="0">
                <a:solidFill>
                  <a:srgbClr val="FF0000"/>
                </a:solidFill>
                <a:latin typeface="Lora" panose="02000503000000020004" pitchFamily="2" charset="0"/>
              </a:rPr>
              <a:t>Change stats of the </a:t>
            </a:r>
            <a:r>
              <a:rPr lang="fr-FR" sz="1400" b="1" dirty="0" err="1">
                <a:solidFill>
                  <a:srgbClr val="FF0000"/>
                </a:solidFill>
                <a:latin typeface="Lora" panose="02000503000000020004" pitchFamily="2" charset="0"/>
              </a:rPr>
              <a:t>infected</a:t>
            </a:r>
            <a:endParaRPr lang="fr-FR" sz="1400" b="1" dirty="0">
              <a:solidFill>
                <a:srgbClr val="FF0000"/>
              </a:solidFill>
              <a:latin typeface="Lora" panose="02000503000000020004" pitchFamily="2" charset="0"/>
            </a:endParaRPr>
          </a:p>
        </p:txBody>
      </p:sp>
    </p:spTree>
    <p:extLst>
      <p:ext uri="{BB962C8B-B14F-4D97-AF65-F5344CB8AC3E}">
        <p14:creationId xmlns:p14="http://schemas.microsoft.com/office/powerpoint/2010/main" val="3659624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13843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TotalTime>
  <Words>809</Words>
  <Application>Microsoft Office PowerPoint</Application>
  <PresentationFormat>Grand écran</PresentationFormat>
  <Paragraphs>94</Paragraphs>
  <Slides>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Algerian</vt:lpstr>
      <vt:lpstr>Aptos</vt:lpstr>
      <vt:lpstr>Aptos Display</vt:lpstr>
      <vt:lpstr>Arial</vt:lpstr>
      <vt:lpstr>Lora</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SDJ SC</dc:creator>
  <cp:lastModifiedBy>SDJ SC</cp:lastModifiedBy>
  <cp:revision>102</cp:revision>
  <dcterms:created xsi:type="dcterms:W3CDTF">2024-08-28T17:14:08Z</dcterms:created>
  <dcterms:modified xsi:type="dcterms:W3CDTF">2024-08-28T19:11:39Z</dcterms:modified>
</cp:coreProperties>
</file>