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61" r:id="rId4"/>
    <p:sldId id="260" r:id="rId5"/>
    <p:sldId id="257" r:id="rId6"/>
    <p:sldId id="258" r:id="rId7"/>
    <p:sldId id="259" r:id="rId8"/>
    <p:sldId id="264" r:id="rId9"/>
    <p:sldId id="262" r:id="rId10"/>
    <p:sldId id="26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0000"/>
    <a:srgbClr val="1B2838"/>
    <a:srgbClr val="F2F2F2"/>
    <a:srgbClr val="DA6D00"/>
    <a:srgbClr val="E6E600"/>
    <a:srgbClr val="7AF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75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B48C13-36B7-6215-F180-5D7C9C787B8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3B90DF1-DB2A-2474-391E-7AC3625F27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7E53B17-FF67-859B-12A5-625708C0B53A}"/>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EFE4F3B2-C476-2A4C-E5DA-27398E3E2F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74B2E5-01CB-81E6-B7F1-6E0007454686}"/>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74886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4ABE-C49C-7ADA-D6E4-CE2AD5BDDF6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8025FE0-B881-D1F0-653A-7EA57AF9A43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7ED9DB-61D4-B6E2-EE23-67BE8BF34F36}"/>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855D2827-DC19-48E1-27BC-A3AD32BF1C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8817597-BEA3-8266-E346-9F15749B01F6}"/>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39048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641CB21-8AAC-68F5-C92E-FC0B5ABB76B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7F87327-9509-0CAC-6D8E-C5CACAF6989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D0F2835-B261-FC36-AED4-9F5A8CDECBF8}"/>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B4BE4CCF-EB6D-87B9-73D5-CEA1F53CC2F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BFD119-1C65-8346-99D2-5E08E883BF7F}"/>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090490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E51781-942B-6315-0CA6-B001FADC4E9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5CC2CE-D3FE-1BF2-D6B6-70EBBAB4623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3504E4-4A01-1886-6599-1F26980CBD9C}"/>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5D4A2A5B-E83F-5CD2-0C9F-19194D8F0CC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88C01ED-9C40-06F2-4EC4-B96E48D4C224}"/>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349699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8D15C8-56EC-D4C6-7879-EDB39483323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AF51D0A-EC6F-CB65-3844-201FAF694D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7C46E2B-500E-AEF6-BDEA-A73367AAA053}"/>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84BDA27F-2256-DBA6-96BC-F01B086CCDA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2C5A307-398A-44EF-E65C-571BAFA4D129}"/>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252705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86DA21-524D-C843-6394-573E65BDA5F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A425E07-2765-A268-1C49-F884A207594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C3B7F34-8078-1986-108A-B560F718066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3A78946-9842-298A-7E2C-3C26DFE67728}"/>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6" name="Espace réservé du pied de page 5">
            <a:extLst>
              <a:ext uri="{FF2B5EF4-FFF2-40B4-BE49-F238E27FC236}">
                <a16:creationId xmlns:a16="http://schemas.microsoft.com/office/drawing/2014/main" id="{8956340C-9334-38E0-8759-4AEDEFA7634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AE48A1-765B-854C-D1D4-F07EFBC5B1AC}"/>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265755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B3F3E5-89D6-E209-DCE4-CD9DCD94601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67B4FE9-CA24-86C5-BCCF-5E3C0DA3BD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104350C-9ECF-B6B2-B2C4-9A9E93CA9D0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432F71F-E6DF-DFA8-A196-C0959DED44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9EBB713-ECE9-3E30-833B-DC8C14B6027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AA2BD4D-E4D1-6984-8308-20C6DF88FCE6}"/>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8" name="Espace réservé du pied de page 7">
            <a:extLst>
              <a:ext uri="{FF2B5EF4-FFF2-40B4-BE49-F238E27FC236}">
                <a16:creationId xmlns:a16="http://schemas.microsoft.com/office/drawing/2014/main" id="{3C1E4EE4-910F-3EF8-C143-E8343520111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83BEA8C-F4DB-F6D8-7A53-4EAA2D4FC238}"/>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47333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2BAE58-241F-D9EF-6AB5-CBBB88AF1A0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BF1C9DC-CA2D-640E-53A1-1DF7F7BD5C3E}"/>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4" name="Espace réservé du pied de page 3">
            <a:extLst>
              <a:ext uri="{FF2B5EF4-FFF2-40B4-BE49-F238E27FC236}">
                <a16:creationId xmlns:a16="http://schemas.microsoft.com/office/drawing/2014/main" id="{EF9D846F-6517-54D5-2D87-8657D563A2B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BC49A7A-17F5-890B-CE26-BB22F0CB9D97}"/>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246499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87D588F-C6CD-024B-5228-DF9ADCC38D03}"/>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3" name="Espace réservé du pied de page 2">
            <a:extLst>
              <a:ext uri="{FF2B5EF4-FFF2-40B4-BE49-F238E27FC236}">
                <a16:creationId xmlns:a16="http://schemas.microsoft.com/office/drawing/2014/main" id="{1A0C9BD5-23D2-818E-B972-39F44FE77D3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3F7AC38-39E2-7CC6-38F1-7D2C5FB5E12D}"/>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67204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1A826D-B0C9-03A1-9A33-D86F26DF600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C182DD3-69D3-A858-82CC-7344667349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15669CF-48AE-2F4F-AE98-73E915EA1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2FC5689-E5FF-59E8-61B2-B017C37AEF4F}"/>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6" name="Espace réservé du pied de page 5">
            <a:extLst>
              <a:ext uri="{FF2B5EF4-FFF2-40B4-BE49-F238E27FC236}">
                <a16:creationId xmlns:a16="http://schemas.microsoft.com/office/drawing/2014/main" id="{B95FD1FA-FFFF-E819-46A1-E6CE342815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2F39387-C77D-2044-E009-124A6710FDB0}"/>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82953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A7E05-FC43-0A3D-393D-17D49787BE1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312782D-0500-6D96-0564-EE8DB58371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CCDE56A-2847-14A0-7E60-056ADDF17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CC0CC7E-3A00-B28F-7D55-C7FB88281E6D}"/>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6" name="Espace réservé du pied de page 5">
            <a:extLst>
              <a:ext uri="{FF2B5EF4-FFF2-40B4-BE49-F238E27FC236}">
                <a16:creationId xmlns:a16="http://schemas.microsoft.com/office/drawing/2014/main" id="{1C515F84-AB5A-6558-E903-0ED3306877F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93AC64-E730-9235-F920-F99B89B89C8A}"/>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83907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1056A3F-9B78-C3D3-FF33-F04C3C7AF8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A1E4F2B-8102-0677-38E5-EFEAC54E6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4B7400-7F97-67A5-3F6D-4177687E4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29017CA8-2FDB-7872-9692-3AE2C2F68B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99DF1E9-88FC-ADDC-D8AC-A008D7E8E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925085-A06E-4F1E-A53A-17AA8A61EB05}" type="slidenum">
              <a:rPr lang="fr-FR" smtClean="0"/>
              <a:t>‹N°›</a:t>
            </a:fld>
            <a:endParaRPr lang="fr-FR"/>
          </a:p>
        </p:txBody>
      </p:sp>
    </p:spTree>
    <p:extLst>
      <p:ext uri="{BB962C8B-B14F-4D97-AF65-F5344CB8AC3E}">
        <p14:creationId xmlns:p14="http://schemas.microsoft.com/office/powerpoint/2010/main" val="3551278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3847207"/>
          </a:xfrm>
          <a:prstGeom prst="rect">
            <a:avLst/>
          </a:prstGeom>
          <a:noFill/>
        </p:spPr>
        <p:txBody>
          <a:bodyPr wrap="square" rtlCol="0">
            <a:spAutoFit/>
          </a:bodyPr>
          <a:lstStyle/>
          <a:p>
            <a:pPr algn="ctr"/>
            <a:r>
              <a:rPr lang="fr-FR" sz="2000" b="0" i="0" dirty="0">
                <a:solidFill>
                  <a:schemeClr val="accent4"/>
                </a:solidFill>
                <a:effectLst/>
                <a:latin typeface="Algerian" panose="04020705040A02060702" pitchFamily="82" charset="0"/>
              </a:rPr>
              <a:t>last UPDATE</a:t>
            </a:r>
          </a:p>
          <a:p>
            <a:pPr algn="ctr"/>
            <a:r>
              <a:rPr lang="fr-FR" sz="2000" dirty="0">
                <a:solidFill>
                  <a:schemeClr val="accent4"/>
                </a:solidFill>
                <a:latin typeface="Algerian" panose="04020705040A02060702" pitchFamily="82" charset="0"/>
              </a:rPr>
              <a:t>1.3.8</a:t>
            </a:r>
            <a:endParaRPr lang="fr-FR" sz="20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1200" b="0" i="0" dirty="0" err="1">
                <a:solidFill>
                  <a:schemeClr val="accent4"/>
                </a:solidFill>
                <a:effectLst/>
                <a:latin typeface="Algerian" panose="04020705040A02060702" pitchFamily="82" charset="0"/>
              </a:rPr>
              <a:t>Changed</a:t>
            </a:r>
            <a:r>
              <a:rPr lang="fr-FR" sz="1200" dirty="0">
                <a:solidFill>
                  <a:schemeClr val="accent4"/>
                </a:solidFill>
                <a:latin typeface="Algerian" panose="04020705040A02060702" pitchFamily="82" charset="0"/>
              </a:rPr>
              <a:t>:</a:t>
            </a:r>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Moved the custom infection time into the "other" category</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Reworked the visuals of the </a:t>
            </a:r>
            <a:r>
              <a:rPr lang="en-US" sz="1200" dirty="0" err="1">
                <a:solidFill>
                  <a:schemeClr val="bg1"/>
                </a:solidFill>
                <a:latin typeface="Lora" panose="02000503000000020004" pitchFamily="2" charset="0"/>
              </a:rPr>
              <a:t>modpage</a:t>
            </a:r>
            <a:r>
              <a:rPr lang="en-US" sz="1200" dirty="0">
                <a:solidFill>
                  <a:schemeClr val="bg1"/>
                </a:solidFill>
                <a:latin typeface="Lora" panose="02000503000000020004" pitchFamily="2" charset="0"/>
              </a:rPr>
              <a:t> ! Hope you like those ;)</a:t>
            </a:r>
          </a:p>
          <a:p>
            <a:pPr marL="171450" indent="-171450" algn="just">
              <a:buFont typeface="Wingdings" panose="05000000000000000000" pitchFamily="2" charset="2"/>
              <a:buChar char="v"/>
            </a:pPr>
            <a:endParaRPr lang="en-US" sz="1200" dirty="0">
              <a:solidFill>
                <a:schemeClr val="bg1"/>
              </a:solidFill>
              <a:latin typeface="Lora" panose="02000503000000020004" pitchFamily="2" charset="0"/>
            </a:endParaRPr>
          </a:p>
          <a:p>
            <a:pPr algn="just"/>
            <a:r>
              <a:rPr lang="fr-FR" sz="1200" b="0" i="0" dirty="0">
                <a:solidFill>
                  <a:schemeClr val="accent4"/>
                </a:solidFill>
                <a:effectLst/>
                <a:latin typeface="Algerian" panose="04020705040A02060702" pitchFamily="82" charset="0"/>
              </a:rPr>
              <a:t>Added</a:t>
            </a:r>
            <a:r>
              <a:rPr lang="fr-FR" sz="1200" dirty="0">
                <a:solidFill>
                  <a:schemeClr val="accent4"/>
                </a:solidFill>
                <a:latin typeface="Algerian" panose="04020705040A02060702" pitchFamily="82" charset="0"/>
              </a:rPr>
              <a:t>:</a:t>
            </a:r>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Added new sandbox options to customize the infected speed min and max for each area (top, middle, bottom)</a:t>
            </a:r>
          </a:p>
          <a:p>
            <a:pPr marL="171450" indent="-171450" algn="just">
              <a:buFont typeface="Wingdings" panose="05000000000000000000" pitchFamily="2" charset="2"/>
              <a:buChar char="v"/>
            </a:pPr>
            <a:r>
              <a:rPr lang="en-US" sz="1200" dirty="0" err="1">
                <a:solidFill>
                  <a:schemeClr val="bg1"/>
                </a:solidFill>
                <a:latin typeface="Lora" panose="02000503000000020004" pitchFamily="2" charset="0"/>
              </a:rPr>
              <a:t>Explaination</a:t>
            </a:r>
            <a:r>
              <a:rPr lang="en-US" sz="1200" dirty="0">
                <a:solidFill>
                  <a:schemeClr val="bg1"/>
                </a:solidFill>
                <a:latin typeface="Lora" panose="02000503000000020004" pitchFamily="2" charset="0"/>
              </a:rPr>
              <a:t> of the custom infection system on the workshop page</a:t>
            </a:r>
          </a:p>
          <a:p>
            <a:pPr algn="just"/>
            <a:endParaRPr lang="en-US" sz="1200" dirty="0">
              <a:solidFill>
                <a:schemeClr val="bg1"/>
              </a:solidFill>
              <a:latin typeface="Lora" panose="02000503000000020004" pitchFamily="2" charset="0"/>
            </a:endParaRPr>
          </a:p>
          <a:p>
            <a:pPr algn="just"/>
            <a:r>
              <a:rPr lang="fr-FR" sz="1200" b="0" i="0" dirty="0" err="1">
                <a:solidFill>
                  <a:schemeClr val="accent4"/>
                </a:solidFill>
                <a:effectLst/>
                <a:latin typeface="Algerian" panose="04020705040A02060702" pitchFamily="82" charset="0"/>
              </a:rPr>
              <a:t>Fixed</a:t>
            </a:r>
            <a:r>
              <a:rPr lang="fr-FR" sz="1200" dirty="0">
                <a:solidFill>
                  <a:schemeClr val="accent4"/>
                </a:solidFill>
                <a:latin typeface="Algerian" panose="04020705040A02060702" pitchFamily="82" charset="0"/>
              </a:rPr>
              <a:t>:</a:t>
            </a:r>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Infection system so it takes the minimal infection time from a zombie infected wound and every other infected parts reduce that infection timer by 5%</a:t>
            </a:r>
          </a:p>
          <a:p>
            <a:pPr algn="just"/>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endParaRPr lang="en-US" sz="1200" dirty="0">
              <a:solidFill>
                <a:schemeClr val="bg1"/>
              </a:solidFill>
              <a:latin typeface="Lora" panose="02000503000000020004" pitchFamily="2" charset="0"/>
            </a:endParaRPr>
          </a:p>
          <a:p>
            <a:pPr algn="ctr"/>
            <a:r>
              <a:rPr lang="fr-FR" sz="2000" dirty="0">
                <a:solidFill>
                  <a:srgbClr val="CD0000"/>
                </a:solidFill>
                <a:latin typeface="Algerian" panose="04020705040A02060702" pitchFamily="82" charset="0"/>
              </a:rPr>
              <a:t>CLICK to check </a:t>
            </a:r>
            <a:r>
              <a:rPr lang="fr-FR" sz="2000" dirty="0" err="1">
                <a:solidFill>
                  <a:srgbClr val="CD0000"/>
                </a:solidFill>
                <a:latin typeface="Algerian" panose="04020705040A02060702" pitchFamily="82" charset="0"/>
              </a:rPr>
              <a:t>past</a:t>
            </a:r>
            <a:r>
              <a:rPr lang="fr-FR" sz="2000" dirty="0">
                <a:solidFill>
                  <a:srgbClr val="CD0000"/>
                </a:solidFill>
                <a:latin typeface="Algerian" panose="04020705040A02060702" pitchFamily="82" charset="0"/>
              </a:rPr>
              <a:t> PATCH NOTES</a:t>
            </a:r>
            <a:endParaRPr lang="fr-FR" sz="2000" b="0" i="0" dirty="0">
              <a:solidFill>
                <a:srgbClr val="CD0000"/>
              </a:solidFill>
              <a:effectLst/>
              <a:latin typeface="Algerian" panose="04020705040A02060702" pitchFamily="82" charset="0"/>
            </a:endParaRPr>
          </a:p>
        </p:txBody>
      </p:sp>
    </p:spTree>
    <p:extLst>
      <p:ext uri="{BB962C8B-B14F-4D97-AF65-F5344CB8AC3E}">
        <p14:creationId xmlns:p14="http://schemas.microsoft.com/office/powerpoint/2010/main" val="1958049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138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2E7C420-58C6-1AAE-785A-D2D9DF8C0E83}"/>
              </a:ext>
            </a:extLst>
          </p:cNvPr>
          <p:cNvPicPr>
            <a:picLocks noChangeAspect="1"/>
          </p:cNvPicPr>
          <p:nvPr/>
        </p:nvPicPr>
        <p:blipFill>
          <a:blip r:embed="rId2"/>
          <a:stretch>
            <a:fillRect/>
          </a:stretch>
        </p:blipFill>
        <p:spPr>
          <a:xfrm>
            <a:off x="2825750" y="1497106"/>
            <a:ext cx="6868954" cy="3863787"/>
          </a:xfrm>
          <a:prstGeom prst="rect">
            <a:avLst/>
          </a:prstGeom>
        </p:spPr>
      </p:pic>
      <p:sp>
        <p:nvSpPr>
          <p:cNvPr id="5" name="ZoneTexte 4">
            <a:extLst>
              <a:ext uri="{FF2B5EF4-FFF2-40B4-BE49-F238E27FC236}">
                <a16:creationId xmlns:a16="http://schemas.microsoft.com/office/drawing/2014/main" id="{578D9BE6-39AC-1F3D-6451-6F5869E6F244}"/>
              </a:ext>
            </a:extLst>
          </p:cNvPr>
          <p:cNvSpPr txBox="1"/>
          <p:nvPr/>
        </p:nvSpPr>
        <p:spPr>
          <a:xfrm>
            <a:off x="3159124" y="2351781"/>
            <a:ext cx="6191251" cy="1077218"/>
          </a:xfrm>
          <a:prstGeom prst="rect">
            <a:avLst/>
          </a:prstGeom>
          <a:solidFill>
            <a:srgbClr val="1B2838">
              <a:alpha val="60000"/>
            </a:srgbClr>
          </a:solidFill>
        </p:spPr>
        <p:txBody>
          <a:bodyPr wrap="square" rtlCol="0">
            <a:spAutoFit/>
          </a:bodyPr>
          <a:lstStyle/>
          <a:p>
            <a:pPr algn="just"/>
            <a:r>
              <a:rPr lang="en-US" sz="1600" dirty="0">
                <a:solidFill>
                  <a:schemeClr val="bg1"/>
                </a:solidFill>
                <a:effectLst>
                  <a:outerShdw blurRad="76200" dist="38100" dir="12480000" algn="l" rotWithShape="0">
                    <a:prstClr val="black"/>
                  </a:outerShdw>
                </a:effectLst>
                <a:latin typeface="Lora" panose="02000503000000020004" pitchFamily="2" charset="0"/>
              </a:rPr>
              <a:t>Fight the infected of The Last of Us thanks to this mod. The goal is to make zombies of Project </a:t>
            </a:r>
            <a:r>
              <a:rPr lang="en-US" sz="1600" dirty="0" err="1">
                <a:solidFill>
                  <a:schemeClr val="bg1"/>
                </a:solidFill>
                <a:effectLst>
                  <a:outerShdw blurRad="76200" dist="38100" dir="12480000" algn="l" rotWithShape="0">
                    <a:prstClr val="black"/>
                  </a:outerShdw>
                </a:effectLst>
                <a:latin typeface="Lora" panose="02000503000000020004" pitchFamily="2" charset="0"/>
              </a:rPr>
              <a:t>Zomboid</a:t>
            </a:r>
            <a:r>
              <a:rPr lang="en-US" sz="1600" dirty="0">
                <a:solidFill>
                  <a:schemeClr val="bg1"/>
                </a:solidFill>
                <a:effectLst>
                  <a:outerShdw blurRad="76200" dist="38100" dir="12480000" algn="l" rotWithShape="0">
                    <a:prstClr val="black"/>
                  </a:outerShdw>
                </a:effectLst>
                <a:latin typeface="Lora" panose="02000503000000020004" pitchFamily="2" charset="0"/>
              </a:rPr>
              <a:t> harder with new mechanics to not have the need for massive population amounts just to have some difficulty in the game.</a:t>
            </a:r>
          </a:p>
        </p:txBody>
      </p:sp>
    </p:spTree>
    <p:extLst>
      <p:ext uri="{BB962C8B-B14F-4D97-AF65-F5344CB8AC3E}">
        <p14:creationId xmlns:p14="http://schemas.microsoft.com/office/powerpoint/2010/main" val="89156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3293209"/>
          </a:xfrm>
          <a:prstGeom prst="rect">
            <a:avLst/>
          </a:prstGeom>
          <a:noFill/>
        </p:spPr>
        <p:txBody>
          <a:bodyPr wrap="square" rtlCol="0">
            <a:spAutoFit/>
          </a:bodyPr>
          <a:lstStyle/>
          <a:p>
            <a:pPr algn="just"/>
            <a:r>
              <a:rPr lang="fr-FR" sz="2000" b="0" i="0" dirty="0" err="1">
                <a:solidFill>
                  <a:schemeClr val="accent4"/>
                </a:solidFill>
                <a:effectLst/>
                <a:latin typeface="Algerian" panose="04020705040A02060702" pitchFamily="82" charset="0"/>
              </a:rPr>
              <a:t>Suggested</a:t>
            </a:r>
            <a:r>
              <a:rPr lang="fr-FR" sz="2000" b="0" i="0" dirty="0">
                <a:solidFill>
                  <a:schemeClr val="accent4"/>
                </a:solidFill>
                <a:effectLst/>
                <a:latin typeface="Algerian" panose="04020705040A02060702" pitchFamily="82" charset="0"/>
              </a:rPr>
              <a:t> settings</a:t>
            </a:r>
            <a:endParaRPr lang="fr-FR"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Set your population to a low number ! Test your population settings, don't hesitate to lower them down, I myself set it to an even lower value !</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Green apocalypse settings (10 Years Later, no electricity, no water, Barricaded World, rare loot...).</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a:solidFill>
                  <a:schemeClr val="accent4"/>
                </a:solidFill>
                <a:effectLst/>
                <a:latin typeface="Algerian" panose="04020705040A02060702" pitchFamily="82" charset="0"/>
              </a:rPr>
              <a:t>Small </a:t>
            </a:r>
            <a:r>
              <a:rPr lang="fr-FR" sz="2000" b="0" i="0" dirty="0" err="1">
                <a:solidFill>
                  <a:schemeClr val="accent4"/>
                </a:solidFill>
                <a:effectLst/>
                <a:latin typeface="Algerian" panose="04020705040A02060702" pitchFamily="82" charset="0"/>
              </a:rPr>
              <a:t>tips</a:t>
            </a:r>
            <a:endParaRPr lang="fr-FR" sz="2000" dirty="0">
              <a:solidFill>
                <a:schemeClr val="accent4"/>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Sprinters but can be slowed down by using mods that slow down sprinters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You can tweak the infected types weights in real time to make the infected population increase across time.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Fire is much more powerful against the infected than normal zombies or fresh infected (runners). It is more than a horde clearing tool but an actual weapon that can make Clickers and Bloaters a walk in the park (sort of).</a:t>
            </a:r>
          </a:p>
        </p:txBody>
      </p:sp>
    </p:spTree>
    <p:extLst>
      <p:ext uri="{BB962C8B-B14F-4D97-AF65-F5344CB8AC3E}">
        <p14:creationId xmlns:p14="http://schemas.microsoft.com/office/powerpoint/2010/main" val="210809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3508653"/>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Runners are humans recently infected by the Cordyceps fungus. They can quickly overwhelm you with their sheer speed and numbers but are exposed to attacks from weapons. You may hear them talking and struggling from within, with the soul of the host likely still present but unable to control their body.</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a:solidFill>
                  <a:srgbClr val="7AF300"/>
                </a:solidFill>
                <a:effectLst/>
                <a:latin typeface="Algerian" panose="04020705040A02060702" pitchFamily="82" charset="0"/>
              </a:rPr>
              <a:t>Runners behavior</a:t>
            </a:r>
            <a:endParaRPr lang="fr-FR" sz="2000" dirty="0">
              <a:solidFill>
                <a:srgbClr val="7AF3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Tend to be in groups in the street, compared to other infected type that 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Sprinters*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normal human strength* and toughness* meaning they are fragile against attacks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The number is their strength, do not take them too lightly</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medium vulnerability to fire*</a:t>
            </a:r>
          </a:p>
          <a:p>
            <a:pPr marL="171450" indent="-171450" algn="just">
              <a:buFont typeface="Wingdings" panose="05000000000000000000" pitchFamily="2" charset="2"/>
              <a:buChar char="v"/>
            </a:pPr>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p:txBody>
      </p:sp>
    </p:spTree>
    <p:extLst>
      <p:ext uri="{BB962C8B-B14F-4D97-AF65-F5344CB8AC3E}">
        <p14:creationId xmlns:p14="http://schemas.microsoft.com/office/powerpoint/2010/main" val="64446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4001095"/>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Stalkers evolve from Runners with the </a:t>
            </a:r>
            <a:r>
              <a:rPr lang="en-US" sz="1200" dirty="0" err="1">
                <a:solidFill>
                  <a:schemeClr val="bg1"/>
                </a:solidFill>
                <a:latin typeface="Lora" panose="02000503000000020004" pitchFamily="2" charset="0"/>
              </a:rPr>
              <a:t>Cordycep</a:t>
            </a:r>
            <a:r>
              <a:rPr lang="en-US" sz="1200" dirty="0">
                <a:solidFill>
                  <a:schemeClr val="bg1"/>
                </a:solidFill>
                <a:latin typeface="Lora" panose="02000503000000020004" pitchFamily="2" charset="0"/>
              </a:rPr>
              <a:t> fully taking over the host's body. They are tougher and stronger than simple Runners, often ambushing you by hiding inside buildings. The human inside likely lost the battle against the fungi, and its cries of struggle are slowly being replaced with a distinctive clicking noise.</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err="1">
                <a:solidFill>
                  <a:srgbClr val="E6E600"/>
                </a:solidFill>
                <a:effectLst/>
                <a:latin typeface="Algerian" panose="04020705040A02060702" pitchFamily="82" charset="0"/>
              </a:rPr>
              <a:t>Stalkers</a:t>
            </a:r>
            <a:r>
              <a:rPr lang="fr-FR" sz="2000" b="0" i="0" dirty="0">
                <a:solidFill>
                  <a:srgbClr val="E6E600"/>
                </a:solidFill>
                <a:effectLst/>
                <a:latin typeface="Algerian" panose="04020705040A02060702" pitchFamily="82" charset="0"/>
              </a:rPr>
              <a:t> behavior</a:t>
            </a:r>
            <a:endParaRPr lang="fr-FR" sz="2000" dirty="0">
              <a:solidFill>
                <a:srgbClr val="E6E6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Sprinters*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a stronger than normal toughness and strength</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 vulnerability to fire*</a:t>
            </a:r>
          </a:p>
          <a:p>
            <a:pPr algn="just"/>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r>
              <a:rPr lang="fr-FR" sz="2000" b="0" i="0" dirty="0" err="1">
                <a:solidFill>
                  <a:srgbClr val="E6E600"/>
                </a:solidFill>
                <a:effectLst/>
                <a:latin typeface="Algerian" panose="04020705040A02060702" pitchFamily="82" charset="0"/>
              </a:rPr>
              <a:t>Stalkers</a:t>
            </a:r>
            <a:r>
              <a:rPr lang="fr-FR" sz="2000" b="0" i="0" dirty="0">
                <a:solidFill>
                  <a:srgbClr val="E6E600"/>
                </a:solidFill>
                <a:effectLst/>
                <a:latin typeface="Algerian" panose="04020705040A02060702" pitchFamily="82" charset="0"/>
              </a:rPr>
              <a:t> </a:t>
            </a:r>
            <a:r>
              <a:rPr lang="fr-FR" sz="2000" b="0" i="0" dirty="0" err="1">
                <a:solidFill>
                  <a:srgbClr val="E6E600"/>
                </a:solidFill>
                <a:effectLst/>
                <a:latin typeface="Algerian" panose="04020705040A02060702" pitchFamily="82" charset="0"/>
              </a:rPr>
              <a:t>visuals</a:t>
            </a:r>
            <a:endParaRPr lang="fr-FR" sz="2000" dirty="0">
              <a:solidFill>
                <a:srgbClr val="E6E6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Will have </a:t>
            </a:r>
            <a:r>
              <a:rPr lang="fr-FR" sz="1200" dirty="0" err="1">
                <a:solidFill>
                  <a:schemeClr val="bg1"/>
                </a:solidFill>
                <a:latin typeface="Lora" panose="02000503000000020004" pitchFamily="2" charset="0"/>
              </a:rPr>
              <a:t>ragged</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clothings</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half</a:t>
            </a:r>
            <a:r>
              <a:rPr lang="fr-FR" sz="1200" dirty="0">
                <a:solidFill>
                  <a:schemeClr val="bg1"/>
                </a:solidFill>
                <a:latin typeface="Lora" panose="02000503000000020004" pitchFamily="2" charset="0"/>
              </a:rPr>
              <a:t> bloody and </a:t>
            </a:r>
            <a:r>
              <a:rPr lang="fr-FR" sz="1200" dirty="0" err="1">
                <a:solidFill>
                  <a:schemeClr val="bg1"/>
                </a:solidFill>
                <a:latin typeface="Lora" panose="02000503000000020004" pitchFamily="2" charset="0"/>
              </a:rPr>
              <a:t>dirty</a:t>
            </a:r>
            <a:endParaRPr lang="fr-FR" sz="1200" dirty="0">
              <a:solidFill>
                <a:schemeClr val="bg1"/>
              </a:solidFill>
              <a:latin typeface="Lora" panose="02000503000000020004" pitchFamily="2" charset="0"/>
            </a:endParaRPr>
          </a:p>
        </p:txBody>
      </p:sp>
    </p:spTree>
    <p:extLst>
      <p:ext uri="{BB962C8B-B14F-4D97-AF65-F5344CB8AC3E}">
        <p14:creationId xmlns:p14="http://schemas.microsoft.com/office/powerpoint/2010/main" val="242787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5663089"/>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Clickers evolve from Stalkers into an even more dangerous state. Their inhuman strength makes them extremely perilous to approach; anyone too close could find themselves dead in mere seconds. The cries of struggle have long been replaced with a clicking noise, used to replace their lost eyes due to the Cordyceps eating through them. Fortunately, this alteration makes them slower than simple Runners and Stalkers. However, they will move in unpredictable ways their arms, catching you whenever they get close enough to you.</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err="1">
                <a:solidFill>
                  <a:srgbClr val="DA6D00"/>
                </a:solidFill>
                <a:effectLst/>
                <a:latin typeface="Algerian" panose="04020705040A02060702" pitchFamily="82" charset="0"/>
              </a:rPr>
              <a:t>Clickers</a:t>
            </a:r>
            <a:r>
              <a:rPr lang="fr-FR" sz="2000" b="0" i="0" dirty="0">
                <a:solidFill>
                  <a:srgbClr val="DA6D00"/>
                </a:solidFill>
                <a:effectLst/>
                <a:latin typeface="Algerian" panose="04020705040A02060702" pitchFamily="82" charset="0"/>
              </a:rPr>
              <a:t> behavior</a:t>
            </a:r>
            <a:endParaRPr lang="fr-FR" sz="2000" dirty="0">
              <a:solidFill>
                <a:srgbClr val="DA6D00"/>
              </a:solidFill>
              <a:latin typeface="Algerian" panose="04020705040A02060702" pitchFamily="82" charset="0"/>
            </a:endParaRPr>
          </a:p>
          <a:p>
            <a:pPr algn="just"/>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Move slowly when have no targets but will rush towards their target</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inhuman strength and toughness. They will overpower you and one shot you*</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bad vision (Not blind yet, this will be worked on in future updates)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higher HP* and should survive around 2 shotgun shells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 vulnerability to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take increased damage when set on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Cannot be pushed with hands*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grab you* (off by default)</a:t>
            </a:r>
          </a:p>
          <a:p>
            <a:pPr algn="just"/>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r>
              <a:rPr lang="fr-FR" sz="2000" b="0" i="0" dirty="0" err="1">
                <a:solidFill>
                  <a:srgbClr val="DA6D00"/>
                </a:solidFill>
                <a:effectLst/>
                <a:latin typeface="Algerian" panose="04020705040A02060702" pitchFamily="82" charset="0"/>
              </a:rPr>
              <a:t>Clickers</a:t>
            </a:r>
            <a:r>
              <a:rPr lang="fr-FR" sz="2000" b="0" i="0" dirty="0">
                <a:solidFill>
                  <a:srgbClr val="DA6D00"/>
                </a:solidFill>
                <a:effectLst/>
                <a:latin typeface="Algerian" panose="04020705040A02060702" pitchFamily="82" charset="0"/>
              </a:rPr>
              <a:t> </a:t>
            </a:r>
            <a:r>
              <a:rPr lang="fr-FR" sz="2000" b="0" i="0" dirty="0" err="1">
                <a:solidFill>
                  <a:srgbClr val="DA6D00"/>
                </a:solidFill>
                <a:effectLst/>
                <a:latin typeface="Algerian" panose="04020705040A02060702" pitchFamily="82" charset="0"/>
              </a:rPr>
              <a:t>visuals</a:t>
            </a:r>
            <a:endParaRPr lang="fr-FR" sz="2000" dirty="0">
              <a:solidFill>
                <a:srgbClr val="DA6D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Will have </a:t>
            </a:r>
            <a:r>
              <a:rPr lang="fr-FR" sz="1200" dirty="0" err="1">
                <a:solidFill>
                  <a:schemeClr val="bg1"/>
                </a:solidFill>
                <a:latin typeface="Lora" panose="02000503000000020004" pitchFamily="2" charset="0"/>
              </a:rPr>
              <a:t>ragged</a:t>
            </a:r>
            <a:r>
              <a:rPr lang="fr-FR" sz="1200" dirty="0">
                <a:solidFill>
                  <a:schemeClr val="bg1"/>
                </a:solidFill>
                <a:latin typeface="Lora" panose="02000503000000020004" pitchFamily="2" charset="0"/>
              </a:rPr>
              <a:t>, bloody and </a:t>
            </a:r>
            <a:r>
              <a:rPr lang="fr-FR" sz="1200" dirty="0" err="1">
                <a:solidFill>
                  <a:schemeClr val="bg1"/>
                </a:solidFill>
                <a:latin typeface="Lora" panose="02000503000000020004" pitchFamily="2" charset="0"/>
              </a:rPr>
              <a:t>dirty</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clothings</a:t>
            </a:r>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Custom model: 2 </a:t>
            </a:r>
            <a:r>
              <a:rPr lang="fr-FR" sz="1200" dirty="0" err="1">
                <a:solidFill>
                  <a:schemeClr val="bg1"/>
                </a:solidFill>
                <a:latin typeface="Lora" panose="02000503000000020004" pitchFamily="2" charset="0"/>
              </a:rPr>
              <a:t>models</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with</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each</a:t>
            </a:r>
            <a:r>
              <a:rPr lang="fr-FR" sz="1200" dirty="0">
                <a:solidFill>
                  <a:schemeClr val="bg1"/>
                </a:solidFill>
                <a:latin typeface="Lora" panose="02000503000000020004" pitchFamily="2" charset="0"/>
              </a:rPr>
              <a:t> 2 textures variations</a:t>
            </a: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Custom animations (WIP)</a:t>
            </a:r>
          </a:p>
        </p:txBody>
      </p:sp>
    </p:spTree>
    <p:extLst>
      <p:ext uri="{BB962C8B-B14F-4D97-AF65-F5344CB8AC3E}">
        <p14:creationId xmlns:p14="http://schemas.microsoft.com/office/powerpoint/2010/main" val="20231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5478423"/>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Bloaters are seen as legends by many due to their rarity among infected types. If a Clicker manages to survive over the years, sustaining its body and the </a:t>
            </a:r>
            <a:r>
              <a:rPr lang="en-US" sz="1200" dirty="0" err="1">
                <a:solidFill>
                  <a:schemeClr val="bg1"/>
                </a:solidFill>
                <a:latin typeface="Lora" panose="02000503000000020004" pitchFamily="2" charset="0"/>
              </a:rPr>
              <a:t>Cordycep</a:t>
            </a:r>
            <a:r>
              <a:rPr lang="en-US" sz="1200" dirty="0">
                <a:solidFill>
                  <a:schemeClr val="bg1"/>
                </a:solidFill>
                <a:latin typeface="Lora" panose="02000503000000020004" pitchFamily="2" charset="0"/>
              </a:rPr>
              <a:t> within, it evolves into a colossus with thick skin protected by Cordyceps patches. No one wants to contemplate what would happen to a person if they were caught by this creature, so approaching it is out of the question.</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err="1">
                <a:solidFill>
                  <a:srgbClr val="CD0000"/>
                </a:solidFill>
                <a:effectLst/>
                <a:latin typeface="Algerian" panose="04020705040A02060702" pitchFamily="82" charset="0"/>
              </a:rPr>
              <a:t>Bloaters</a:t>
            </a:r>
            <a:r>
              <a:rPr lang="fr-FR" sz="2000" b="0" i="0" dirty="0">
                <a:solidFill>
                  <a:srgbClr val="CD0000"/>
                </a:solidFill>
                <a:effectLst/>
                <a:latin typeface="Algerian" panose="04020705040A02060702" pitchFamily="82" charset="0"/>
              </a:rPr>
              <a:t> behavior</a:t>
            </a:r>
            <a:endParaRPr lang="fr-FR" sz="2000" dirty="0">
              <a:solidFill>
                <a:srgbClr val="CD0000"/>
              </a:solidFill>
              <a:latin typeface="Algerian" panose="04020705040A02060702" pitchFamily="82" charset="0"/>
            </a:endParaRPr>
          </a:p>
          <a:p>
            <a:pPr algn="just"/>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Fast </a:t>
            </a:r>
            <a:r>
              <a:rPr lang="en-US" sz="1200" dirty="0" err="1">
                <a:solidFill>
                  <a:schemeClr val="bg1"/>
                </a:solidFill>
                <a:latin typeface="Lora" panose="02000503000000020004" pitchFamily="2" charset="0"/>
              </a:rPr>
              <a:t>shamblers</a:t>
            </a:r>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inhuman strength and toughness. They will overpower you and one shot you</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bad vision</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higher HP* and should survive around 20 shotgun shells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 vulnerability to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take increased damage when set on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take down structures quickly</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Cannot be pushed with hands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grab you</a:t>
            </a:r>
          </a:p>
          <a:p>
            <a:pPr algn="just"/>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r>
              <a:rPr lang="fr-FR" sz="2000" b="0" i="0" dirty="0" err="1">
                <a:solidFill>
                  <a:srgbClr val="CD0000"/>
                </a:solidFill>
                <a:effectLst/>
                <a:latin typeface="Algerian" panose="04020705040A02060702" pitchFamily="82" charset="0"/>
              </a:rPr>
              <a:t>Bloaters</a:t>
            </a:r>
            <a:r>
              <a:rPr lang="fr-FR" sz="2000" b="0" i="0" dirty="0">
                <a:solidFill>
                  <a:srgbClr val="CD0000"/>
                </a:solidFill>
                <a:effectLst/>
                <a:latin typeface="Algerian" panose="04020705040A02060702" pitchFamily="82" charset="0"/>
              </a:rPr>
              <a:t> </a:t>
            </a:r>
            <a:r>
              <a:rPr lang="fr-FR" sz="2000" b="0" i="0" dirty="0" err="1">
                <a:solidFill>
                  <a:srgbClr val="CD0000"/>
                </a:solidFill>
                <a:effectLst/>
                <a:latin typeface="Algerian" panose="04020705040A02060702" pitchFamily="82" charset="0"/>
              </a:rPr>
              <a:t>visuals</a:t>
            </a:r>
            <a:endParaRPr lang="fr-FR" sz="2000" dirty="0">
              <a:solidFill>
                <a:srgbClr val="CD00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Custom model</a:t>
            </a:r>
          </a:p>
        </p:txBody>
      </p:sp>
    </p:spTree>
    <p:extLst>
      <p:ext uri="{BB962C8B-B14F-4D97-AF65-F5344CB8AC3E}">
        <p14:creationId xmlns:p14="http://schemas.microsoft.com/office/powerpoint/2010/main" val="1772513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1384995"/>
          </a:xfrm>
          <a:prstGeom prst="rect">
            <a:avLst/>
          </a:prstGeom>
          <a:noFill/>
        </p:spPr>
        <p:txBody>
          <a:bodyPr wrap="square" rtlCol="0">
            <a:spAutoFit/>
          </a:bodyPr>
          <a:lstStyle/>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Different infection type based on the area infected (top, middle, bottom)</a:t>
            </a:r>
          </a:p>
          <a:p>
            <a:pPr marL="171450" indent="-171450" algn="just">
              <a:buFont typeface="Wingdings" panose="05000000000000000000" pitchFamily="2" charset="2"/>
              <a:buChar char="v"/>
            </a:pPr>
            <a:r>
              <a:rPr lang="fr-FR" sz="1200" dirty="0" err="1">
                <a:solidFill>
                  <a:schemeClr val="bg1"/>
                </a:solidFill>
                <a:latin typeface="Lora" panose="02000503000000020004" pitchFamily="2" charset="0"/>
              </a:rPr>
              <a:t>Doesn’t</a:t>
            </a:r>
            <a:r>
              <a:rPr lang="fr-FR" sz="1200" dirty="0">
                <a:solidFill>
                  <a:schemeClr val="bg1"/>
                </a:solidFill>
                <a:latin typeface="Lora" panose="02000503000000020004" pitchFamily="2" charset="0"/>
              </a:rPr>
              <a:t> affect the type of transmission, </a:t>
            </a:r>
            <a:r>
              <a:rPr lang="fr-FR" sz="1200" dirty="0" err="1">
                <a:solidFill>
                  <a:schemeClr val="bg1"/>
                </a:solidFill>
                <a:latin typeface="Lora" panose="02000503000000020004" pitchFamily="2" charset="0"/>
              </a:rPr>
              <a:t>meaning</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you</a:t>
            </a:r>
            <a:r>
              <a:rPr lang="fr-FR" sz="1200" dirty="0">
                <a:solidFill>
                  <a:schemeClr val="bg1"/>
                </a:solidFill>
                <a:latin typeface="Lora" panose="02000503000000020004" pitchFamily="2" charset="0"/>
              </a:rPr>
              <a:t> can set </a:t>
            </a:r>
            <a:r>
              <a:rPr lang="fr-FR" sz="1200" dirty="0" err="1">
                <a:solidFill>
                  <a:schemeClr val="bg1"/>
                </a:solidFill>
                <a:latin typeface="Lora" panose="02000503000000020004" pitchFamily="2" charset="0"/>
              </a:rPr>
              <a:t>it</a:t>
            </a:r>
            <a:r>
              <a:rPr lang="fr-FR" sz="1200" dirty="0">
                <a:solidFill>
                  <a:schemeClr val="bg1"/>
                </a:solidFill>
                <a:latin typeface="Lora" panose="02000503000000020004" pitchFamily="2" charset="0"/>
              </a:rPr>
              <a:t> to </a:t>
            </a:r>
            <a:r>
              <a:rPr lang="fr-FR" sz="1200" dirty="0" err="1">
                <a:solidFill>
                  <a:schemeClr val="bg1"/>
                </a:solidFill>
                <a:latin typeface="Lora" panose="02000503000000020004" pitchFamily="2" charset="0"/>
              </a:rPr>
              <a:t>blood</a:t>
            </a:r>
            <a:r>
              <a:rPr lang="fr-FR" sz="1200" dirty="0">
                <a:solidFill>
                  <a:schemeClr val="bg1"/>
                </a:solidFill>
                <a:latin typeface="Lora" panose="02000503000000020004" pitchFamily="2" charset="0"/>
              </a:rPr>
              <a:t> + saliva, saliva </a:t>
            </a:r>
            <a:r>
              <a:rPr lang="fr-FR" sz="1200" dirty="0" err="1">
                <a:solidFill>
                  <a:schemeClr val="bg1"/>
                </a:solidFill>
                <a:latin typeface="Lora" panose="02000503000000020004" pitchFamily="2" charset="0"/>
              </a:rPr>
              <a:t>only</a:t>
            </a:r>
            <a:r>
              <a:rPr lang="fr-FR" sz="1200" dirty="0">
                <a:solidFill>
                  <a:schemeClr val="bg1"/>
                </a:solidFill>
                <a:latin typeface="Lora" panose="02000503000000020004" pitchFamily="2" charset="0"/>
              </a:rPr>
              <a:t> and </a:t>
            </a:r>
            <a:r>
              <a:rPr lang="fr-FR" sz="1200" dirty="0" err="1">
                <a:solidFill>
                  <a:schemeClr val="bg1"/>
                </a:solidFill>
                <a:latin typeface="Lora" panose="02000503000000020004" pitchFamily="2" charset="0"/>
              </a:rPr>
              <a:t>it</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will</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be</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taken</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into</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account</a:t>
            </a:r>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Ignores the infection </a:t>
            </a:r>
            <a:r>
              <a:rPr lang="fr-FR" sz="1200" dirty="0" err="1">
                <a:solidFill>
                  <a:schemeClr val="bg1"/>
                </a:solidFill>
                <a:latin typeface="Lora" panose="02000503000000020004" pitchFamily="2" charset="0"/>
              </a:rPr>
              <a:t>mortality</a:t>
            </a:r>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err="1">
                <a:solidFill>
                  <a:schemeClr val="bg1"/>
                </a:solidFill>
                <a:latin typeface="Lora" panose="02000503000000020004" pitchFamily="2" charset="0"/>
              </a:rPr>
              <a:t>Sandbox</a:t>
            </a:r>
            <a:r>
              <a:rPr lang="fr-FR" sz="1200" dirty="0">
                <a:solidFill>
                  <a:schemeClr val="bg1"/>
                </a:solidFill>
                <a:latin typeface="Lora" panose="02000503000000020004" pitchFamily="2" charset="0"/>
              </a:rPr>
              <a:t> option </a:t>
            </a:r>
            <a:r>
              <a:rPr lang="fr-FR" sz="1200" dirty="0" err="1">
                <a:solidFill>
                  <a:schemeClr val="bg1"/>
                </a:solidFill>
                <a:latin typeface="Lora" panose="02000503000000020004" pitchFamily="2" charset="0"/>
              </a:rPr>
              <a:t>available</a:t>
            </a:r>
            <a:r>
              <a:rPr lang="fr-FR" sz="1200" dirty="0">
                <a:solidFill>
                  <a:schemeClr val="bg1"/>
                </a:solidFill>
                <a:latin typeface="Lora" panose="02000503000000020004" pitchFamily="2" charset="0"/>
              </a:rPr>
              <a:t> to </a:t>
            </a:r>
            <a:r>
              <a:rPr lang="fr-FR" sz="1200" dirty="0" err="1">
                <a:solidFill>
                  <a:schemeClr val="bg1"/>
                </a:solidFill>
                <a:latin typeface="Lora" panose="02000503000000020004" pitchFamily="2" charset="0"/>
              </a:rPr>
              <a:t>deactivate</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it</a:t>
            </a:r>
            <a:r>
              <a:rPr lang="fr-FR" sz="1200" dirty="0">
                <a:solidFill>
                  <a:schemeClr val="bg1"/>
                </a:solidFill>
                <a:latin typeface="Lora" panose="02000503000000020004" pitchFamily="2" charset="0"/>
              </a:rPr>
              <a:t> or </a:t>
            </a:r>
            <a:r>
              <a:rPr lang="fr-FR" sz="1200" dirty="0" err="1">
                <a:solidFill>
                  <a:schemeClr val="bg1"/>
                </a:solidFill>
                <a:latin typeface="Lora" panose="02000503000000020004" pitchFamily="2" charset="0"/>
              </a:rPr>
              <a:t>customize</a:t>
            </a:r>
            <a:r>
              <a:rPr lang="fr-FR" sz="1200" dirty="0">
                <a:solidFill>
                  <a:schemeClr val="bg1"/>
                </a:solidFill>
                <a:latin typeface="Lora" panose="02000503000000020004" pitchFamily="2" charset="0"/>
              </a:rPr>
              <a:t> infection time</a:t>
            </a:r>
          </a:p>
          <a:p>
            <a:pPr marL="171450" indent="-171450" algn="just">
              <a:buFont typeface="Wingdings" panose="05000000000000000000" pitchFamily="2" charset="2"/>
              <a:buChar char="v"/>
            </a:pPr>
            <a:r>
              <a:rPr lang="fr-FR" sz="1200" dirty="0" err="1">
                <a:solidFill>
                  <a:schemeClr val="bg1"/>
                </a:solidFill>
                <a:latin typeface="Lora" panose="02000503000000020004" pitchFamily="2" charset="0"/>
              </a:rPr>
              <a:t>Every</a:t>
            </a:r>
            <a:r>
              <a:rPr lang="fr-FR" sz="1200" dirty="0">
                <a:solidFill>
                  <a:schemeClr val="bg1"/>
                </a:solidFill>
                <a:latin typeface="Lora" panose="02000503000000020004" pitchFamily="2" charset="0"/>
              </a:rPr>
              <a:t> new </a:t>
            </a:r>
            <a:r>
              <a:rPr lang="fr-FR" sz="1200" dirty="0" err="1">
                <a:solidFill>
                  <a:schemeClr val="bg1"/>
                </a:solidFill>
                <a:latin typeface="Lora" panose="02000503000000020004" pitchFamily="2" charset="0"/>
              </a:rPr>
              <a:t>infected</a:t>
            </a:r>
            <a:r>
              <a:rPr lang="fr-FR" sz="1200" dirty="0">
                <a:solidFill>
                  <a:schemeClr val="bg1"/>
                </a:solidFill>
                <a:latin typeface="Lora" panose="02000503000000020004" pitchFamily="2" charset="0"/>
              </a:rPr>
              <a:t> parts on an area </a:t>
            </a:r>
            <a:r>
              <a:rPr lang="fr-FR" sz="1200" dirty="0" err="1">
                <a:solidFill>
                  <a:schemeClr val="bg1"/>
                </a:solidFill>
                <a:latin typeface="Lora" panose="02000503000000020004" pitchFamily="2" charset="0"/>
              </a:rPr>
              <a:t>decreases</a:t>
            </a:r>
            <a:r>
              <a:rPr lang="fr-FR" sz="1200" dirty="0">
                <a:solidFill>
                  <a:schemeClr val="bg1"/>
                </a:solidFill>
                <a:latin typeface="Lora" panose="02000503000000020004" pitchFamily="2" charset="0"/>
              </a:rPr>
              <a:t> the infection time by 5%</a:t>
            </a:r>
          </a:p>
          <a:p>
            <a:pPr marL="171450" indent="-171450" algn="just">
              <a:buFont typeface="Wingdings" panose="05000000000000000000" pitchFamily="2" charset="2"/>
              <a:buChar char="v"/>
            </a:pPr>
            <a:endParaRPr lang="fr-FR" sz="1200" dirty="0">
              <a:solidFill>
                <a:schemeClr val="bg1"/>
              </a:solidFill>
              <a:latin typeface="Lora" panose="02000503000000020004" pitchFamily="2" charset="0"/>
            </a:endParaRPr>
          </a:p>
        </p:txBody>
      </p:sp>
    </p:spTree>
    <p:extLst>
      <p:ext uri="{BB962C8B-B14F-4D97-AF65-F5344CB8AC3E}">
        <p14:creationId xmlns:p14="http://schemas.microsoft.com/office/powerpoint/2010/main" val="403656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3E1A0BB-825A-ECE5-2794-620A6AED2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cxnSp>
        <p:nvCxnSpPr>
          <p:cNvPr id="7" name="Connecteur droit avec flèche 6">
            <a:extLst>
              <a:ext uri="{FF2B5EF4-FFF2-40B4-BE49-F238E27FC236}">
                <a16:creationId xmlns:a16="http://schemas.microsoft.com/office/drawing/2014/main" id="{82B0950C-112C-F564-EDDE-41797EFBA043}"/>
              </a:ext>
            </a:extLst>
          </p:cNvPr>
          <p:cNvCxnSpPr>
            <a:cxnSpLocks/>
            <a:stCxn id="9" idx="1"/>
          </p:cNvCxnSpPr>
          <p:nvPr/>
        </p:nvCxnSpPr>
        <p:spPr>
          <a:xfrm flipH="1">
            <a:off x="5289550" y="1140798"/>
            <a:ext cx="1144588"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ZoneTexte 8">
            <a:extLst>
              <a:ext uri="{FF2B5EF4-FFF2-40B4-BE49-F238E27FC236}">
                <a16:creationId xmlns:a16="http://schemas.microsoft.com/office/drawing/2014/main" id="{A7A3BD64-0F53-EB1F-44C8-8516E616A44E}"/>
              </a:ext>
            </a:extLst>
          </p:cNvPr>
          <p:cNvSpPr txBox="1"/>
          <p:nvPr/>
        </p:nvSpPr>
        <p:spPr>
          <a:xfrm>
            <a:off x="6434138" y="986909"/>
            <a:ext cx="2430462" cy="307777"/>
          </a:xfrm>
          <a:prstGeom prst="rect">
            <a:avLst/>
          </a:prstGeom>
          <a:solidFill>
            <a:srgbClr val="FFFFFF">
              <a:alpha val="60000"/>
            </a:srgbClr>
          </a:solidFill>
        </p:spPr>
        <p:txBody>
          <a:bodyPr wrap="square" rtlCol="0">
            <a:spAutoFit/>
          </a:bodyPr>
          <a:lstStyle/>
          <a:p>
            <a:pPr algn="ctr"/>
            <a:r>
              <a:rPr lang="fr-FR" sz="1400" b="1" dirty="0" err="1">
                <a:solidFill>
                  <a:srgbClr val="FF0000"/>
                </a:solidFill>
                <a:latin typeface="Lora" panose="02000503000000020004" pitchFamily="2" charset="0"/>
              </a:rPr>
              <a:t>Allow</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nametags</a:t>
            </a:r>
            <a:r>
              <a:rPr lang="fr-FR" sz="1400" b="1" dirty="0">
                <a:solidFill>
                  <a:srgbClr val="FF0000"/>
                </a:solidFill>
                <a:latin typeface="Lora" panose="02000503000000020004" pitchFamily="2" charset="0"/>
              </a:rPr>
              <a:t> for </a:t>
            </a:r>
            <a:r>
              <a:rPr lang="fr-FR" sz="1400" b="1" dirty="0" err="1">
                <a:solidFill>
                  <a:srgbClr val="FF0000"/>
                </a:solidFill>
                <a:latin typeface="Lora" panose="02000503000000020004" pitchFamily="2" charset="0"/>
              </a:rPr>
              <a:t>players</a:t>
            </a:r>
            <a:endParaRPr lang="fr-FR" sz="1400" b="1" dirty="0">
              <a:solidFill>
                <a:srgbClr val="FF0000"/>
              </a:solidFill>
              <a:latin typeface="Lora" panose="02000503000000020004" pitchFamily="2" charset="0"/>
            </a:endParaRPr>
          </a:p>
        </p:txBody>
      </p:sp>
      <p:cxnSp>
        <p:nvCxnSpPr>
          <p:cNvPr id="16" name="Connecteur droit avec flèche 15">
            <a:extLst>
              <a:ext uri="{FF2B5EF4-FFF2-40B4-BE49-F238E27FC236}">
                <a16:creationId xmlns:a16="http://schemas.microsoft.com/office/drawing/2014/main" id="{41550915-E6DF-BBE5-7A9F-86D63FB858CA}"/>
              </a:ext>
            </a:extLst>
          </p:cNvPr>
          <p:cNvCxnSpPr>
            <a:cxnSpLocks/>
            <a:stCxn id="17" idx="3"/>
          </p:cNvCxnSpPr>
          <p:nvPr/>
        </p:nvCxnSpPr>
        <p:spPr>
          <a:xfrm>
            <a:off x="3070879" y="1359864"/>
            <a:ext cx="47935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ZoneTexte 16">
            <a:extLst>
              <a:ext uri="{FF2B5EF4-FFF2-40B4-BE49-F238E27FC236}">
                <a16:creationId xmlns:a16="http://schemas.microsoft.com/office/drawing/2014/main" id="{23042115-6CC0-2C3A-6755-008A90D327DE}"/>
              </a:ext>
            </a:extLst>
          </p:cNvPr>
          <p:cNvSpPr txBox="1"/>
          <p:nvPr/>
        </p:nvSpPr>
        <p:spPr>
          <a:xfrm>
            <a:off x="640417" y="1098254"/>
            <a:ext cx="2430462" cy="523220"/>
          </a:xfrm>
          <a:prstGeom prst="rect">
            <a:avLst/>
          </a:prstGeom>
          <a:solidFill>
            <a:srgbClr val="FFFFFF">
              <a:alpha val="60000"/>
            </a:srgbClr>
          </a:solidFill>
        </p:spPr>
        <p:txBody>
          <a:bodyPr wrap="square" rtlCol="0">
            <a:spAutoFit/>
          </a:bodyPr>
          <a:lstStyle/>
          <a:p>
            <a:pPr algn="ctr"/>
            <a:r>
              <a:rPr lang="fr-FR" sz="1400" b="1" dirty="0" err="1">
                <a:solidFill>
                  <a:srgbClr val="FF0000"/>
                </a:solidFill>
                <a:latin typeface="Lora" panose="02000503000000020004" pitchFamily="2" charset="0"/>
              </a:rPr>
              <a:t>Allow</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nametags</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always</a:t>
            </a:r>
            <a:r>
              <a:rPr lang="fr-FR" sz="1400" b="1" dirty="0">
                <a:solidFill>
                  <a:srgbClr val="FF0000"/>
                </a:solidFill>
                <a:latin typeface="Lora" panose="02000503000000020004" pitchFamily="2" charset="0"/>
              </a:rPr>
              <a:t> on for </a:t>
            </a:r>
            <a:r>
              <a:rPr lang="fr-FR" sz="1400" b="1" dirty="0" err="1">
                <a:solidFill>
                  <a:srgbClr val="FF0000"/>
                </a:solidFill>
                <a:latin typeface="Lora" panose="02000503000000020004" pitchFamily="2" charset="0"/>
              </a:rPr>
              <a:t>players</a:t>
            </a:r>
            <a:endParaRPr lang="fr-FR" sz="1400" b="1" dirty="0">
              <a:solidFill>
                <a:srgbClr val="FF0000"/>
              </a:solidFill>
              <a:latin typeface="Lora" panose="02000503000000020004" pitchFamily="2" charset="0"/>
            </a:endParaRPr>
          </a:p>
        </p:txBody>
      </p:sp>
      <p:cxnSp>
        <p:nvCxnSpPr>
          <p:cNvPr id="21" name="Connecteur droit avec flèche 20">
            <a:extLst>
              <a:ext uri="{FF2B5EF4-FFF2-40B4-BE49-F238E27FC236}">
                <a16:creationId xmlns:a16="http://schemas.microsoft.com/office/drawing/2014/main" id="{35675656-E9CA-788D-A0EE-E4D54ADF7310}"/>
              </a:ext>
            </a:extLst>
          </p:cNvPr>
          <p:cNvCxnSpPr>
            <a:cxnSpLocks/>
            <a:stCxn id="22" idx="1"/>
          </p:cNvCxnSpPr>
          <p:nvPr/>
        </p:nvCxnSpPr>
        <p:spPr>
          <a:xfrm flipH="1">
            <a:off x="5289550" y="1534261"/>
            <a:ext cx="1144587"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ZoneTexte 21">
            <a:extLst>
              <a:ext uri="{FF2B5EF4-FFF2-40B4-BE49-F238E27FC236}">
                <a16:creationId xmlns:a16="http://schemas.microsoft.com/office/drawing/2014/main" id="{28269597-1885-1A14-A2BA-30F154167FD6}"/>
              </a:ext>
            </a:extLst>
          </p:cNvPr>
          <p:cNvSpPr txBox="1"/>
          <p:nvPr/>
        </p:nvSpPr>
        <p:spPr>
          <a:xfrm>
            <a:off x="6434137" y="1380372"/>
            <a:ext cx="4395788" cy="307777"/>
          </a:xfrm>
          <a:prstGeom prst="rect">
            <a:avLst/>
          </a:prstGeom>
          <a:solidFill>
            <a:srgbClr val="FFFFFF">
              <a:alpha val="60000"/>
            </a:srgbClr>
          </a:solidFill>
        </p:spPr>
        <p:txBody>
          <a:bodyPr wrap="square" rtlCol="0">
            <a:spAutoFit/>
          </a:bodyPr>
          <a:lstStyle/>
          <a:p>
            <a:pPr algn="ctr"/>
            <a:r>
              <a:rPr lang="fr-FR" sz="1400" b="1" dirty="0">
                <a:solidFill>
                  <a:srgbClr val="FF0000"/>
                </a:solidFill>
                <a:latin typeface="Lora" panose="02000503000000020004" pitchFamily="2" charset="0"/>
              </a:rPr>
              <a:t>Read </a:t>
            </a:r>
            <a:r>
              <a:rPr lang="fr-FR" sz="1400" b="1" dirty="0" err="1">
                <a:solidFill>
                  <a:srgbClr val="FF0000"/>
                </a:solidFill>
                <a:latin typeface="Lora" panose="02000503000000020004" pitchFamily="2" charset="0"/>
              </a:rPr>
              <a:t>it</a:t>
            </a:r>
            <a:r>
              <a:rPr lang="fr-FR" sz="1400" b="1" dirty="0">
                <a:solidFill>
                  <a:srgbClr val="FF0000"/>
                </a:solidFill>
                <a:latin typeface="Lora" panose="02000503000000020004" pitchFamily="2" charset="0"/>
              </a:rPr>
              <a:t> if </a:t>
            </a:r>
            <a:r>
              <a:rPr lang="fr-FR" sz="1400" b="1" dirty="0" err="1">
                <a:solidFill>
                  <a:srgbClr val="FF0000"/>
                </a:solidFill>
                <a:latin typeface="Lora" panose="02000503000000020004" pitchFamily="2" charset="0"/>
              </a:rPr>
              <a:t>you</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don’t</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understand</a:t>
            </a:r>
            <a:r>
              <a:rPr lang="fr-FR" sz="1400" b="1" dirty="0">
                <a:solidFill>
                  <a:srgbClr val="FF0000"/>
                </a:solidFill>
                <a:latin typeface="Lora" panose="02000503000000020004" pitchFamily="2" charset="0"/>
              </a:rPr>
              <a:t> the </a:t>
            </a:r>
            <a:r>
              <a:rPr lang="fr-FR" sz="1400" b="1" dirty="0" err="1">
                <a:solidFill>
                  <a:srgbClr val="FF0000"/>
                </a:solidFill>
                <a:latin typeface="Lora" panose="02000503000000020004" pitchFamily="2" charset="0"/>
              </a:rPr>
              <a:t>weight</a:t>
            </a:r>
            <a:r>
              <a:rPr lang="fr-FR" sz="1400" b="1" dirty="0">
                <a:solidFill>
                  <a:srgbClr val="FF0000"/>
                </a:solidFill>
                <a:latin typeface="Lora" panose="02000503000000020004" pitchFamily="2" charset="0"/>
              </a:rPr>
              <a:t> system !</a:t>
            </a:r>
          </a:p>
        </p:txBody>
      </p:sp>
      <p:sp>
        <p:nvSpPr>
          <p:cNvPr id="25" name="Accolade ouvrante 24">
            <a:extLst>
              <a:ext uri="{FF2B5EF4-FFF2-40B4-BE49-F238E27FC236}">
                <a16:creationId xmlns:a16="http://schemas.microsoft.com/office/drawing/2014/main" id="{EFBFAB7B-9FF9-A7AE-774F-B3D446488893}"/>
              </a:ext>
            </a:extLst>
          </p:cNvPr>
          <p:cNvSpPr/>
          <p:nvPr/>
        </p:nvSpPr>
        <p:spPr>
          <a:xfrm>
            <a:off x="3550234" y="1688149"/>
            <a:ext cx="459791" cy="1512251"/>
          </a:xfrm>
          <a:prstGeom prst="leftBrace">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6" name="ZoneTexte 25">
            <a:extLst>
              <a:ext uri="{FF2B5EF4-FFF2-40B4-BE49-F238E27FC236}">
                <a16:creationId xmlns:a16="http://schemas.microsoft.com/office/drawing/2014/main" id="{460A3FCD-8E6F-5C04-36DA-37C6FE14CB97}"/>
              </a:ext>
            </a:extLst>
          </p:cNvPr>
          <p:cNvSpPr txBox="1"/>
          <p:nvPr/>
        </p:nvSpPr>
        <p:spPr>
          <a:xfrm>
            <a:off x="1119772" y="2182664"/>
            <a:ext cx="2430462" cy="523220"/>
          </a:xfrm>
          <a:prstGeom prst="rect">
            <a:avLst/>
          </a:prstGeom>
          <a:solidFill>
            <a:srgbClr val="FFFFFF">
              <a:alpha val="60000"/>
            </a:srgbClr>
          </a:solidFill>
        </p:spPr>
        <p:txBody>
          <a:bodyPr wrap="square" rtlCol="0">
            <a:spAutoFit/>
          </a:bodyPr>
          <a:lstStyle/>
          <a:p>
            <a:pPr algn="ctr"/>
            <a:r>
              <a:rPr lang="fr-FR" sz="1400" b="1" dirty="0">
                <a:solidFill>
                  <a:srgbClr val="FF0000"/>
                </a:solidFill>
                <a:latin typeface="Lora" panose="02000503000000020004" pitchFamily="2" charset="0"/>
              </a:rPr>
              <a:t>Control </a:t>
            </a:r>
            <a:r>
              <a:rPr lang="fr-FR" sz="1400" b="1" dirty="0" err="1">
                <a:solidFill>
                  <a:srgbClr val="FF0000"/>
                </a:solidFill>
                <a:latin typeface="Lora" panose="02000503000000020004" pitchFamily="2" charset="0"/>
              </a:rPr>
              <a:t>spawnrate</a:t>
            </a:r>
            <a:r>
              <a:rPr lang="fr-FR" sz="1400" b="1" dirty="0">
                <a:solidFill>
                  <a:srgbClr val="FF0000"/>
                </a:solidFill>
                <a:latin typeface="Lora" panose="02000503000000020004" pitchFamily="2" charset="0"/>
              </a:rPr>
              <a:t> for </a:t>
            </a:r>
            <a:r>
              <a:rPr lang="fr-FR" sz="1400" b="1" dirty="0" err="1">
                <a:solidFill>
                  <a:srgbClr val="FF0000"/>
                </a:solidFill>
                <a:latin typeface="Lora" panose="02000503000000020004" pitchFamily="2" charset="0"/>
              </a:rPr>
              <a:t>each</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infected</a:t>
            </a:r>
            <a:r>
              <a:rPr lang="fr-FR" sz="1400" b="1" dirty="0">
                <a:solidFill>
                  <a:srgbClr val="FF0000"/>
                </a:solidFill>
                <a:latin typeface="Lora" panose="02000503000000020004" pitchFamily="2" charset="0"/>
              </a:rPr>
              <a:t> types</a:t>
            </a:r>
          </a:p>
        </p:txBody>
      </p:sp>
      <p:sp>
        <p:nvSpPr>
          <p:cNvPr id="28" name="Accolade ouvrante 27">
            <a:extLst>
              <a:ext uri="{FF2B5EF4-FFF2-40B4-BE49-F238E27FC236}">
                <a16:creationId xmlns:a16="http://schemas.microsoft.com/office/drawing/2014/main" id="{5EDCEF1F-6D6F-DE77-5A91-5757AC6C6C33}"/>
              </a:ext>
            </a:extLst>
          </p:cNvPr>
          <p:cNvSpPr/>
          <p:nvPr/>
        </p:nvSpPr>
        <p:spPr>
          <a:xfrm rot="10800000">
            <a:off x="3320336" y="3528682"/>
            <a:ext cx="459791" cy="494515"/>
          </a:xfrm>
          <a:prstGeom prst="leftBrace">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9" name="ZoneTexte 28">
            <a:extLst>
              <a:ext uri="{FF2B5EF4-FFF2-40B4-BE49-F238E27FC236}">
                <a16:creationId xmlns:a16="http://schemas.microsoft.com/office/drawing/2014/main" id="{1080BE6C-A16D-F2EF-89CA-D5B6297F60F3}"/>
              </a:ext>
            </a:extLst>
          </p:cNvPr>
          <p:cNvSpPr txBox="1"/>
          <p:nvPr/>
        </p:nvSpPr>
        <p:spPr>
          <a:xfrm>
            <a:off x="3780127" y="3614719"/>
            <a:ext cx="2525423" cy="307777"/>
          </a:xfrm>
          <a:prstGeom prst="rect">
            <a:avLst/>
          </a:prstGeom>
          <a:solidFill>
            <a:srgbClr val="FFFFFF">
              <a:alpha val="60000"/>
            </a:srgbClr>
          </a:solidFill>
        </p:spPr>
        <p:txBody>
          <a:bodyPr wrap="square" rtlCol="0">
            <a:spAutoFit/>
          </a:bodyPr>
          <a:lstStyle/>
          <a:p>
            <a:pPr algn="ctr"/>
            <a:r>
              <a:rPr lang="fr-FR" sz="1400" b="1" dirty="0">
                <a:solidFill>
                  <a:srgbClr val="FF0000"/>
                </a:solidFill>
                <a:latin typeface="Lora" panose="02000503000000020004" pitchFamily="2" charset="0"/>
              </a:rPr>
              <a:t>Change stats of the </a:t>
            </a:r>
            <a:r>
              <a:rPr lang="fr-FR" sz="1400" b="1" dirty="0" err="1">
                <a:solidFill>
                  <a:srgbClr val="FF0000"/>
                </a:solidFill>
                <a:latin typeface="Lora" panose="02000503000000020004" pitchFamily="2" charset="0"/>
              </a:rPr>
              <a:t>infected</a:t>
            </a:r>
            <a:endParaRPr lang="fr-FR" sz="1400" b="1" dirty="0">
              <a:solidFill>
                <a:srgbClr val="FF0000"/>
              </a:solidFill>
              <a:latin typeface="Lora" panose="02000503000000020004" pitchFamily="2" charset="0"/>
            </a:endParaRPr>
          </a:p>
        </p:txBody>
      </p:sp>
    </p:spTree>
    <p:extLst>
      <p:ext uri="{BB962C8B-B14F-4D97-AF65-F5344CB8AC3E}">
        <p14:creationId xmlns:p14="http://schemas.microsoft.com/office/powerpoint/2010/main" val="365962439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TotalTime>
  <Words>974</Words>
  <Application>Microsoft Office PowerPoint</Application>
  <PresentationFormat>Grand écran</PresentationFormat>
  <Paragraphs>115</Paragraphs>
  <Slides>10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Algerian</vt:lpstr>
      <vt:lpstr>Aptos</vt:lpstr>
      <vt:lpstr>Aptos Display</vt:lpstr>
      <vt:lpstr>Arial</vt:lpstr>
      <vt:lpstr>Lora</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SDJ SC</dc:creator>
  <cp:lastModifiedBy>SDJ SC</cp:lastModifiedBy>
  <cp:revision>147</cp:revision>
  <dcterms:created xsi:type="dcterms:W3CDTF">2024-08-28T17:14:08Z</dcterms:created>
  <dcterms:modified xsi:type="dcterms:W3CDTF">2024-08-28T21:26:27Z</dcterms:modified>
</cp:coreProperties>
</file>