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128"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D80F703-A095-41BF-9A0C-3AE00B277378}" type="slidenum">
              <a:rPr lang="fr-FR" smtClean="0"/>
              <a:pPr/>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D80F703-A095-41BF-9A0C-3AE00B27737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9D80F703-A095-41BF-9A0C-3AE00B277378}" type="slidenum">
              <a:rPr lang="fr-FR" smtClean="0"/>
              <a:pPr/>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9D80F703-A095-41BF-9A0C-3AE00B277378}" type="slidenum">
              <a:rPr lang="fr-FR" smtClean="0"/>
              <a:pPr/>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D80F703-A095-41BF-9A0C-3AE00B277378}" type="slidenum">
              <a:rPr lang="fr-FR" smtClean="0"/>
              <a:pPr/>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56D8AA73-9BA0-4E32-A2B0-BA83E2F9A4EF}" type="datetimeFigureOut">
              <a:rPr lang="fr-FR" smtClean="0"/>
              <a:pPr/>
              <a:t>13/09/2022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D80F703-A095-41BF-9A0C-3AE00B277378}" type="slidenum">
              <a:rPr lang="fr-FR" smtClean="0"/>
              <a:pPr/>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9D80F703-A095-41BF-9A0C-3AE00B277378}" type="slidenum">
              <a:rPr lang="fr-FR" smtClean="0"/>
              <a:pPr/>
              <a:t>‹N°›</a:t>
            </a:fld>
            <a:endParaRPr lang="fr-FR"/>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9D80F703-A095-41BF-9A0C-3AE00B27737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D80F703-A095-41BF-9A0C-3AE00B27737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D80F703-A095-41BF-9A0C-3AE00B277378}" type="slidenum">
              <a:rPr lang="fr-FR" smtClean="0"/>
              <a:pPr/>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56D8AA73-9BA0-4E32-A2B0-BA83E2F9A4EF}" type="datetimeFigureOut">
              <a:rPr lang="fr-FR" smtClean="0"/>
              <a:pPr/>
              <a:t>13/09/2022</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9D80F703-A095-41BF-9A0C-3AE00B277378}" type="slidenum">
              <a:rPr lang="fr-FR" smtClean="0"/>
              <a:pPr/>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56D8AA73-9BA0-4E32-A2B0-BA83E2F9A4EF}" type="datetimeFigureOut">
              <a:rPr lang="fr-FR" smtClean="0"/>
              <a:pPr/>
              <a:t>13/09/2022</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6D8AA73-9BA0-4E32-A2B0-BA83E2F9A4EF}" type="datetimeFigureOut">
              <a:rPr lang="fr-FR" smtClean="0"/>
              <a:pPr/>
              <a:t>13/09/2022</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D80F703-A095-41BF-9A0C-3AE00B277378}" type="slidenum">
              <a:rPr lang="fr-FR" smtClean="0"/>
              <a:pPr/>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285720" y="357166"/>
            <a:ext cx="8534400" cy="758952"/>
          </a:xfrm>
        </p:spPr>
        <p:txBody>
          <a:bodyPr>
            <a:normAutofit fontScale="90000"/>
          </a:bodyPr>
          <a:lstStyle/>
          <a:p>
            <a:pPr fontAlgn="base"/>
            <a:r>
              <a:rPr lang="fr-FR" sz="2200" b="1" dirty="0" smtClean="0">
                <a:solidFill>
                  <a:srgbClr val="FF0000"/>
                </a:solidFill>
                <a:latin typeface="Tahoma" pitchFamily="34" charset="0"/>
                <a:ea typeface="Tahoma" pitchFamily="34" charset="0"/>
                <a:cs typeface="Tahoma" pitchFamily="34" charset="0"/>
              </a:rPr>
              <a:t/>
            </a:r>
            <a:br>
              <a:rPr lang="fr-FR" sz="2200" b="1" dirty="0" smtClean="0">
                <a:solidFill>
                  <a:srgbClr val="FF0000"/>
                </a:solidFill>
                <a:latin typeface="Tahoma" pitchFamily="34" charset="0"/>
                <a:ea typeface="Tahoma" pitchFamily="34" charset="0"/>
                <a:cs typeface="Tahoma" pitchFamily="34" charset="0"/>
              </a:rPr>
            </a:br>
            <a:r>
              <a:rPr lang="fr-FR" sz="2200" b="1" dirty="0" smtClean="0">
                <a:solidFill>
                  <a:srgbClr val="FF0000"/>
                </a:solidFill>
                <a:latin typeface="Tahoma" pitchFamily="34" charset="0"/>
                <a:ea typeface="Tahoma" pitchFamily="34" charset="0"/>
                <a:cs typeface="Tahoma" pitchFamily="34" charset="0"/>
              </a:rPr>
              <a:t/>
            </a:r>
            <a:br>
              <a:rPr lang="fr-FR" sz="2200" b="1" dirty="0" smtClean="0">
                <a:solidFill>
                  <a:srgbClr val="FF0000"/>
                </a:solidFill>
                <a:latin typeface="Tahoma" pitchFamily="34" charset="0"/>
                <a:ea typeface="Tahoma" pitchFamily="34" charset="0"/>
                <a:cs typeface="Tahoma" pitchFamily="34" charset="0"/>
              </a:rPr>
            </a:br>
            <a:r>
              <a:rPr lang="fr-FR" sz="2200" b="1" dirty="0" smtClean="0">
                <a:solidFill>
                  <a:srgbClr val="FF0000"/>
                </a:solidFill>
                <a:latin typeface="Tahoma" pitchFamily="34" charset="0"/>
                <a:ea typeface="Tahoma" pitchFamily="34" charset="0"/>
                <a:cs typeface="Tahoma" pitchFamily="34" charset="0"/>
              </a:rPr>
              <a:t/>
            </a:r>
            <a:br>
              <a:rPr lang="fr-FR" sz="2200" b="1" dirty="0" smtClean="0">
                <a:solidFill>
                  <a:srgbClr val="FF0000"/>
                </a:solidFill>
                <a:latin typeface="Tahoma" pitchFamily="34" charset="0"/>
                <a:ea typeface="Tahoma" pitchFamily="34" charset="0"/>
                <a:cs typeface="Tahoma" pitchFamily="34" charset="0"/>
              </a:rPr>
            </a:br>
            <a:r>
              <a:rPr lang="fr-FR" sz="2200" b="1" dirty="0" smtClean="0">
                <a:solidFill>
                  <a:srgbClr val="FF0000"/>
                </a:solidFill>
                <a:latin typeface="Tahoma" pitchFamily="34" charset="0"/>
                <a:ea typeface="Tahoma" pitchFamily="34" charset="0"/>
                <a:cs typeface="Tahoma" pitchFamily="34" charset="0"/>
              </a:rPr>
              <a:t/>
            </a:r>
            <a:br>
              <a:rPr lang="fr-FR" sz="2200" b="1" dirty="0" smtClean="0">
                <a:solidFill>
                  <a:srgbClr val="FF0000"/>
                </a:solidFill>
                <a:latin typeface="Tahoma" pitchFamily="34" charset="0"/>
                <a:ea typeface="Tahoma" pitchFamily="34" charset="0"/>
                <a:cs typeface="Tahoma" pitchFamily="34" charset="0"/>
              </a:rPr>
            </a:br>
            <a:endParaRPr lang="fr-FR" b="1" dirty="0">
              <a:solidFill>
                <a:srgbClr val="FF0000"/>
              </a:solidFill>
            </a:endParaRPr>
          </a:p>
        </p:txBody>
      </p:sp>
      <p:sp>
        <p:nvSpPr>
          <p:cNvPr id="8" name="Espace réservé du texte 7"/>
          <p:cNvSpPr>
            <a:spLocks noGrp="1"/>
          </p:cNvSpPr>
          <p:nvPr>
            <p:ph sz="half" idx="1"/>
          </p:nvPr>
        </p:nvSpPr>
        <p:spPr>
          <a:xfrm>
            <a:off x="301752" y="1371600"/>
            <a:ext cx="4038600" cy="4914920"/>
          </a:xfrm>
        </p:spPr>
        <p:txBody>
          <a:bodyPr>
            <a:noAutofit/>
          </a:bodyPr>
          <a:lstStyle/>
          <a:p>
            <a:pPr>
              <a:buNone/>
            </a:pPr>
            <a:endParaRPr lang="fr-FR" sz="1200" dirty="0" smtClean="0"/>
          </a:p>
          <a:p>
            <a:pPr>
              <a:buNone/>
            </a:pPr>
            <a:r>
              <a:rPr lang="fr-FR" sz="1200" dirty="0" smtClean="0"/>
              <a:t>DECOUVREZ « L’HABITANT DU FUTUR »</a:t>
            </a:r>
          </a:p>
          <a:p>
            <a:pPr algn="just">
              <a:buNone/>
            </a:pPr>
            <a:r>
              <a:rPr lang="fr-FR" sz="1200" dirty="0" smtClean="0"/>
              <a:t/>
            </a:r>
            <a:br>
              <a:rPr lang="fr-FR" sz="1200" dirty="0" smtClean="0"/>
            </a:br>
            <a:r>
              <a:rPr lang="fr-FR" sz="1200" dirty="0" smtClean="0"/>
              <a:t>Créer du lien entre le quartier et ses habitants, en faire un lieu d'épanouissement intellectuel et de proximité, c'est l'enjeu pour leur offrir  la possibilité de jouir de quantités de biens et de services, au bon endroit et au bon moment.</a:t>
            </a:r>
          </a:p>
          <a:p>
            <a:pPr>
              <a:buNone/>
            </a:pPr>
            <a:r>
              <a:rPr lang="fr-FR" sz="1200" dirty="0" smtClean="0"/>
              <a:t/>
            </a:r>
            <a:br>
              <a:rPr lang="fr-FR" sz="1200" dirty="0" smtClean="0"/>
            </a:br>
            <a:r>
              <a:rPr lang="fr-FR" sz="1200" dirty="0" smtClean="0"/>
              <a:t>Quel sera demain le visage de mon quartier? De quelle façon les habitants peuvent-ils s'approprier l'avenir de leur immeuble et de leur logement ?</a:t>
            </a:r>
            <a:br>
              <a:rPr lang="fr-FR" sz="1200" dirty="0" smtClean="0"/>
            </a:br>
            <a:r>
              <a:rPr lang="fr-FR" sz="1200" dirty="0" smtClean="0"/>
              <a:t/>
            </a:r>
            <a:br>
              <a:rPr lang="fr-FR" sz="1200" dirty="0" smtClean="0"/>
            </a:br>
            <a:r>
              <a:rPr lang="fr-FR" sz="1200" dirty="0" smtClean="0"/>
              <a:t>« L’HABITANT DU FUTUR »</a:t>
            </a:r>
            <a:br>
              <a:rPr lang="fr-FR" sz="1200" dirty="0" smtClean="0"/>
            </a:br>
            <a:r>
              <a:rPr lang="fr-FR" sz="1200" dirty="0" smtClean="0"/>
              <a:t/>
            </a:r>
            <a:br>
              <a:rPr lang="fr-FR" sz="1200" dirty="0" smtClean="0"/>
            </a:br>
            <a:r>
              <a:rPr lang="fr-FR" sz="1200" dirty="0" smtClean="0"/>
              <a:t>Un véritable laboratoire aux mains des habitants.</a:t>
            </a:r>
            <a:br>
              <a:rPr lang="fr-FR" sz="1200" dirty="0" smtClean="0"/>
            </a:br>
            <a:r>
              <a:rPr lang="fr-FR" sz="1200" dirty="0" smtClean="0"/>
              <a:t/>
            </a:r>
            <a:br>
              <a:rPr lang="fr-FR" sz="1200" dirty="0" smtClean="0"/>
            </a:br>
            <a:r>
              <a:rPr lang="fr-FR" sz="1200" dirty="0" smtClean="0"/>
              <a:t>Vous y trouverez comment, grâce aux nouvelles technologies et à de nouvelles approches, un quartier, un immeuble, un logement, peuvent présenter un nouveau visage loin des stéréotypes habituels, une Accessibilité Universelle et intergénérationnelle.</a:t>
            </a:r>
          </a:p>
          <a:p>
            <a:pPr algn="ctr" fontAlgn="base">
              <a:buNone/>
            </a:pPr>
            <a:r>
              <a:rPr lang="fr-FR" sz="1200" b="1" dirty="0" smtClean="0">
                <a:solidFill>
                  <a:srgbClr val="FF0000"/>
                </a:solidFill>
                <a:latin typeface="Tahoma" pitchFamily="34" charset="0"/>
                <a:ea typeface="Tahoma" pitchFamily="34" charset="0"/>
                <a:cs typeface="Tahoma" pitchFamily="34" charset="0"/>
              </a:rPr>
              <a:t>car</a:t>
            </a:r>
            <a:r>
              <a:rPr lang="fr-FR" sz="1200" b="1" dirty="0">
                <a:solidFill>
                  <a:srgbClr val="FF0000"/>
                </a:solidFill>
                <a:latin typeface="Tahoma" pitchFamily="34" charset="0"/>
                <a:ea typeface="Tahoma" pitchFamily="34" charset="0"/>
                <a:cs typeface="Tahoma" pitchFamily="34" charset="0"/>
              </a:rPr>
              <a:t> « l’HABITANT DU FUTUR », c’est vous.  </a:t>
            </a:r>
          </a:p>
        </p:txBody>
      </p:sp>
      <p:sp>
        <p:nvSpPr>
          <p:cNvPr id="9" name="Espace réservé du contenu 8"/>
          <p:cNvSpPr>
            <a:spLocks noGrp="1"/>
          </p:cNvSpPr>
          <p:nvPr>
            <p:ph sz="half" idx="2"/>
          </p:nvPr>
        </p:nvSpPr>
        <p:spPr>
          <a:xfrm>
            <a:off x="4800600" y="1371600"/>
            <a:ext cx="4038600" cy="4914920"/>
          </a:xfrm>
        </p:spPr>
        <p:txBody>
          <a:bodyPr/>
          <a:lstStyle/>
          <a:p>
            <a:endParaRPr lang="fr-FR" sz="20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buNone/>
            </a:pPr>
            <a:endParaRPr lang="fr-FR" sz="1200" b="1" dirty="0" smtClean="0"/>
          </a:p>
          <a:p>
            <a:pPr algn="ctr">
              <a:buNone/>
            </a:pPr>
            <a:r>
              <a:rPr lang="fr-FR" sz="1600" b="1" dirty="0" smtClean="0"/>
              <a:t>AVEC LA PARTICIPATION DE…</a:t>
            </a:r>
          </a:p>
          <a:p>
            <a:pPr>
              <a:buNone/>
            </a:pPr>
            <a:endParaRPr lang="fr-FR" b="1" dirty="0" smtClean="0"/>
          </a:p>
          <a:p>
            <a:endParaRPr lang="fr-FR" b="1" dirty="0" smtClean="0"/>
          </a:p>
          <a:p>
            <a:endParaRPr lang="fr-FR" b="1" dirty="0" smtClean="0"/>
          </a:p>
          <a:p>
            <a:endParaRPr lang="fr-FR" b="1" dirty="0" smtClean="0"/>
          </a:p>
          <a:p>
            <a:endParaRPr lang="fr-FR" b="1" dirty="0" smtClean="0"/>
          </a:p>
          <a:p>
            <a:pPr>
              <a:buNone/>
            </a:pPr>
            <a:endParaRPr lang="fr-FR" dirty="0"/>
          </a:p>
        </p:txBody>
      </p:sp>
      <p:pic>
        <p:nvPicPr>
          <p:cNvPr id="10" name="Image 9" descr="NOIR-ARCHITECTURE-PELEGRIN_100px.png"/>
          <p:cNvPicPr/>
          <p:nvPr/>
        </p:nvPicPr>
        <p:blipFill>
          <a:blip r:embed="rId2"/>
          <a:stretch>
            <a:fillRect/>
          </a:stretch>
        </p:blipFill>
        <p:spPr>
          <a:xfrm>
            <a:off x="5571697" y="5000636"/>
            <a:ext cx="429063" cy="540000"/>
          </a:xfrm>
          <a:prstGeom prst="rect">
            <a:avLst/>
          </a:prstGeom>
        </p:spPr>
      </p:pic>
      <p:pic>
        <p:nvPicPr>
          <p:cNvPr id="11" name="Image 10" descr="logo Béguinage &amp; Compagnie C-web-def1.png"/>
          <p:cNvPicPr/>
          <p:nvPr/>
        </p:nvPicPr>
        <p:blipFill>
          <a:blip r:embed="rId3" cstate="print"/>
          <a:stretch>
            <a:fillRect/>
          </a:stretch>
        </p:blipFill>
        <p:spPr>
          <a:xfrm>
            <a:off x="6031847" y="5214950"/>
            <a:ext cx="1326235" cy="180000"/>
          </a:xfrm>
          <a:prstGeom prst="rect">
            <a:avLst/>
          </a:prstGeom>
        </p:spPr>
      </p:pic>
      <p:pic>
        <p:nvPicPr>
          <p:cNvPr id="13" name="Image 12" descr="logo_BTP Consultants.png"/>
          <p:cNvPicPr/>
          <p:nvPr/>
        </p:nvPicPr>
        <p:blipFill>
          <a:blip r:embed="rId4"/>
          <a:stretch>
            <a:fillRect/>
          </a:stretch>
        </p:blipFill>
        <p:spPr>
          <a:xfrm>
            <a:off x="4929190" y="5572140"/>
            <a:ext cx="1041669" cy="359438"/>
          </a:xfrm>
          <a:prstGeom prst="rect">
            <a:avLst/>
          </a:prstGeom>
        </p:spPr>
      </p:pic>
      <p:pic>
        <p:nvPicPr>
          <p:cNvPr id="14" name="Image 13" descr="LOGO-CAH-VERT-01-1.png"/>
          <p:cNvPicPr/>
          <p:nvPr/>
        </p:nvPicPr>
        <p:blipFill>
          <a:blip r:embed="rId5" cstate="print"/>
          <a:stretch>
            <a:fillRect/>
          </a:stretch>
        </p:blipFill>
        <p:spPr>
          <a:xfrm>
            <a:off x="7689157" y="5500702"/>
            <a:ext cx="740495" cy="424800"/>
          </a:xfrm>
          <a:prstGeom prst="rect">
            <a:avLst/>
          </a:prstGeom>
        </p:spPr>
      </p:pic>
      <p:pic>
        <p:nvPicPr>
          <p:cNvPr id="18" name="Image 17" descr="LES-METIERS-DE-DEMAIN-PHOTO-2.jpg"/>
          <p:cNvPicPr>
            <a:picLocks noChangeAspect="1"/>
          </p:cNvPicPr>
          <p:nvPr/>
        </p:nvPicPr>
        <p:blipFill>
          <a:blip r:embed="rId6" cstate="print"/>
          <a:stretch>
            <a:fillRect/>
          </a:stretch>
        </p:blipFill>
        <p:spPr>
          <a:xfrm>
            <a:off x="4643438" y="1571612"/>
            <a:ext cx="4317018" cy="2880000"/>
          </a:xfrm>
          <a:prstGeom prst="rect">
            <a:avLst/>
          </a:prstGeom>
        </p:spPr>
      </p:pic>
      <p:sp>
        <p:nvSpPr>
          <p:cNvPr id="21" name="Rectangle 20"/>
          <p:cNvSpPr/>
          <p:nvPr/>
        </p:nvSpPr>
        <p:spPr>
          <a:xfrm>
            <a:off x="1357290" y="5988626"/>
            <a:ext cx="1925527" cy="369332"/>
          </a:xfrm>
          <a:prstGeom prst="rect">
            <a:avLst/>
          </a:prstGeom>
        </p:spPr>
        <p:txBody>
          <a:bodyPr wrap="none">
            <a:spAutoFit/>
          </a:bodyPr>
          <a:lstStyle/>
          <a:p>
            <a:r>
              <a:rPr lang="fr-FR" b="1" dirty="0" smtClean="0">
                <a:solidFill>
                  <a:srgbClr val="FF0000"/>
                </a:solidFill>
                <a:latin typeface="Tahoma" pitchFamily="34" charset="0"/>
                <a:ea typeface="Tahoma" pitchFamily="34" charset="0"/>
                <a:cs typeface="Tahoma" pitchFamily="34" charset="0"/>
              </a:rPr>
              <a:t>HALL 1 G94-96</a:t>
            </a:r>
            <a:endParaRPr lang="fr-FR" dirty="0"/>
          </a:p>
        </p:txBody>
      </p:sp>
      <p:pic>
        <p:nvPicPr>
          <p:cNvPr id="19" name="Image 18" descr="Banniere Batimat 4 (1).png"/>
          <p:cNvPicPr>
            <a:picLocks noChangeAspect="1"/>
          </p:cNvPicPr>
          <p:nvPr/>
        </p:nvPicPr>
        <p:blipFill>
          <a:blip r:embed="rId7"/>
          <a:stretch>
            <a:fillRect/>
          </a:stretch>
        </p:blipFill>
        <p:spPr>
          <a:xfrm>
            <a:off x="5286380" y="214290"/>
            <a:ext cx="3514708" cy="1202400"/>
          </a:xfrm>
          <a:prstGeom prst="rect">
            <a:avLst/>
          </a:prstGeom>
        </p:spPr>
      </p:pic>
      <p:pic>
        <p:nvPicPr>
          <p:cNvPr id="22" name="Image 21" descr="COBATYlogotype_Quadri_2022.png"/>
          <p:cNvPicPr>
            <a:picLocks noChangeAspect="1"/>
          </p:cNvPicPr>
          <p:nvPr/>
        </p:nvPicPr>
        <p:blipFill>
          <a:blip r:embed="rId8" cstate="print"/>
          <a:stretch>
            <a:fillRect/>
          </a:stretch>
        </p:blipFill>
        <p:spPr>
          <a:xfrm>
            <a:off x="714348" y="142852"/>
            <a:ext cx="2608204" cy="1292400"/>
          </a:xfrm>
          <a:prstGeom prst="rect">
            <a:avLst/>
          </a:prstGeom>
        </p:spPr>
      </p:pic>
      <p:pic>
        <p:nvPicPr>
          <p:cNvPr id="23" name="Image 22" descr="logo GB.png"/>
          <p:cNvPicPr>
            <a:picLocks noChangeAspect="1"/>
          </p:cNvPicPr>
          <p:nvPr/>
        </p:nvPicPr>
        <p:blipFill>
          <a:blip r:embed="rId9" cstate="print"/>
          <a:stretch>
            <a:fillRect/>
          </a:stretch>
        </p:blipFill>
        <p:spPr>
          <a:xfrm>
            <a:off x="7436162" y="5072074"/>
            <a:ext cx="1279242" cy="360000"/>
          </a:xfrm>
          <a:prstGeom prst="rect">
            <a:avLst/>
          </a:prstGeom>
        </p:spPr>
      </p:pic>
      <p:pic>
        <p:nvPicPr>
          <p:cNvPr id="27" name="Image 26" descr="00097_01_URBEST LOGO.png"/>
          <p:cNvPicPr>
            <a:picLocks noChangeAspect="1"/>
          </p:cNvPicPr>
          <p:nvPr/>
        </p:nvPicPr>
        <p:blipFill>
          <a:blip r:embed="rId10" cstate="print"/>
          <a:stretch>
            <a:fillRect/>
          </a:stretch>
        </p:blipFill>
        <p:spPr>
          <a:xfrm>
            <a:off x="7542938" y="5961958"/>
            <a:ext cx="1101028" cy="396000"/>
          </a:xfrm>
          <a:prstGeom prst="rect">
            <a:avLst/>
          </a:prstGeom>
        </p:spPr>
      </p:pic>
      <p:pic>
        <p:nvPicPr>
          <p:cNvPr id="30" name="Image 29" descr="lono.png"/>
          <p:cNvPicPr>
            <a:picLocks noChangeAspect="1"/>
          </p:cNvPicPr>
          <p:nvPr/>
        </p:nvPicPr>
        <p:blipFill>
          <a:blip r:embed="rId11" cstate="print"/>
          <a:stretch>
            <a:fillRect/>
          </a:stretch>
        </p:blipFill>
        <p:spPr>
          <a:xfrm>
            <a:off x="5929322" y="5997958"/>
            <a:ext cx="768000" cy="288000"/>
          </a:xfrm>
          <a:prstGeom prst="rect">
            <a:avLst/>
          </a:prstGeom>
        </p:spPr>
      </p:pic>
      <p:pic>
        <p:nvPicPr>
          <p:cNvPr id="32" name="Image 31" descr="Logo_Saint-Gobain.png"/>
          <p:cNvPicPr>
            <a:picLocks noChangeAspect="1"/>
          </p:cNvPicPr>
          <p:nvPr/>
        </p:nvPicPr>
        <p:blipFill>
          <a:blip r:embed="rId12" cstate="print"/>
          <a:stretch>
            <a:fillRect/>
          </a:stretch>
        </p:blipFill>
        <p:spPr>
          <a:xfrm>
            <a:off x="6813360" y="5926520"/>
            <a:ext cx="759036" cy="360000"/>
          </a:xfrm>
          <a:prstGeom prst="rect">
            <a:avLst/>
          </a:prstGeom>
        </p:spPr>
      </p:pic>
      <p:pic>
        <p:nvPicPr>
          <p:cNvPr id="33" name="Image 32" descr="LOGO-AFPA-VERT-PNG.png"/>
          <p:cNvPicPr>
            <a:picLocks noChangeAspect="1"/>
          </p:cNvPicPr>
          <p:nvPr/>
        </p:nvPicPr>
        <p:blipFill>
          <a:blip r:embed="rId13" cstate="print"/>
          <a:stretch>
            <a:fillRect/>
          </a:stretch>
        </p:blipFill>
        <p:spPr>
          <a:xfrm>
            <a:off x="4723841" y="5000636"/>
            <a:ext cx="828584" cy="432000"/>
          </a:xfrm>
          <a:prstGeom prst="rect">
            <a:avLst/>
          </a:prstGeom>
        </p:spPr>
      </p:pic>
      <p:pic>
        <p:nvPicPr>
          <p:cNvPr id="35" name="Image 34" descr="CITAE Logo PNG.png"/>
          <p:cNvPicPr>
            <a:picLocks noChangeAspect="1"/>
          </p:cNvPicPr>
          <p:nvPr/>
        </p:nvPicPr>
        <p:blipFill>
          <a:blip r:embed="rId14" cstate="print"/>
          <a:stretch>
            <a:fillRect/>
          </a:stretch>
        </p:blipFill>
        <p:spPr>
          <a:xfrm>
            <a:off x="6215074" y="5572140"/>
            <a:ext cx="1099862" cy="324000"/>
          </a:xfrm>
          <a:prstGeom prst="rect">
            <a:avLst/>
          </a:prstGeom>
        </p:spPr>
      </p:pic>
      <p:pic>
        <p:nvPicPr>
          <p:cNvPr id="36" name="Image 35" descr="b578dd53071f208eef5da7e6e8c477fff19b80a5.png"/>
          <p:cNvPicPr>
            <a:picLocks noChangeAspect="1"/>
          </p:cNvPicPr>
          <p:nvPr/>
        </p:nvPicPr>
        <p:blipFill>
          <a:blip r:embed="rId15" cstate="print"/>
          <a:stretch>
            <a:fillRect/>
          </a:stretch>
        </p:blipFill>
        <p:spPr>
          <a:xfrm>
            <a:off x="4769314" y="6000768"/>
            <a:ext cx="1156608" cy="288000"/>
          </a:xfrm>
          <a:prstGeom prst="rect">
            <a:avLst/>
          </a:prstGeom>
        </p:spPr>
      </p:pic>
      <p:sp>
        <p:nvSpPr>
          <p:cNvPr id="26" name="ZoneTexte 25"/>
          <p:cNvSpPr txBox="1"/>
          <p:nvPr/>
        </p:nvSpPr>
        <p:spPr>
          <a:xfrm>
            <a:off x="3500430" y="559338"/>
            <a:ext cx="1571636" cy="461665"/>
          </a:xfrm>
          <a:prstGeom prst="rect">
            <a:avLst/>
          </a:prstGeom>
          <a:noFill/>
        </p:spPr>
        <p:txBody>
          <a:bodyPr wrap="square" rtlCol="0">
            <a:spAutoFit/>
          </a:bodyPr>
          <a:lstStyle/>
          <a:p>
            <a:r>
              <a:rPr lang="fr-FR" sz="2400" b="1" dirty="0" smtClean="0">
                <a:latin typeface="Tahoma" pitchFamily="34" charset="0"/>
                <a:ea typeface="Tahoma" pitchFamily="34" charset="0"/>
                <a:cs typeface="Tahoma" pitchFamily="34" charset="0"/>
              </a:rPr>
              <a:t>EST    à</a:t>
            </a:r>
            <a:endParaRPr lang="fr-FR" sz="2400" b="1" dirty="0">
              <a:latin typeface="Tahoma" pitchFamily="34" charset="0"/>
              <a:ea typeface="Tahoma" pitchFamily="34" charset="0"/>
              <a:cs typeface="Tahoma" pitchFamily="34" charset="0"/>
            </a:endParaRPr>
          </a:p>
        </p:txBody>
      </p:sp>
      <p:pic>
        <p:nvPicPr>
          <p:cNvPr id="25" name="Image 24" descr="LOGO-AFPA-VERT-PNG.png"/>
          <p:cNvPicPr>
            <a:picLocks noChangeAspect="1"/>
          </p:cNvPicPr>
          <p:nvPr/>
        </p:nvPicPr>
        <p:blipFill>
          <a:blip r:embed="rId13" cstate="print"/>
          <a:stretch>
            <a:fillRect/>
          </a:stretch>
        </p:blipFill>
        <p:spPr>
          <a:xfrm>
            <a:off x="4714876" y="5000636"/>
            <a:ext cx="828584" cy="432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107</TotalTime>
  <Words>11</Words>
  <Application>Microsoft Office PowerPoint</Application>
  <PresentationFormat>Affichage à l'écran (4:3)</PresentationFormat>
  <Paragraphs>27</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Civil</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PP</dc:creator>
  <cp:lastModifiedBy>PP</cp:lastModifiedBy>
  <cp:revision>12</cp:revision>
  <dcterms:created xsi:type="dcterms:W3CDTF">2022-09-12T21:26:58Z</dcterms:created>
  <dcterms:modified xsi:type="dcterms:W3CDTF">2022-09-13T10:58:46Z</dcterms:modified>
</cp:coreProperties>
</file>