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446" r:id="rId2"/>
    <p:sldId id="363" r:id="rId3"/>
    <p:sldId id="407" r:id="rId4"/>
    <p:sldId id="448" r:id="rId5"/>
    <p:sldId id="450" r:id="rId6"/>
    <p:sldId id="451" r:id="rId7"/>
    <p:sldId id="452" r:id="rId8"/>
    <p:sldId id="453" r:id="rId9"/>
    <p:sldId id="454" r:id="rId10"/>
    <p:sldId id="434" r:id="rId11"/>
    <p:sldId id="435" r:id="rId12"/>
    <p:sldId id="437" r:id="rId13"/>
    <p:sldId id="441" r:id="rId14"/>
    <p:sldId id="443" r:id="rId15"/>
    <p:sldId id="328" r:id="rId16"/>
  </p:sldIdLst>
  <p:sldSz cx="9144000" cy="6858000" type="screen4x3"/>
  <p:notesSz cx="6858000" cy="994727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NABA Edoh Komlan Essohouna" initials="GEK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B135"/>
    <a:srgbClr val="3E6139"/>
    <a:srgbClr val="456A1C"/>
    <a:srgbClr val="00693E"/>
    <a:srgbClr val="AEB4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87744" autoAdjust="0"/>
  </p:normalViewPr>
  <p:slideViewPr>
    <p:cSldViewPr>
      <p:cViewPr varScale="1">
        <p:scale>
          <a:sx n="69" d="100"/>
          <a:sy n="69" d="100"/>
        </p:scale>
        <p:origin x="142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2547" cy="497841"/>
          </a:xfrm>
          <a:prstGeom prst="rect">
            <a:avLst/>
          </a:prstGeom>
        </p:spPr>
        <p:txBody>
          <a:bodyPr vert="horz" lIns="91870" tIns="45935" rIns="91870" bIns="45935" rtlCol="0"/>
          <a:lstStyle>
            <a:lvl1pPr algn="l">
              <a:defRPr sz="1200"/>
            </a:lvl1pPr>
          </a:lstStyle>
          <a:p>
            <a:endParaRPr lang="fr-FR"/>
          </a:p>
        </p:txBody>
      </p:sp>
      <p:sp>
        <p:nvSpPr>
          <p:cNvPr id="3" name="Espace réservé de la date 2"/>
          <p:cNvSpPr>
            <a:spLocks noGrp="1"/>
          </p:cNvSpPr>
          <p:nvPr>
            <p:ph type="dt" sz="quarter" idx="1"/>
          </p:nvPr>
        </p:nvSpPr>
        <p:spPr>
          <a:xfrm>
            <a:off x="3883852" y="0"/>
            <a:ext cx="2972547" cy="497841"/>
          </a:xfrm>
          <a:prstGeom prst="rect">
            <a:avLst/>
          </a:prstGeom>
        </p:spPr>
        <p:txBody>
          <a:bodyPr vert="horz" lIns="91870" tIns="45935" rIns="91870" bIns="45935" rtlCol="0"/>
          <a:lstStyle>
            <a:lvl1pPr algn="r">
              <a:defRPr sz="1200"/>
            </a:lvl1pPr>
          </a:lstStyle>
          <a:p>
            <a:fld id="{F0BEDD89-8037-45F4-9D5E-52B998B0D09C}" type="datetimeFigureOut">
              <a:rPr lang="fr-FR" smtClean="0"/>
              <a:t>06/02/2024</a:t>
            </a:fld>
            <a:endParaRPr lang="fr-FR"/>
          </a:p>
        </p:txBody>
      </p:sp>
      <p:sp>
        <p:nvSpPr>
          <p:cNvPr id="4" name="Espace réservé du pied de page 3"/>
          <p:cNvSpPr>
            <a:spLocks noGrp="1"/>
          </p:cNvSpPr>
          <p:nvPr>
            <p:ph type="ftr" sz="quarter" idx="2"/>
          </p:nvPr>
        </p:nvSpPr>
        <p:spPr>
          <a:xfrm>
            <a:off x="0" y="9447844"/>
            <a:ext cx="2972547" cy="497841"/>
          </a:xfrm>
          <a:prstGeom prst="rect">
            <a:avLst/>
          </a:prstGeom>
        </p:spPr>
        <p:txBody>
          <a:bodyPr vert="horz" lIns="91870" tIns="45935" rIns="91870" bIns="45935"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3852" y="9447844"/>
            <a:ext cx="2972547" cy="497841"/>
          </a:xfrm>
          <a:prstGeom prst="rect">
            <a:avLst/>
          </a:prstGeom>
        </p:spPr>
        <p:txBody>
          <a:bodyPr vert="horz" lIns="91870" tIns="45935" rIns="91870" bIns="45935" rtlCol="0" anchor="b"/>
          <a:lstStyle>
            <a:lvl1pPr algn="r">
              <a:defRPr sz="1200"/>
            </a:lvl1pPr>
          </a:lstStyle>
          <a:p>
            <a:fld id="{83D6714A-A83C-41E0-B4A0-5AC0EDEB4210}" type="slidenum">
              <a:rPr lang="fr-FR" smtClean="0"/>
              <a:t>‹N°›</a:t>
            </a:fld>
            <a:endParaRPr lang="fr-FR"/>
          </a:p>
        </p:txBody>
      </p:sp>
    </p:spTree>
    <p:extLst>
      <p:ext uri="{BB962C8B-B14F-4D97-AF65-F5344CB8AC3E}">
        <p14:creationId xmlns:p14="http://schemas.microsoft.com/office/powerpoint/2010/main" val="60814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2971800" cy="497363"/>
          </a:xfrm>
          <a:prstGeom prst="rect">
            <a:avLst/>
          </a:prstGeom>
        </p:spPr>
        <p:txBody>
          <a:bodyPr vert="horz" lIns="91870" tIns="45935" rIns="91870" bIns="45935" rtlCol="0"/>
          <a:lstStyle>
            <a:lvl1pPr algn="l">
              <a:defRPr sz="1200"/>
            </a:lvl1pPr>
          </a:lstStyle>
          <a:p>
            <a:endParaRPr lang="fr-FR"/>
          </a:p>
        </p:txBody>
      </p:sp>
      <p:sp>
        <p:nvSpPr>
          <p:cNvPr id="3" name="Espace réservé de la date 2"/>
          <p:cNvSpPr>
            <a:spLocks noGrp="1"/>
          </p:cNvSpPr>
          <p:nvPr>
            <p:ph type="dt" idx="1"/>
          </p:nvPr>
        </p:nvSpPr>
        <p:spPr>
          <a:xfrm>
            <a:off x="3884614" y="1"/>
            <a:ext cx="2971800" cy="497363"/>
          </a:xfrm>
          <a:prstGeom prst="rect">
            <a:avLst/>
          </a:prstGeom>
        </p:spPr>
        <p:txBody>
          <a:bodyPr vert="horz" lIns="91870" tIns="45935" rIns="91870" bIns="45935" rtlCol="0"/>
          <a:lstStyle>
            <a:lvl1pPr algn="r">
              <a:defRPr sz="1200"/>
            </a:lvl1pPr>
          </a:lstStyle>
          <a:p>
            <a:fld id="{7138FA64-2E42-486E-B02C-A1D16714576D}" type="datetimeFigureOut">
              <a:rPr lang="fr-FR" smtClean="0"/>
              <a:pPr/>
              <a:t>06/02/2024</a:t>
            </a:fld>
            <a:endParaRPr lang="fr-FR"/>
          </a:p>
        </p:txBody>
      </p:sp>
      <p:sp>
        <p:nvSpPr>
          <p:cNvPr id="4" name="Espace réservé de l'image des diapositives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870" tIns="45935" rIns="91870" bIns="45935" rtlCol="0" anchor="ctr"/>
          <a:lstStyle/>
          <a:p>
            <a:endParaRPr lang="fr-FR"/>
          </a:p>
        </p:txBody>
      </p:sp>
      <p:sp>
        <p:nvSpPr>
          <p:cNvPr id="5" name="Espace réservé des commentaires 4"/>
          <p:cNvSpPr>
            <a:spLocks noGrp="1"/>
          </p:cNvSpPr>
          <p:nvPr>
            <p:ph type="body" sz="quarter" idx="3"/>
          </p:nvPr>
        </p:nvSpPr>
        <p:spPr>
          <a:xfrm>
            <a:off x="685801" y="4724957"/>
            <a:ext cx="5486400" cy="4476273"/>
          </a:xfrm>
          <a:prstGeom prst="rect">
            <a:avLst/>
          </a:prstGeom>
        </p:spPr>
        <p:txBody>
          <a:bodyPr vert="horz" lIns="91870" tIns="45935" rIns="91870" bIns="45935"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48186"/>
            <a:ext cx="2971800" cy="497363"/>
          </a:xfrm>
          <a:prstGeom prst="rect">
            <a:avLst/>
          </a:prstGeom>
        </p:spPr>
        <p:txBody>
          <a:bodyPr vert="horz" lIns="91870" tIns="45935" rIns="91870" bIns="45935"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4" y="9448186"/>
            <a:ext cx="2971800" cy="497363"/>
          </a:xfrm>
          <a:prstGeom prst="rect">
            <a:avLst/>
          </a:prstGeom>
        </p:spPr>
        <p:txBody>
          <a:bodyPr vert="horz" lIns="91870" tIns="45935" rIns="91870" bIns="45935" rtlCol="0" anchor="b"/>
          <a:lstStyle>
            <a:lvl1pPr algn="r">
              <a:defRPr sz="1200"/>
            </a:lvl1pPr>
          </a:lstStyle>
          <a:p>
            <a:fld id="{475DB5C3-3168-400B-A57B-FD7B8F12E320}" type="slidenum">
              <a:rPr lang="fr-FR" smtClean="0"/>
              <a:pPr/>
              <a:t>‹N°›</a:t>
            </a:fld>
            <a:endParaRPr lang="fr-FR"/>
          </a:p>
        </p:txBody>
      </p:sp>
    </p:spTree>
    <p:extLst>
      <p:ext uri="{BB962C8B-B14F-4D97-AF65-F5344CB8AC3E}">
        <p14:creationId xmlns:p14="http://schemas.microsoft.com/office/powerpoint/2010/main" val="2385009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75DB5C3-3168-400B-A57B-FD7B8F12E320}" type="slidenum">
              <a:rPr lang="fr-FR" smtClean="0"/>
              <a:pPr/>
              <a:t>2</a:t>
            </a:fld>
            <a:endParaRPr lang="fr-FR"/>
          </a:p>
        </p:txBody>
      </p:sp>
    </p:spTree>
    <p:extLst>
      <p:ext uri="{BB962C8B-B14F-4D97-AF65-F5344CB8AC3E}">
        <p14:creationId xmlns:p14="http://schemas.microsoft.com/office/powerpoint/2010/main" val="1377267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75DB5C3-3168-400B-A57B-FD7B8F12E320}" type="slidenum">
              <a:rPr lang="fr-FR" smtClean="0">
                <a:solidFill>
                  <a:prstClr val="black"/>
                </a:solidFill>
              </a:rPr>
              <a:pPr/>
              <a:t>3</a:t>
            </a:fld>
            <a:endParaRPr lang="fr-FR">
              <a:solidFill>
                <a:prstClr val="black"/>
              </a:solidFill>
            </a:endParaRPr>
          </a:p>
        </p:txBody>
      </p:sp>
    </p:spTree>
    <p:extLst>
      <p:ext uri="{BB962C8B-B14F-4D97-AF65-F5344CB8AC3E}">
        <p14:creationId xmlns:p14="http://schemas.microsoft.com/office/powerpoint/2010/main" val="2568285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5DB5C3-3168-400B-A57B-FD7B8F12E320}" type="slidenum">
              <a:rPr lang="fr-FR" smtClean="0"/>
              <a:pPr/>
              <a:t>15</a:t>
            </a:fld>
            <a:endParaRPr lang="fr-FR"/>
          </a:p>
        </p:txBody>
      </p:sp>
    </p:spTree>
    <p:extLst>
      <p:ext uri="{BB962C8B-B14F-4D97-AF65-F5344CB8AC3E}">
        <p14:creationId xmlns:p14="http://schemas.microsoft.com/office/powerpoint/2010/main" val="2857042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AD9D0113-E335-4D54-B201-FF3EA282F01D}" type="datetimeFigureOut">
              <a:rPr lang="fr-FR" smtClean="0"/>
              <a:pPr/>
              <a:t>06/02/2024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AB4F072-C3C4-4F91-9658-8C2FF7CF2068}"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D9D0113-E335-4D54-B201-FF3EA282F01D}" type="datetimeFigureOut">
              <a:rPr lang="fr-FR" smtClean="0"/>
              <a:pPr/>
              <a:t>06/02/2024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AB4F072-C3C4-4F91-9658-8C2FF7CF2068}"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D9D0113-E335-4D54-B201-FF3EA282F01D}" type="datetimeFigureOut">
              <a:rPr lang="fr-FR" smtClean="0"/>
              <a:pPr/>
              <a:t>06/02/2024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AB4F072-C3C4-4F91-9658-8C2FF7CF2068}"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332656"/>
            <a:ext cx="8229600" cy="648072"/>
          </a:xfrm>
        </p:spPr>
        <p:txBody>
          <a:bodyPr>
            <a:normAutofit/>
          </a:bodyPr>
          <a:lstStyle>
            <a:lvl1pPr algn="l" defTabSz="914400" rtl="0" eaLnBrk="1" latinLnBrk="0" hangingPunct="1">
              <a:spcBef>
                <a:spcPct val="0"/>
              </a:spcBef>
              <a:buNone/>
              <a:defRPr lang="fr-FR" sz="2600" b="1" kern="1200" dirty="0">
                <a:solidFill>
                  <a:srgbClr val="00693E"/>
                </a:solidFill>
                <a:latin typeface="Arial" pitchFamily="34" charset="0"/>
                <a:ea typeface="+mn-ea"/>
                <a:cs typeface="Arial" pitchFamily="34" charset="0"/>
              </a:defRPr>
            </a:lvl1pPr>
          </a:lstStyle>
          <a:p>
            <a:r>
              <a:rPr lang="fr-FR" dirty="0"/>
              <a:t>Cliquez pour modifier le style du titre</a:t>
            </a:r>
          </a:p>
        </p:txBody>
      </p:sp>
      <p:sp>
        <p:nvSpPr>
          <p:cNvPr id="3" name="Espace réservé du contenu 2"/>
          <p:cNvSpPr>
            <a:spLocks noGrp="1"/>
          </p:cNvSpPr>
          <p:nvPr>
            <p:ph idx="1" hasCustomPrompt="1"/>
          </p:nvPr>
        </p:nvSpPr>
        <p:spPr>
          <a:xfrm>
            <a:off x="457200" y="1196752"/>
            <a:ext cx="8229600" cy="5328592"/>
          </a:xfrm>
        </p:spPr>
        <p:txBody>
          <a:bodyPr/>
          <a:lstStyle>
            <a:lvl1pPr marL="342900" indent="-342900" algn="l" defTabSz="914400" rtl="0" eaLnBrk="1" latinLnBrk="0" hangingPunct="1">
              <a:lnSpc>
                <a:spcPct val="100000"/>
              </a:lnSpc>
              <a:spcBef>
                <a:spcPct val="20000"/>
              </a:spcBef>
              <a:buFont typeface="Arial" pitchFamily="34" charset="0"/>
              <a:buChar char="•"/>
              <a:defRPr lang="fr-FR" sz="2100" b="1" kern="1200" dirty="0" smtClean="0">
                <a:solidFill>
                  <a:srgbClr val="2EB135"/>
                </a:solidFill>
                <a:latin typeface="Arial" pitchFamily="34" charset="0"/>
                <a:ea typeface="+mn-ea"/>
                <a:cs typeface="Arial" pitchFamily="34" charset="0"/>
              </a:defRPr>
            </a:lvl1pPr>
            <a:lvl2pPr>
              <a:defRPr lang="fr-FR" sz="1800" b="1" kern="1200" dirty="0" smtClean="0">
                <a:solidFill>
                  <a:srgbClr val="AEB4AC"/>
                </a:solidFill>
                <a:latin typeface="Arial" pitchFamily="34" charset="0"/>
                <a:ea typeface="+mn-ea"/>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fr-FR" dirty="0"/>
              <a:t>Cliquez pour modifier les styles du texte du masque </a:t>
            </a:r>
            <a:r>
              <a:rPr lang="fr-FR" dirty="0" err="1"/>
              <a:t>qqdfdsfDFDDFDSFSDDF</a:t>
            </a:r>
            <a:endParaRPr lang="fr-FR" dirty="0"/>
          </a:p>
          <a:p>
            <a:pPr marL="742950" lvl="1" indent="-285750" algn="l" defTabSz="914400" rtl="0" eaLnBrk="1" latinLnBrk="0" hangingPunct="1">
              <a:spcBef>
                <a:spcPct val="20000"/>
              </a:spcBef>
              <a:buFont typeface="Arial" pitchFamily="34" charset="0"/>
              <a:buChar char="–"/>
            </a:pPr>
            <a:r>
              <a:rPr lang="fr-FR" dirty="0"/>
              <a:t>Deuxième niveau </a:t>
            </a:r>
            <a:r>
              <a:rPr lang="fr-FR" dirty="0" err="1"/>
              <a:t>qsdfdfdsd</a:t>
            </a:r>
            <a:r>
              <a:rPr lang="fr-FR" dirty="0"/>
              <a:t> </a:t>
            </a:r>
            <a:r>
              <a:rPr lang="fr-FR" dirty="0" err="1"/>
              <a:t>ds</a:t>
            </a:r>
            <a:r>
              <a:rPr lang="fr-FR" dirty="0"/>
              <a:t> </a:t>
            </a:r>
            <a:r>
              <a:rPr lang="fr-FR" dirty="0" err="1"/>
              <a:t>dsdfd</a:t>
            </a:r>
            <a:r>
              <a:rPr lang="fr-FR" dirty="0"/>
              <a:t> d d d d d </a:t>
            </a:r>
            <a:r>
              <a:rPr lang="fr-FR" dirty="0" err="1"/>
              <a:t>efezfrzer</a:t>
            </a:r>
            <a:r>
              <a:rPr lang="fr-FR" dirty="0"/>
              <a:t> </a:t>
            </a:r>
            <a:r>
              <a:rPr lang="fr-FR" dirty="0" err="1"/>
              <a:t>sd</a:t>
            </a:r>
            <a:r>
              <a:rPr lang="fr-FR" dirty="0"/>
              <a:t> </a:t>
            </a:r>
            <a:r>
              <a:rPr lang="fr-FR" dirty="0" err="1"/>
              <a:t>fsdf</a:t>
            </a:r>
            <a:r>
              <a:rPr lang="fr-FR" dirty="0"/>
              <a:t> </a:t>
            </a:r>
            <a:r>
              <a:rPr lang="fr-FR" dirty="0" err="1"/>
              <a:t>ds</a:t>
            </a:r>
            <a:r>
              <a:rPr lang="fr-FR" dirty="0"/>
              <a:t> </a:t>
            </a:r>
            <a:r>
              <a:rPr lang="fr-FR" dirty="0" err="1"/>
              <a:t>ds</a:t>
            </a:r>
            <a:r>
              <a:rPr lang="fr-FR" dirty="0"/>
              <a:t> f sdf d  d f </a:t>
            </a:r>
            <a:r>
              <a:rPr lang="fr-FR" dirty="0" err="1"/>
              <a:t>sd</a:t>
            </a:r>
            <a:r>
              <a:rPr lang="fr-FR" dirty="0"/>
              <a:t> f</a:t>
            </a:r>
          </a:p>
          <a:p>
            <a:pPr marL="1143000" lvl="2" indent="-285750" algn="l" defTabSz="914400" rtl="0" eaLnBrk="1" latinLnBrk="0" hangingPunct="1">
              <a:spcBef>
                <a:spcPct val="20000"/>
              </a:spcBef>
              <a:buFont typeface="Arial" pitchFamily="34" charset="0"/>
              <a:buChar char="–"/>
            </a:pPr>
            <a:r>
              <a:rPr lang="fr-FR" dirty="0"/>
              <a:t>Troisième niveau</a:t>
            </a:r>
          </a:p>
          <a:p>
            <a:pPr marL="1600200" lvl="3" indent="-285750" algn="l" defTabSz="914400" rtl="0" eaLnBrk="1" latinLnBrk="0" hangingPunct="1">
              <a:spcBef>
                <a:spcPct val="20000"/>
              </a:spcBef>
              <a:buFont typeface="Arial" pitchFamily="34" charset="0"/>
              <a:buChar char="–"/>
            </a:pPr>
            <a:r>
              <a:rPr lang="fr-FR" dirty="0"/>
              <a:t>Quatrième niveau</a:t>
            </a:r>
          </a:p>
          <a:p>
            <a:pPr marL="2057400" lvl="4" indent="-285750" algn="l" defTabSz="914400" rtl="0" eaLnBrk="1" latinLnBrk="0" hangingPunct="1">
              <a:spcBef>
                <a:spcPct val="20000"/>
              </a:spcBef>
              <a:buFont typeface="Arial" pitchFamily="34" charset="0"/>
              <a:buChar char="–"/>
            </a:pPr>
            <a:r>
              <a:rPr lang="fr-FR" dirty="0"/>
              <a:t>Cinquième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D9D0113-E335-4D54-B201-FF3EA282F01D}" type="datetimeFigureOut">
              <a:rPr lang="fr-FR" smtClean="0"/>
              <a:pPr/>
              <a:t>06/02/2024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AB4F072-C3C4-4F91-9658-8C2FF7CF2068}"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AD9D0113-E335-4D54-B201-FF3EA282F01D}" type="datetimeFigureOut">
              <a:rPr lang="fr-FR" smtClean="0"/>
              <a:pPr/>
              <a:t>06/02/2024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AB4F072-C3C4-4F91-9658-8C2FF7CF2068}"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AD9D0113-E335-4D54-B201-FF3EA282F01D}" type="datetimeFigureOut">
              <a:rPr lang="fr-FR" smtClean="0"/>
              <a:pPr/>
              <a:t>06/02/2024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AB4F072-C3C4-4F91-9658-8C2FF7CF2068}"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AD9D0113-E335-4D54-B201-FF3EA282F01D}" type="datetimeFigureOut">
              <a:rPr lang="fr-FR" smtClean="0"/>
              <a:pPr/>
              <a:t>06/02/2024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AB4F072-C3C4-4F91-9658-8C2FF7CF2068}"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D9D0113-E335-4D54-B201-FF3EA282F01D}" type="datetimeFigureOut">
              <a:rPr lang="fr-FR" smtClean="0"/>
              <a:pPr/>
              <a:t>06/02/2024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AB4F072-C3C4-4F91-9658-8C2FF7CF2068}"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D9D0113-E335-4D54-B201-FF3EA282F01D}" type="datetimeFigureOut">
              <a:rPr lang="fr-FR" smtClean="0"/>
              <a:pPr/>
              <a:t>06/02/2024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AB4F072-C3C4-4F91-9658-8C2FF7CF2068}"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D9D0113-E335-4D54-B201-FF3EA282F01D}" type="datetimeFigureOut">
              <a:rPr lang="fr-FR" smtClean="0"/>
              <a:pPr/>
              <a:t>06/02/2024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AB4F072-C3C4-4F91-9658-8C2FF7CF2068}"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9D0113-E335-4D54-B201-FF3EA282F01D}" type="datetimeFigureOut">
              <a:rPr lang="fr-FR" smtClean="0"/>
              <a:pPr/>
              <a:t>06/02/2024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4F072-C3C4-4F91-9658-8C2FF7CF2068}"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ToutOGWMonetique@orabank.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2E6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880" y="256540"/>
            <a:ext cx="877824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cxnSp>
        <p:nvCxnSpPr>
          <p:cNvPr id="13" name="Straight Connector 12">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1700" y="5768204"/>
            <a:ext cx="4800600" cy="0"/>
          </a:xfrm>
          <a:prstGeom prst="line">
            <a:avLst/>
          </a:prstGeom>
          <a:ln>
            <a:solidFill>
              <a:srgbClr val="2E613D"/>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8A15494-F642-465A-BEF8-1296C0689816}"/>
              </a:ext>
            </a:extLst>
          </p:cNvPr>
          <p:cNvSpPr>
            <a:spLocks noGrp="1"/>
          </p:cNvSpPr>
          <p:nvPr>
            <p:ph type="ctrTitle"/>
          </p:nvPr>
        </p:nvSpPr>
        <p:spPr>
          <a:xfrm>
            <a:off x="832485" y="4277356"/>
            <a:ext cx="7475220" cy="1560320"/>
          </a:xfrm>
        </p:spPr>
        <p:txBody>
          <a:bodyPr>
            <a:normAutofit/>
          </a:bodyPr>
          <a:lstStyle/>
          <a:p>
            <a:pPr>
              <a:lnSpc>
                <a:spcPct val="90000"/>
              </a:lnSpc>
            </a:pPr>
            <a:r>
              <a:rPr lang="fr-FR" sz="5000" b="1" dirty="0">
                <a:solidFill>
                  <a:srgbClr val="2E613D"/>
                </a:solidFill>
              </a:rPr>
              <a:t>Présentation de la nouvelle plateforme Digitale Keaz</a:t>
            </a:r>
          </a:p>
        </p:txBody>
      </p:sp>
      <p:sp>
        <p:nvSpPr>
          <p:cNvPr id="3" name="Subtitle 2">
            <a:extLst>
              <a:ext uri="{FF2B5EF4-FFF2-40B4-BE49-F238E27FC236}">
                <a16:creationId xmlns:a16="http://schemas.microsoft.com/office/drawing/2014/main" id="{0A7BD9CB-B18D-4915-B570-2C14014864A9}"/>
              </a:ext>
            </a:extLst>
          </p:cNvPr>
          <p:cNvSpPr>
            <a:spLocks noGrp="1"/>
          </p:cNvSpPr>
          <p:nvPr>
            <p:ph type="subTitle" idx="1"/>
          </p:nvPr>
        </p:nvSpPr>
        <p:spPr>
          <a:xfrm>
            <a:off x="1282147" y="5799489"/>
            <a:ext cx="6575895" cy="440822"/>
          </a:xfrm>
        </p:spPr>
        <p:txBody>
          <a:bodyPr>
            <a:noAutofit/>
          </a:bodyPr>
          <a:lstStyle/>
          <a:p>
            <a:r>
              <a:rPr lang="fr-FR" b="1" dirty="0">
                <a:solidFill>
                  <a:srgbClr val="2E613D"/>
                </a:solidFill>
              </a:rPr>
              <a:t>ORABANK </a:t>
            </a:r>
          </a:p>
        </p:txBody>
      </p:sp>
      <p:pic>
        <p:nvPicPr>
          <p:cNvPr id="4" name="Image 10" descr="fond-vert4.jpg">
            <a:extLst>
              <a:ext uri="{FF2B5EF4-FFF2-40B4-BE49-F238E27FC236}">
                <a16:creationId xmlns:a16="http://schemas.microsoft.com/office/drawing/2014/main" id="{3A43C38C-BC9F-418D-AE44-B7CFCD5A7510}"/>
              </a:ext>
            </a:extLst>
          </p:cNvPr>
          <p:cNvPicPr>
            <a:picLocks noChangeAspect="1"/>
          </p:cNvPicPr>
          <p:nvPr/>
        </p:nvPicPr>
        <p:blipFill rotWithShape="1">
          <a:blip r:embed="rId2" cstate="print"/>
          <a:srcRect l="14300" r="-1" b="-1"/>
          <a:stretch/>
        </p:blipFill>
        <p:spPr>
          <a:xfrm>
            <a:off x="182880" y="256540"/>
            <a:ext cx="8778240" cy="3764276"/>
          </a:xfrm>
          <a:prstGeom prst="rect">
            <a:avLst/>
          </a:prstGeom>
        </p:spPr>
      </p:pic>
    </p:spTree>
    <p:extLst>
      <p:ext uri="{BB962C8B-B14F-4D97-AF65-F5344CB8AC3E}">
        <p14:creationId xmlns:p14="http://schemas.microsoft.com/office/powerpoint/2010/main" val="2660577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bject 30"/>
          <p:cNvSpPr/>
          <p:nvPr/>
        </p:nvSpPr>
        <p:spPr>
          <a:xfrm>
            <a:off x="6530692" y="2015919"/>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31" name="object 31"/>
          <p:cNvSpPr/>
          <p:nvPr/>
        </p:nvSpPr>
        <p:spPr>
          <a:xfrm>
            <a:off x="7823123" y="2189653"/>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40" name="object 40"/>
          <p:cNvSpPr/>
          <p:nvPr/>
        </p:nvSpPr>
        <p:spPr>
          <a:xfrm>
            <a:off x="7612793" y="3549206"/>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41" name="object 41"/>
          <p:cNvSpPr/>
          <p:nvPr/>
        </p:nvSpPr>
        <p:spPr>
          <a:xfrm>
            <a:off x="7819879" y="2186413"/>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43" name="object 43"/>
          <p:cNvSpPr/>
          <p:nvPr/>
        </p:nvSpPr>
        <p:spPr>
          <a:xfrm>
            <a:off x="7609552" y="3552448"/>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44" name="object 44"/>
          <p:cNvSpPr/>
          <p:nvPr/>
        </p:nvSpPr>
        <p:spPr>
          <a:xfrm>
            <a:off x="6520964" y="2019162"/>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19" name="object 26"/>
          <p:cNvSpPr txBox="1">
            <a:spLocks/>
          </p:cNvSpPr>
          <p:nvPr/>
        </p:nvSpPr>
        <p:spPr>
          <a:xfrm>
            <a:off x="1259366" y="176891"/>
            <a:ext cx="6842643" cy="400110"/>
          </a:xfrm>
          <a:prstGeom prst="rect">
            <a:avLst/>
          </a:prstGeom>
        </p:spPr>
        <p:txBody>
          <a:bodyPr vert="horz" wrap="square" lIns="0" tIns="0" rIns="0" bIns="0" rtlCol="0">
            <a:spAutoFit/>
          </a:bodyPr>
          <a:lstStyle>
            <a:lvl1pPr>
              <a:defRPr>
                <a:latin typeface="+mj-lt"/>
                <a:ea typeface="+mj-ea"/>
                <a:cs typeface="+mj-cs"/>
              </a:defRPr>
            </a:lvl1pPr>
          </a:lstStyle>
          <a:p>
            <a:pPr marL="6697" algn="ctr" defTabSz="482186"/>
            <a:r>
              <a:rPr lang="en-US" sz="2600" b="1" dirty="0">
                <a:solidFill>
                  <a:srgbClr val="00693E"/>
                </a:solidFill>
                <a:latin typeface="Arial" pitchFamily="34" charset="0"/>
                <a:ea typeface="+mn-ea"/>
                <a:cs typeface="Arial" pitchFamily="34" charset="0"/>
              </a:rPr>
              <a:t>Presentation des services </a:t>
            </a:r>
            <a:r>
              <a:rPr lang="en-US" sz="2600" b="1" dirty="0" err="1">
                <a:solidFill>
                  <a:srgbClr val="00693E"/>
                </a:solidFill>
                <a:latin typeface="Arial" pitchFamily="34" charset="0"/>
                <a:ea typeface="+mn-ea"/>
                <a:cs typeface="Arial" pitchFamily="34" charset="0"/>
              </a:rPr>
              <a:t>Keaz</a:t>
            </a:r>
            <a:r>
              <a:rPr lang="en-US" sz="2600" b="1" dirty="0">
                <a:solidFill>
                  <a:srgbClr val="00693E"/>
                </a:solidFill>
                <a:latin typeface="Arial" pitchFamily="34" charset="0"/>
                <a:ea typeface="+mn-ea"/>
                <a:cs typeface="Arial" pitchFamily="34" charset="0"/>
              </a:rPr>
              <a:t>- Particulier</a:t>
            </a:r>
          </a:p>
        </p:txBody>
      </p:sp>
      <p:sp>
        <p:nvSpPr>
          <p:cNvPr id="18" name="object 27"/>
          <p:cNvSpPr txBox="1">
            <a:spLocks noGrp="1"/>
          </p:cNvSpPr>
          <p:nvPr>
            <p:ph type="body" idx="1"/>
          </p:nvPr>
        </p:nvSpPr>
        <p:spPr>
          <a:xfrm>
            <a:off x="4973836" y="695151"/>
            <a:ext cx="3832564" cy="5364417"/>
          </a:xfrm>
          <a:prstGeom prst="rect">
            <a:avLst/>
          </a:prstGeom>
        </p:spPr>
        <p:txBody>
          <a:bodyPr vert="horz" wrap="square" lIns="0" tIns="0" rIns="0" bIns="0" rtlCol="0">
            <a:spAutoFit/>
          </a:bodyPr>
          <a:lstStyle/>
          <a:p>
            <a:pPr marL="0" marR="13394" indent="0" defTabSz="241093">
              <a:lnSpc>
                <a:spcPct val="125000"/>
              </a:lnSpc>
              <a:spcBef>
                <a:spcPts val="596"/>
              </a:spcBef>
              <a:buNone/>
            </a:pPr>
            <a:r>
              <a:rPr lang="en-GB" sz="1200" dirty="0">
                <a:latin typeface="Times New Roman" panose="02020603050405020304" pitchFamily="18" charset="0"/>
                <a:cs typeface="Times New Roman" panose="02020603050405020304" pitchFamily="18" charset="0"/>
              </a:rPr>
              <a:t>     Informations Comptes / Clients</a:t>
            </a:r>
          </a:p>
          <a:p>
            <a:pPr marL="391776" marR="13394" lvl="2" indent="-150683" defTabSz="241093">
              <a:lnSpc>
                <a:spcPct val="125000"/>
              </a:lnSpc>
              <a:spcBef>
                <a:spcPts val="596"/>
              </a:spcBef>
              <a:buFont typeface="Wingdings" panose="05000000000000000000" pitchFamily="2" charset="2"/>
              <a:buChar char="ü"/>
            </a:pPr>
            <a:r>
              <a:rPr lang="en-GB" sz="1200" dirty="0">
                <a:latin typeface="Times New Roman" panose="02020603050405020304" pitchFamily="18" charset="0"/>
                <a:cs typeface="Times New Roman" panose="02020603050405020304" pitchFamily="18" charset="0"/>
              </a:rPr>
              <a:t>Détails du Clients, Solde Compte, Relevé &amp; Cours de Change, RIB</a:t>
            </a:r>
          </a:p>
          <a:p>
            <a:pPr marL="241093" marR="13394" lvl="2" indent="0" defTabSz="241093">
              <a:lnSpc>
                <a:spcPct val="125000"/>
              </a:lnSpc>
              <a:spcBef>
                <a:spcPts val="596"/>
              </a:spcBef>
              <a:buNone/>
            </a:pPr>
            <a:r>
              <a:rPr lang="en-IN" sz="1200" b="1" dirty="0">
                <a:solidFill>
                  <a:srgbClr val="00B050"/>
                </a:solidFill>
                <a:latin typeface="Times New Roman" panose="02020603050405020304" pitchFamily="18" charset="0"/>
                <a:cs typeface="Times New Roman" panose="02020603050405020304" pitchFamily="18" charset="0"/>
              </a:rPr>
              <a:t>Liste des instructions bancaires online et offline</a:t>
            </a:r>
          </a:p>
          <a:p>
            <a:pPr marL="391776" marR="13394" lvl="2" indent="-150683" defTabSz="241093">
              <a:lnSpc>
                <a:spcPct val="125000"/>
              </a:lnSpc>
              <a:spcBef>
                <a:spcPts val="596"/>
              </a:spcBef>
              <a:buFont typeface="Wingdings" panose="05000000000000000000" pitchFamily="2" charset="2"/>
              <a:buChar char="ü"/>
            </a:pPr>
            <a:r>
              <a:rPr lang="en-IN" sz="1200" dirty="0">
                <a:latin typeface="Times New Roman" panose="02020603050405020304" pitchFamily="18" charset="0"/>
                <a:cs typeface="Times New Roman" panose="02020603050405020304" pitchFamily="18" charset="0"/>
              </a:rPr>
              <a:t>Demande de découvert et envoi de mail à son </a:t>
            </a:r>
            <a:r>
              <a:rPr lang="en-IN" sz="1200" dirty="0" err="1">
                <a:latin typeface="Times New Roman" panose="02020603050405020304" pitchFamily="18" charset="0"/>
                <a:cs typeface="Times New Roman" panose="02020603050405020304" pitchFamily="18" charset="0"/>
              </a:rPr>
              <a:t>pbanker</a:t>
            </a:r>
            <a:endParaRPr lang="en-IN" sz="1200" dirty="0">
              <a:latin typeface="Times New Roman" panose="02020603050405020304" pitchFamily="18" charset="0"/>
              <a:cs typeface="Times New Roman" panose="02020603050405020304" pitchFamily="18" charset="0"/>
            </a:endParaRPr>
          </a:p>
          <a:p>
            <a:pPr marL="391776" marR="13394" lvl="2" indent="-150683" defTabSz="241093">
              <a:lnSpc>
                <a:spcPct val="125000"/>
              </a:lnSpc>
              <a:spcBef>
                <a:spcPts val="596"/>
              </a:spcBef>
              <a:buFont typeface="Wingdings" panose="05000000000000000000" pitchFamily="2" charset="2"/>
              <a:buChar char="ü"/>
            </a:pPr>
            <a:r>
              <a:rPr lang="en-IN" sz="1200" dirty="0">
                <a:latin typeface="Times New Roman" panose="02020603050405020304" pitchFamily="18" charset="0"/>
                <a:cs typeface="Times New Roman" panose="02020603050405020304" pitchFamily="18" charset="0"/>
              </a:rPr>
              <a:t>Demande de </a:t>
            </a:r>
            <a:r>
              <a:rPr lang="en-IN" sz="1200" dirty="0" err="1">
                <a:latin typeface="Times New Roman" panose="02020603050405020304" pitchFamily="18" charset="0"/>
                <a:cs typeface="Times New Roman" panose="02020603050405020304" pitchFamily="18" charset="0"/>
              </a:rPr>
              <a:t>chéquier</a:t>
            </a:r>
            <a:r>
              <a:rPr lang="en-IN" sz="1200" dirty="0">
                <a:latin typeface="Times New Roman" panose="02020603050405020304" pitchFamily="18" charset="0"/>
                <a:cs typeface="Times New Roman" panose="02020603050405020304" pitchFamily="18" charset="0"/>
              </a:rPr>
              <a:t> et mise en opposition de </a:t>
            </a:r>
            <a:r>
              <a:rPr lang="en-IN" sz="1200" dirty="0" err="1">
                <a:latin typeface="Times New Roman" panose="02020603050405020304" pitchFamily="18" charset="0"/>
                <a:cs typeface="Times New Roman" panose="02020603050405020304" pitchFamily="18" charset="0"/>
              </a:rPr>
              <a:t>chéquier</a:t>
            </a:r>
            <a:endParaRPr lang="en-IN" sz="1200" dirty="0">
              <a:latin typeface="Times New Roman" panose="02020603050405020304" pitchFamily="18" charset="0"/>
              <a:cs typeface="Times New Roman" panose="02020603050405020304" pitchFamily="18" charset="0"/>
            </a:endParaRPr>
          </a:p>
          <a:p>
            <a:pPr marL="391776" marR="13394" lvl="2" indent="-150683" defTabSz="241093">
              <a:lnSpc>
                <a:spcPct val="125000"/>
              </a:lnSpc>
              <a:spcBef>
                <a:spcPts val="596"/>
              </a:spcBef>
              <a:buFont typeface="Wingdings" panose="05000000000000000000" pitchFamily="2" charset="2"/>
              <a:buChar char="ü"/>
            </a:pPr>
            <a:r>
              <a:rPr lang="en-IN" sz="1200" dirty="0">
                <a:latin typeface="Times New Roman" panose="02020603050405020304" pitchFamily="18" charset="0"/>
                <a:cs typeface="Times New Roman" panose="02020603050405020304" pitchFamily="18" charset="0"/>
              </a:rPr>
              <a:t>Consultation des </a:t>
            </a:r>
            <a:r>
              <a:rPr lang="en-IN" sz="1200" dirty="0" err="1">
                <a:latin typeface="Times New Roman" panose="02020603050405020304" pitchFamily="18" charset="0"/>
                <a:cs typeface="Times New Roman" panose="02020603050405020304" pitchFamily="18" charset="0"/>
              </a:rPr>
              <a:t>comptes</a:t>
            </a:r>
            <a:r>
              <a:rPr lang="en-IN" sz="1200" dirty="0">
                <a:latin typeface="Times New Roman" panose="02020603050405020304" pitchFamily="18" charset="0"/>
                <a:cs typeface="Times New Roman" panose="02020603050405020304" pitchFamily="18" charset="0"/>
              </a:rPr>
              <a:t> de </a:t>
            </a:r>
            <a:r>
              <a:rPr lang="en-IN" sz="1200" dirty="0" err="1">
                <a:latin typeface="Times New Roman" panose="02020603050405020304" pitchFamily="18" charset="0"/>
                <a:cs typeface="Times New Roman" panose="02020603050405020304" pitchFamily="18" charset="0"/>
              </a:rPr>
              <a:t>prets</a:t>
            </a:r>
            <a:r>
              <a:rPr lang="en-IN" sz="1200" dirty="0">
                <a:latin typeface="Times New Roman" panose="02020603050405020304" pitchFamily="18" charset="0"/>
                <a:cs typeface="Times New Roman" panose="02020603050405020304" pitchFamily="18" charset="0"/>
              </a:rPr>
              <a:t> et DAT</a:t>
            </a:r>
            <a:endParaRPr lang="en-GB" sz="1200" dirty="0">
              <a:latin typeface="Times New Roman" panose="02020603050405020304" pitchFamily="18" charset="0"/>
              <a:cs typeface="Times New Roman" panose="02020603050405020304" pitchFamily="18" charset="0"/>
            </a:endParaRPr>
          </a:p>
          <a:p>
            <a:pPr marL="0" marR="13394" indent="0" defTabSz="241093">
              <a:lnSpc>
                <a:spcPct val="125000"/>
              </a:lnSpc>
              <a:spcBef>
                <a:spcPts val="596"/>
              </a:spcBef>
              <a:buNone/>
            </a:pPr>
            <a:r>
              <a:rPr lang="en-IN" sz="1200" dirty="0">
                <a:latin typeface="Times New Roman" panose="02020603050405020304" pitchFamily="18" charset="0"/>
                <a:cs typeface="Times New Roman" panose="02020603050405020304" pitchFamily="18" charset="0"/>
              </a:rPr>
              <a:t>	Liste des Transactions</a:t>
            </a:r>
          </a:p>
          <a:p>
            <a:pPr marL="391776" marR="13394" lvl="2" indent="-150683" defTabSz="241093">
              <a:lnSpc>
                <a:spcPct val="125000"/>
              </a:lnSpc>
              <a:spcBef>
                <a:spcPts val="596"/>
              </a:spcBef>
              <a:buFont typeface="Wingdings" panose="05000000000000000000" pitchFamily="2" charset="2"/>
              <a:buChar char="ü"/>
            </a:pPr>
            <a:r>
              <a:rPr lang="en-IN" sz="1200" dirty="0" err="1">
                <a:latin typeface="Times New Roman" panose="02020603050405020304" pitchFamily="18" charset="0"/>
                <a:cs typeface="Times New Roman" panose="02020603050405020304" pitchFamily="18" charset="0"/>
              </a:rPr>
              <a:t>Transfert</a:t>
            </a:r>
            <a:r>
              <a:rPr lang="en-IN" sz="1200" dirty="0">
                <a:latin typeface="Times New Roman" panose="02020603050405020304" pitchFamily="18" charset="0"/>
                <a:cs typeface="Times New Roman" panose="02020603050405020304" pitchFamily="18" charset="0"/>
              </a:rPr>
              <a:t> (Interne, National, Regional International, )</a:t>
            </a:r>
          </a:p>
          <a:p>
            <a:pPr marL="391776" marR="13394" lvl="2" indent="-150683" defTabSz="241093">
              <a:lnSpc>
                <a:spcPct val="125000"/>
              </a:lnSpc>
              <a:spcBef>
                <a:spcPts val="596"/>
              </a:spcBef>
              <a:buFont typeface="Wingdings" panose="05000000000000000000" pitchFamily="2" charset="2"/>
              <a:buChar char="ü"/>
            </a:pPr>
            <a:r>
              <a:rPr lang="en-IN" sz="1200" dirty="0">
                <a:latin typeface="Times New Roman" panose="02020603050405020304" pitchFamily="18" charset="0"/>
                <a:cs typeface="Times New Roman" panose="02020603050405020304" pitchFamily="18" charset="0"/>
              </a:rPr>
              <a:t>Envoi / Réception de transfert Western Union </a:t>
            </a:r>
          </a:p>
          <a:p>
            <a:pPr marL="391776" marR="13394" lvl="2" indent="-150683" defTabSz="241093">
              <a:lnSpc>
                <a:spcPct val="125000"/>
              </a:lnSpc>
              <a:spcBef>
                <a:spcPts val="596"/>
              </a:spcBef>
              <a:buFont typeface="Wingdings" panose="05000000000000000000" pitchFamily="2" charset="2"/>
              <a:buChar char="ü"/>
            </a:pPr>
            <a:r>
              <a:rPr lang="en-IN" sz="1200" dirty="0" err="1">
                <a:latin typeface="Times New Roman" panose="02020603050405020304" pitchFamily="18" charset="0"/>
                <a:cs typeface="Times New Roman" panose="02020603050405020304" pitchFamily="18" charset="0"/>
              </a:rPr>
              <a:t>Achat</a:t>
            </a:r>
            <a:r>
              <a:rPr lang="en-IN" sz="1200" dirty="0">
                <a:latin typeface="Times New Roman" panose="02020603050405020304" pitchFamily="18" charset="0"/>
                <a:cs typeface="Times New Roman" panose="02020603050405020304" pitchFamily="18" charset="0"/>
              </a:rPr>
              <a:t> et </a:t>
            </a:r>
            <a:r>
              <a:rPr lang="en-IN" sz="1200" dirty="0" err="1">
                <a:latin typeface="Times New Roman" panose="02020603050405020304" pitchFamily="18" charset="0"/>
                <a:cs typeface="Times New Roman" panose="02020603050405020304" pitchFamily="18" charset="0"/>
              </a:rPr>
              <a:t>remboursement</a:t>
            </a:r>
            <a:r>
              <a:rPr lang="en-IN" sz="1200" dirty="0">
                <a:latin typeface="Times New Roman" panose="02020603050405020304" pitchFamily="18" charset="0"/>
                <a:cs typeface="Times New Roman" panose="02020603050405020304" pitchFamily="18" charset="0"/>
              </a:rPr>
              <a:t> du </a:t>
            </a:r>
            <a:r>
              <a:rPr lang="en-IN" sz="1200" dirty="0" err="1">
                <a:latin typeface="Times New Roman" panose="02020603050405020304" pitchFamily="18" charset="0"/>
                <a:cs typeface="Times New Roman" panose="02020603050405020304" pitchFamily="18" charset="0"/>
              </a:rPr>
              <a:t>jeton</a:t>
            </a:r>
            <a:r>
              <a:rPr lang="en-IN" sz="1200" dirty="0">
                <a:latin typeface="Times New Roman" panose="02020603050405020304" pitchFamily="18" charset="0"/>
                <a:cs typeface="Times New Roman" panose="02020603050405020304" pitchFamily="18" charset="0"/>
              </a:rPr>
              <a:t> de </a:t>
            </a:r>
            <a:r>
              <a:rPr lang="en-IN" sz="1200" dirty="0" err="1">
                <a:latin typeface="Times New Roman" panose="02020603050405020304" pitchFamily="18" charset="0"/>
                <a:cs typeface="Times New Roman" panose="02020603050405020304" pitchFamily="18" charset="0"/>
              </a:rPr>
              <a:t>retrait</a:t>
            </a:r>
            <a:endParaRPr lang="en-IN" sz="1200" dirty="0">
              <a:latin typeface="Times New Roman" panose="02020603050405020304" pitchFamily="18" charset="0"/>
              <a:cs typeface="Times New Roman" panose="02020603050405020304" pitchFamily="18" charset="0"/>
            </a:endParaRPr>
          </a:p>
          <a:p>
            <a:pPr marL="391776" marR="13394" lvl="2" indent="-150683" defTabSz="241093">
              <a:lnSpc>
                <a:spcPct val="125000"/>
              </a:lnSpc>
              <a:spcBef>
                <a:spcPts val="596"/>
              </a:spcBef>
              <a:buFont typeface="Wingdings" panose="05000000000000000000" pitchFamily="2" charset="2"/>
              <a:buChar char="ü"/>
            </a:pPr>
            <a:r>
              <a:rPr lang="en-IN" sz="1200" dirty="0" err="1">
                <a:latin typeface="Times New Roman" panose="02020603050405020304" pitchFamily="18" charset="0"/>
                <a:cs typeface="Times New Roman" panose="02020603050405020304" pitchFamily="18" charset="0"/>
              </a:rPr>
              <a:t>Création</a:t>
            </a:r>
            <a:r>
              <a:rPr lang="en-IN" sz="1200" dirty="0">
                <a:latin typeface="Times New Roman" panose="02020603050405020304" pitchFamily="18" charset="0"/>
                <a:cs typeface="Times New Roman" panose="02020603050405020304" pitchFamily="18" charset="0"/>
              </a:rPr>
              <a:t> de </a:t>
            </a:r>
            <a:r>
              <a:rPr lang="en-IN" sz="1200" dirty="0" err="1">
                <a:latin typeface="Times New Roman" panose="02020603050405020304" pitchFamily="18" charset="0"/>
                <a:cs typeface="Times New Roman" panose="02020603050405020304" pitchFamily="18" charset="0"/>
              </a:rPr>
              <a:t>ses</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comptes</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Keaz</a:t>
            </a:r>
            <a:r>
              <a:rPr lang="en-IN" sz="1200" dirty="0">
                <a:latin typeface="Times New Roman" panose="02020603050405020304" pitchFamily="18" charset="0"/>
                <a:cs typeface="Times New Roman" panose="02020603050405020304" pitchFamily="18" charset="0"/>
              </a:rPr>
              <a:t> cash</a:t>
            </a:r>
          </a:p>
          <a:p>
            <a:pPr marL="391776" marR="13394" lvl="2" indent="-150683" defTabSz="241093">
              <a:lnSpc>
                <a:spcPct val="125000"/>
              </a:lnSpc>
              <a:spcBef>
                <a:spcPts val="596"/>
              </a:spcBef>
              <a:buFont typeface="Wingdings" panose="05000000000000000000" pitchFamily="2" charset="2"/>
              <a:buChar char="ü"/>
            </a:pPr>
            <a:r>
              <a:rPr lang="en-IN" sz="1200" dirty="0" err="1">
                <a:latin typeface="Times New Roman" panose="02020603050405020304" pitchFamily="18" charset="0"/>
                <a:cs typeface="Times New Roman" panose="02020603050405020304" pitchFamily="18" charset="0"/>
              </a:rPr>
              <a:t>Transfert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Keaz</a:t>
            </a:r>
            <a:r>
              <a:rPr lang="en-IN" sz="1200" dirty="0">
                <a:latin typeface="Times New Roman" panose="02020603050405020304" pitchFamily="18" charset="0"/>
                <a:cs typeface="Times New Roman" panose="02020603050405020304" pitchFamily="18" charset="0"/>
              </a:rPr>
              <a:t> Cash</a:t>
            </a:r>
          </a:p>
          <a:p>
            <a:pPr marL="391776" marR="13394" lvl="2" indent="-150683" defTabSz="241093">
              <a:lnSpc>
                <a:spcPct val="125000"/>
              </a:lnSpc>
              <a:spcBef>
                <a:spcPts val="596"/>
              </a:spcBef>
              <a:buFont typeface="Wingdings" panose="05000000000000000000" pitchFamily="2" charset="2"/>
              <a:buChar char="ü"/>
            </a:pPr>
            <a:r>
              <a:rPr lang="en-IN" sz="1200" dirty="0">
                <a:latin typeface="Times New Roman" panose="02020603050405020304" pitchFamily="18" charset="0"/>
                <a:cs typeface="Times New Roman" panose="02020603050405020304" pitchFamily="18" charset="0"/>
              </a:rPr>
              <a:t>Ordre de virement permanent</a:t>
            </a:r>
          </a:p>
          <a:p>
            <a:pPr marL="391776" marR="13394" lvl="2" indent="-150683" defTabSz="241093">
              <a:lnSpc>
                <a:spcPct val="125000"/>
              </a:lnSpc>
              <a:spcBef>
                <a:spcPts val="596"/>
              </a:spcBef>
              <a:buFont typeface="Wingdings" panose="05000000000000000000" pitchFamily="2" charset="2"/>
              <a:buChar char="ü"/>
            </a:pPr>
            <a:r>
              <a:rPr lang="en-IN" sz="1200" dirty="0" err="1">
                <a:latin typeface="Times New Roman" panose="02020603050405020304" pitchFamily="18" charset="0"/>
                <a:cs typeface="Times New Roman" panose="02020603050405020304" pitchFamily="18" charset="0"/>
              </a:rPr>
              <a:t>Paiement</a:t>
            </a:r>
            <a:r>
              <a:rPr lang="en-IN" sz="1200" dirty="0">
                <a:latin typeface="Times New Roman" panose="02020603050405020304" pitchFamily="18" charset="0"/>
                <a:cs typeface="Times New Roman" panose="02020603050405020304" pitchFamily="18" charset="0"/>
              </a:rPr>
              <a:t> de facture</a:t>
            </a:r>
          </a:p>
          <a:p>
            <a:pPr marL="391776" marR="13394" lvl="2" indent="-150683" defTabSz="241093">
              <a:lnSpc>
                <a:spcPct val="125000"/>
              </a:lnSpc>
              <a:spcBef>
                <a:spcPts val="596"/>
              </a:spcBef>
              <a:buFont typeface="Wingdings" panose="05000000000000000000" pitchFamily="2" charset="2"/>
              <a:buChar char="ü"/>
            </a:pPr>
            <a:r>
              <a:rPr lang="en-IN" sz="1200" dirty="0">
                <a:latin typeface="Times New Roman" panose="02020603050405020304" pitchFamily="18" charset="0"/>
                <a:cs typeface="Times New Roman" panose="02020603050405020304" pitchFamily="18" charset="0"/>
              </a:rPr>
              <a:t>Blocage / Déblocage Carte Visa , MasterCard</a:t>
            </a:r>
          </a:p>
          <a:p>
            <a:pPr marL="391776" marR="13394" lvl="2" indent="-150683" defTabSz="241093">
              <a:lnSpc>
                <a:spcPct val="125000"/>
              </a:lnSpc>
              <a:spcBef>
                <a:spcPts val="596"/>
              </a:spcBef>
              <a:buFont typeface="Wingdings" panose="05000000000000000000" pitchFamily="2" charset="2"/>
              <a:buChar char="ü"/>
            </a:pPr>
            <a:r>
              <a:rPr lang="en-IN" sz="1200" dirty="0">
                <a:latin typeface="Times New Roman" panose="02020603050405020304" pitchFamily="18" charset="0"/>
                <a:cs typeface="Times New Roman" panose="02020603050405020304" pitchFamily="18" charset="0"/>
              </a:rPr>
              <a:t>Augmentation de Limite Carte Visa</a:t>
            </a:r>
          </a:p>
          <a:p>
            <a:pPr marL="391776" marR="13394" lvl="2" indent="-150683" defTabSz="241093">
              <a:lnSpc>
                <a:spcPct val="125000"/>
              </a:lnSpc>
              <a:spcBef>
                <a:spcPts val="596"/>
              </a:spcBef>
              <a:buFont typeface="Wingdings" panose="05000000000000000000" pitchFamily="2" charset="2"/>
              <a:buChar char="ü"/>
            </a:pPr>
            <a:r>
              <a:rPr lang="en-IN" sz="1200" dirty="0">
                <a:latin typeface="Times New Roman" panose="02020603050405020304" pitchFamily="18" charset="0"/>
                <a:cs typeface="Times New Roman" panose="02020603050405020304" pitchFamily="18" charset="0"/>
              </a:rPr>
              <a:t>Chargement Carte </a:t>
            </a:r>
            <a:r>
              <a:rPr lang="en-IN" sz="1200" dirty="0" err="1">
                <a:latin typeface="Times New Roman" panose="02020603050405020304" pitchFamily="18" charset="0"/>
                <a:cs typeface="Times New Roman" panose="02020603050405020304" pitchFamily="18" charset="0"/>
              </a:rPr>
              <a:t>Prépayée</a:t>
            </a:r>
            <a:r>
              <a:rPr lang="en-IN" sz="1200" dirty="0">
                <a:latin typeface="Times New Roman" panose="02020603050405020304" pitchFamily="18" charset="0"/>
                <a:cs typeface="Times New Roman" panose="02020603050405020304" pitchFamily="18" charset="0"/>
              </a:rPr>
              <a:t> Visa</a:t>
            </a:r>
          </a:p>
        </p:txBody>
      </p:sp>
      <p:pic>
        <p:nvPicPr>
          <p:cNvPr id="3" name="Picture 2"/>
          <p:cNvPicPr>
            <a:picLocks noChangeAspect="1"/>
          </p:cNvPicPr>
          <p:nvPr/>
        </p:nvPicPr>
        <p:blipFill>
          <a:blip r:embed="rId2"/>
          <a:stretch>
            <a:fillRect/>
          </a:stretch>
        </p:blipFill>
        <p:spPr>
          <a:xfrm>
            <a:off x="0" y="724562"/>
            <a:ext cx="5096381" cy="5008693"/>
          </a:xfrm>
          <a:prstGeom prst="rect">
            <a:avLst/>
          </a:prstGeom>
        </p:spPr>
      </p:pic>
      <p:pic>
        <p:nvPicPr>
          <p:cNvPr id="11" name="Image 10" descr="Bande verte.jpg">
            <a:extLst>
              <a:ext uri="{FF2B5EF4-FFF2-40B4-BE49-F238E27FC236}">
                <a16:creationId xmlns:a16="http://schemas.microsoft.com/office/drawing/2014/main" id="{FAC36D9F-4C5D-44B4-8F64-4C09FC0FDD34}"/>
              </a:ext>
            </a:extLst>
          </p:cNvPr>
          <p:cNvPicPr>
            <a:picLocks noChangeAspect="1"/>
          </p:cNvPicPr>
          <p:nvPr/>
        </p:nvPicPr>
        <p:blipFill>
          <a:blip r:embed="rId3" cstate="print"/>
          <a:stretch>
            <a:fillRect/>
          </a:stretch>
        </p:blipFill>
        <p:spPr>
          <a:xfrm>
            <a:off x="323528" y="6340071"/>
            <a:ext cx="8280920" cy="385022"/>
          </a:xfrm>
          <a:prstGeom prst="rect">
            <a:avLst/>
          </a:prstGeom>
        </p:spPr>
      </p:pic>
    </p:spTree>
    <p:extLst>
      <p:ext uri="{BB962C8B-B14F-4D97-AF65-F5344CB8AC3E}">
        <p14:creationId xmlns:p14="http://schemas.microsoft.com/office/powerpoint/2010/main" val="3936830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bject 30"/>
          <p:cNvSpPr/>
          <p:nvPr/>
        </p:nvSpPr>
        <p:spPr>
          <a:xfrm>
            <a:off x="6530692" y="2015919"/>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31" name="object 31"/>
          <p:cNvSpPr/>
          <p:nvPr/>
        </p:nvSpPr>
        <p:spPr>
          <a:xfrm>
            <a:off x="7823123" y="2189653"/>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40" name="object 40"/>
          <p:cNvSpPr/>
          <p:nvPr/>
        </p:nvSpPr>
        <p:spPr>
          <a:xfrm>
            <a:off x="7612793" y="3549206"/>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41" name="object 41"/>
          <p:cNvSpPr/>
          <p:nvPr/>
        </p:nvSpPr>
        <p:spPr>
          <a:xfrm>
            <a:off x="7819879" y="2186413"/>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43" name="object 43"/>
          <p:cNvSpPr/>
          <p:nvPr/>
        </p:nvSpPr>
        <p:spPr>
          <a:xfrm>
            <a:off x="7609552" y="3552448"/>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44" name="object 44"/>
          <p:cNvSpPr/>
          <p:nvPr/>
        </p:nvSpPr>
        <p:spPr>
          <a:xfrm>
            <a:off x="6520964" y="2019162"/>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54" name="object 54"/>
          <p:cNvSpPr txBox="1"/>
          <p:nvPr/>
        </p:nvSpPr>
        <p:spPr>
          <a:xfrm>
            <a:off x="7568612" y="1174699"/>
            <a:ext cx="88069" cy="146066"/>
          </a:xfrm>
          <a:prstGeom prst="rect">
            <a:avLst/>
          </a:prstGeom>
        </p:spPr>
        <p:txBody>
          <a:bodyPr vert="horz" wrap="square" lIns="0" tIns="0" rIns="0" bIns="0" rtlCol="0">
            <a:spAutoFit/>
          </a:bodyPr>
          <a:lstStyle/>
          <a:p>
            <a:pPr marL="6697"/>
            <a:r>
              <a:rPr sz="949" dirty="0">
                <a:solidFill>
                  <a:srgbClr val="FFFFFF"/>
                </a:solidFill>
                <a:latin typeface="GothamRounded-Medium"/>
                <a:cs typeface="GothamRounded-Medium"/>
              </a:rPr>
              <a:t>3</a:t>
            </a:r>
            <a:endParaRPr sz="949" dirty="0">
              <a:latin typeface="GothamRounded-Medium"/>
              <a:cs typeface="GothamRounded-Medium"/>
            </a:endParaRPr>
          </a:p>
        </p:txBody>
      </p:sp>
      <p:sp>
        <p:nvSpPr>
          <p:cNvPr id="19" name="object 26"/>
          <p:cNvSpPr txBox="1">
            <a:spLocks/>
          </p:cNvSpPr>
          <p:nvPr/>
        </p:nvSpPr>
        <p:spPr>
          <a:xfrm>
            <a:off x="1407062" y="1026464"/>
            <a:ext cx="7197386" cy="800219"/>
          </a:xfrm>
          <a:prstGeom prst="rect">
            <a:avLst/>
          </a:prstGeom>
        </p:spPr>
        <p:txBody>
          <a:bodyPr vert="horz" wrap="square" lIns="0" tIns="0" rIns="0" bIns="0" rtlCol="0">
            <a:spAutoFit/>
          </a:bodyPr>
          <a:lstStyle>
            <a:lvl1pPr>
              <a:defRPr>
                <a:latin typeface="+mj-lt"/>
                <a:ea typeface="+mj-ea"/>
                <a:cs typeface="+mj-cs"/>
              </a:defRPr>
            </a:lvl1pPr>
          </a:lstStyle>
          <a:p>
            <a:pPr marL="6697" defTabSz="482186"/>
            <a:r>
              <a:rPr lang="en-US" sz="2600" b="1" dirty="0">
                <a:solidFill>
                  <a:srgbClr val="00693E"/>
                </a:solidFill>
                <a:latin typeface="Arial" pitchFamily="34" charset="0"/>
                <a:cs typeface="Arial" pitchFamily="34" charset="0"/>
              </a:rPr>
              <a:t>Presentation des services </a:t>
            </a:r>
            <a:r>
              <a:rPr lang="en-US" sz="2600" b="1" dirty="0" err="1">
                <a:solidFill>
                  <a:srgbClr val="00693E"/>
                </a:solidFill>
                <a:latin typeface="Arial" pitchFamily="34" charset="0"/>
                <a:cs typeface="Arial" pitchFamily="34" charset="0"/>
              </a:rPr>
              <a:t>Keaz</a:t>
            </a:r>
            <a:r>
              <a:rPr lang="en-US" sz="2600" b="1" dirty="0">
                <a:solidFill>
                  <a:srgbClr val="00693E"/>
                </a:solidFill>
                <a:latin typeface="Arial" pitchFamily="34" charset="0"/>
                <a:cs typeface="Arial" pitchFamily="34" charset="0"/>
              </a:rPr>
              <a:t>- </a:t>
            </a:r>
            <a:r>
              <a:rPr lang="en-US" sz="2600" b="1" dirty="0" err="1">
                <a:solidFill>
                  <a:srgbClr val="00693E"/>
                </a:solidFill>
                <a:latin typeface="Arial" pitchFamily="34" charset="0"/>
                <a:cs typeface="Arial" pitchFamily="34" charset="0"/>
              </a:rPr>
              <a:t>Entreprise</a:t>
            </a:r>
            <a:endParaRPr lang="en-US" sz="2600" b="1" dirty="0">
              <a:solidFill>
                <a:srgbClr val="00693E"/>
              </a:solidFill>
              <a:latin typeface="Arial" pitchFamily="34" charset="0"/>
              <a:cs typeface="Arial" pitchFamily="34" charset="0"/>
            </a:endParaRPr>
          </a:p>
          <a:p>
            <a:pPr marL="6697" defTabSz="482186"/>
            <a:endParaRPr lang="en-US" sz="2600" b="1" dirty="0">
              <a:solidFill>
                <a:srgbClr val="00693E"/>
              </a:solidFill>
              <a:latin typeface="Arial" pitchFamily="34" charset="0"/>
              <a:ea typeface="+mn-ea"/>
              <a:cs typeface="Arial" pitchFamily="34" charset="0"/>
            </a:endParaRPr>
          </a:p>
        </p:txBody>
      </p:sp>
      <p:sp>
        <p:nvSpPr>
          <p:cNvPr id="18" name="object 27"/>
          <p:cNvSpPr txBox="1">
            <a:spLocks noGrp="1"/>
          </p:cNvSpPr>
          <p:nvPr>
            <p:ph type="body" idx="1"/>
          </p:nvPr>
        </p:nvSpPr>
        <p:spPr>
          <a:xfrm>
            <a:off x="1954809" y="4293096"/>
            <a:ext cx="5131475" cy="1358898"/>
          </a:xfrm>
          <a:prstGeom prst="rect">
            <a:avLst/>
          </a:prstGeom>
        </p:spPr>
        <p:txBody>
          <a:bodyPr vert="horz" wrap="square" lIns="0" tIns="0" rIns="0" bIns="0" rtlCol="0">
            <a:spAutoFit/>
          </a:bodyPr>
          <a:lstStyle/>
          <a:p>
            <a:pPr marL="391776" marR="13394" lvl="2" indent="-150683" defTabSz="241093">
              <a:lnSpc>
                <a:spcPct val="125000"/>
              </a:lnSpc>
              <a:spcBef>
                <a:spcPts val="596"/>
              </a:spcBef>
              <a:buFont typeface="Wingdings" panose="05000000000000000000" pitchFamily="2" charset="2"/>
              <a:buChar char="ü"/>
            </a:pPr>
            <a:r>
              <a:rPr lang="en-IN" sz="1200" dirty="0">
                <a:latin typeface="Proxima Nova Rg" panose="02000506030000020004" pitchFamily="50" charset="0"/>
              </a:rPr>
              <a:t>Chargement de fichier de paiement (salaire etc…)</a:t>
            </a:r>
          </a:p>
          <a:p>
            <a:pPr marL="391776" marR="13394" lvl="2" indent="-150683" defTabSz="241093">
              <a:lnSpc>
                <a:spcPct val="125000"/>
              </a:lnSpc>
              <a:spcBef>
                <a:spcPts val="596"/>
              </a:spcBef>
              <a:buFont typeface="Wingdings" panose="05000000000000000000" pitchFamily="2" charset="2"/>
              <a:buChar char="ü"/>
            </a:pPr>
            <a:r>
              <a:rPr lang="en-IN" sz="1200" dirty="0" err="1">
                <a:latin typeface="Proxima Nova Rg" panose="02000506030000020004" pitchFamily="50" charset="0"/>
              </a:rPr>
              <a:t>Autorisation</a:t>
            </a:r>
            <a:r>
              <a:rPr lang="en-IN" sz="1200" dirty="0">
                <a:latin typeface="Proxima Nova Rg" panose="02000506030000020004" pitchFamily="50" charset="0"/>
              </a:rPr>
              <a:t> (circuit de validation :double / triple validation des transactions)</a:t>
            </a:r>
          </a:p>
          <a:p>
            <a:pPr marL="391776" marR="13394" lvl="2" indent="-150683" defTabSz="241093">
              <a:lnSpc>
                <a:spcPct val="125000"/>
              </a:lnSpc>
              <a:spcBef>
                <a:spcPts val="596"/>
              </a:spcBef>
              <a:buFont typeface="Wingdings" panose="05000000000000000000" pitchFamily="2" charset="2"/>
              <a:buChar char="ü"/>
            </a:pPr>
            <a:r>
              <a:rPr lang="en-IN" sz="1200" dirty="0">
                <a:latin typeface="Proxima Nova Rg" panose="02000506030000020004" pitchFamily="50" charset="0"/>
              </a:rPr>
              <a:t>Collection </a:t>
            </a:r>
            <a:r>
              <a:rPr lang="en-IN" sz="1200" dirty="0" err="1">
                <a:latin typeface="Proxima Nova Rg" panose="02000506030000020004" pitchFamily="50" charset="0"/>
              </a:rPr>
              <a:t>d’argent</a:t>
            </a:r>
            <a:endParaRPr lang="en-IN" sz="1200" dirty="0">
              <a:latin typeface="Proxima Nova Rg" panose="02000506030000020004" pitchFamily="50" charset="0"/>
            </a:endParaRPr>
          </a:p>
          <a:p>
            <a:pPr marL="391776" marR="13394" lvl="2" indent="-150683" defTabSz="241093">
              <a:lnSpc>
                <a:spcPct val="125000"/>
              </a:lnSpc>
              <a:spcBef>
                <a:spcPts val="596"/>
              </a:spcBef>
              <a:buFont typeface="Wingdings" panose="05000000000000000000" pitchFamily="2" charset="2"/>
              <a:buChar char="ü"/>
            </a:pPr>
            <a:r>
              <a:rPr lang="en-IN" sz="1200" dirty="0" err="1">
                <a:latin typeface="Proxima Nova Rg" panose="02000506030000020004" pitchFamily="50" charset="0"/>
              </a:rPr>
              <a:t>Délégation</a:t>
            </a:r>
            <a:endParaRPr lang="en-IN" sz="1200" dirty="0">
              <a:latin typeface="Proxima Nova Rg" panose="02000506030000020004" pitchFamily="50" charset="0"/>
            </a:endParaRPr>
          </a:p>
        </p:txBody>
      </p:sp>
      <p:pic>
        <p:nvPicPr>
          <p:cNvPr id="12" name="Image 11" descr="Bande verte.jpg">
            <a:extLst>
              <a:ext uri="{FF2B5EF4-FFF2-40B4-BE49-F238E27FC236}">
                <a16:creationId xmlns:a16="http://schemas.microsoft.com/office/drawing/2014/main" id="{11F14B3C-9025-4515-89AF-9C98F8F95149}"/>
              </a:ext>
            </a:extLst>
          </p:cNvPr>
          <p:cNvPicPr>
            <a:picLocks noChangeAspect="1"/>
          </p:cNvPicPr>
          <p:nvPr/>
        </p:nvPicPr>
        <p:blipFill>
          <a:blip r:embed="rId2" cstate="print"/>
          <a:stretch>
            <a:fillRect/>
          </a:stretch>
        </p:blipFill>
        <p:spPr>
          <a:xfrm>
            <a:off x="323528" y="6340071"/>
            <a:ext cx="8280920" cy="385022"/>
          </a:xfrm>
          <a:prstGeom prst="rect">
            <a:avLst/>
          </a:prstGeom>
        </p:spPr>
      </p:pic>
      <p:pic>
        <p:nvPicPr>
          <p:cNvPr id="3" name="Image 2">
            <a:extLst>
              <a:ext uri="{FF2B5EF4-FFF2-40B4-BE49-F238E27FC236}">
                <a16:creationId xmlns:a16="http://schemas.microsoft.com/office/drawing/2014/main" id="{C799A1CD-A99F-4D53-853E-23EE9AA1FA52}"/>
              </a:ext>
            </a:extLst>
          </p:cNvPr>
          <p:cNvPicPr>
            <a:picLocks noChangeAspect="1"/>
          </p:cNvPicPr>
          <p:nvPr/>
        </p:nvPicPr>
        <p:blipFill>
          <a:blip r:embed="rId3"/>
          <a:stretch>
            <a:fillRect/>
          </a:stretch>
        </p:blipFill>
        <p:spPr>
          <a:xfrm>
            <a:off x="380088" y="1460231"/>
            <a:ext cx="8280919" cy="2551106"/>
          </a:xfrm>
          <a:prstGeom prst="rect">
            <a:avLst/>
          </a:prstGeom>
        </p:spPr>
      </p:pic>
    </p:spTree>
    <p:extLst>
      <p:ext uri="{BB962C8B-B14F-4D97-AF65-F5344CB8AC3E}">
        <p14:creationId xmlns:p14="http://schemas.microsoft.com/office/powerpoint/2010/main" val="2197275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bject 30"/>
          <p:cNvSpPr/>
          <p:nvPr/>
        </p:nvSpPr>
        <p:spPr>
          <a:xfrm>
            <a:off x="6530692" y="2015919"/>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31" name="object 31"/>
          <p:cNvSpPr/>
          <p:nvPr/>
        </p:nvSpPr>
        <p:spPr>
          <a:xfrm>
            <a:off x="7823123" y="2189653"/>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40" name="object 40"/>
          <p:cNvSpPr/>
          <p:nvPr/>
        </p:nvSpPr>
        <p:spPr>
          <a:xfrm>
            <a:off x="7612793" y="3549206"/>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41" name="object 41"/>
          <p:cNvSpPr/>
          <p:nvPr/>
        </p:nvSpPr>
        <p:spPr>
          <a:xfrm>
            <a:off x="7819879" y="2186413"/>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43" name="object 43"/>
          <p:cNvSpPr/>
          <p:nvPr/>
        </p:nvSpPr>
        <p:spPr>
          <a:xfrm>
            <a:off x="7609552" y="3552448"/>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44" name="object 44"/>
          <p:cNvSpPr/>
          <p:nvPr/>
        </p:nvSpPr>
        <p:spPr>
          <a:xfrm>
            <a:off x="6520964" y="2019162"/>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54" name="object 54"/>
          <p:cNvSpPr txBox="1"/>
          <p:nvPr/>
        </p:nvSpPr>
        <p:spPr>
          <a:xfrm>
            <a:off x="7568612" y="1174699"/>
            <a:ext cx="88069" cy="146066"/>
          </a:xfrm>
          <a:prstGeom prst="rect">
            <a:avLst/>
          </a:prstGeom>
        </p:spPr>
        <p:txBody>
          <a:bodyPr vert="horz" wrap="square" lIns="0" tIns="0" rIns="0" bIns="0" rtlCol="0">
            <a:spAutoFit/>
          </a:bodyPr>
          <a:lstStyle/>
          <a:p>
            <a:pPr marL="6697"/>
            <a:r>
              <a:rPr sz="949" dirty="0">
                <a:solidFill>
                  <a:srgbClr val="FFFFFF"/>
                </a:solidFill>
                <a:latin typeface="GothamRounded-Medium"/>
                <a:cs typeface="GothamRounded-Medium"/>
              </a:rPr>
              <a:t>3</a:t>
            </a:r>
            <a:endParaRPr sz="949" dirty="0">
              <a:latin typeface="GothamRounded-Medium"/>
              <a:cs typeface="GothamRounded-Medium"/>
            </a:endParaRPr>
          </a:p>
        </p:txBody>
      </p:sp>
      <p:sp>
        <p:nvSpPr>
          <p:cNvPr id="19" name="object 26"/>
          <p:cNvSpPr txBox="1">
            <a:spLocks/>
          </p:cNvSpPr>
          <p:nvPr/>
        </p:nvSpPr>
        <p:spPr>
          <a:xfrm>
            <a:off x="489450" y="434549"/>
            <a:ext cx="5947172" cy="400110"/>
          </a:xfrm>
          <a:prstGeom prst="rect">
            <a:avLst/>
          </a:prstGeom>
        </p:spPr>
        <p:txBody>
          <a:bodyPr vert="horz" wrap="square" lIns="0" tIns="0" rIns="0" bIns="0" rtlCol="0">
            <a:spAutoFit/>
          </a:bodyPr>
          <a:lstStyle>
            <a:lvl1pPr>
              <a:defRPr>
                <a:latin typeface="+mj-lt"/>
                <a:ea typeface="+mj-ea"/>
                <a:cs typeface="+mj-cs"/>
              </a:defRPr>
            </a:lvl1pPr>
          </a:lstStyle>
          <a:p>
            <a:pPr marL="6697" defTabSz="482186"/>
            <a:r>
              <a:rPr lang="en-US" sz="2600" b="1" dirty="0">
                <a:solidFill>
                  <a:srgbClr val="00693E"/>
                </a:solidFill>
                <a:latin typeface="Arial" pitchFamily="34" charset="0"/>
                <a:ea typeface="+mn-ea"/>
                <a:cs typeface="Arial" pitchFamily="34" charset="0"/>
              </a:rPr>
              <a:t>Mobile App</a:t>
            </a:r>
          </a:p>
        </p:txBody>
      </p:sp>
      <p:sp>
        <p:nvSpPr>
          <p:cNvPr id="17" name="object 27">
            <a:extLst>
              <a:ext uri="{FF2B5EF4-FFF2-40B4-BE49-F238E27FC236}">
                <a16:creationId xmlns:a16="http://schemas.microsoft.com/office/drawing/2014/main" id="{F57E3AD6-16D4-4783-8669-C65A49D27AF2}"/>
              </a:ext>
            </a:extLst>
          </p:cNvPr>
          <p:cNvSpPr txBox="1">
            <a:spLocks/>
          </p:cNvSpPr>
          <p:nvPr/>
        </p:nvSpPr>
        <p:spPr>
          <a:xfrm>
            <a:off x="4644008" y="519750"/>
            <a:ext cx="3960440" cy="5364417"/>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13394" lvl="0" indent="0" defTabSz="241093">
              <a:lnSpc>
                <a:spcPct val="125000"/>
              </a:lnSpc>
              <a:spcBef>
                <a:spcPts val="596"/>
              </a:spcBef>
              <a:buNone/>
            </a:pPr>
            <a:r>
              <a:rPr lang="en-GB" sz="1200" b="1" dirty="0" err="1">
                <a:solidFill>
                  <a:srgbClr val="2EB135"/>
                </a:solidFill>
                <a:latin typeface="Times New Roman" panose="02020603050405020304" pitchFamily="18" charset="0"/>
                <a:cs typeface="Times New Roman" panose="02020603050405020304" pitchFamily="18" charset="0"/>
              </a:rPr>
              <a:t>Informations</a:t>
            </a:r>
            <a:r>
              <a:rPr lang="en-GB" sz="1200" b="1" dirty="0">
                <a:solidFill>
                  <a:srgbClr val="2EB135"/>
                </a:solidFill>
                <a:latin typeface="Times New Roman" panose="02020603050405020304" pitchFamily="18" charset="0"/>
                <a:cs typeface="Times New Roman" panose="02020603050405020304" pitchFamily="18" charset="0"/>
              </a:rPr>
              <a:t> </a:t>
            </a:r>
            <a:r>
              <a:rPr lang="en-GB" sz="1200" b="1" dirty="0" err="1">
                <a:solidFill>
                  <a:srgbClr val="2EB135"/>
                </a:solidFill>
                <a:latin typeface="Times New Roman" panose="02020603050405020304" pitchFamily="18" charset="0"/>
                <a:cs typeface="Times New Roman" panose="02020603050405020304" pitchFamily="18" charset="0"/>
              </a:rPr>
              <a:t>Comptes</a:t>
            </a:r>
            <a:r>
              <a:rPr lang="en-GB" sz="1200" b="1" dirty="0">
                <a:solidFill>
                  <a:srgbClr val="2EB135"/>
                </a:solidFill>
                <a:latin typeface="Times New Roman" panose="02020603050405020304" pitchFamily="18" charset="0"/>
                <a:cs typeface="Times New Roman" panose="02020603050405020304" pitchFamily="18" charset="0"/>
              </a:rPr>
              <a:t> / Clients</a:t>
            </a:r>
          </a:p>
          <a:p>
            <a:pPr marL="391776" marR="13394" lvl="2" indent="-150683" defTabSz="241093">
              <a:lnSpc>
                <a:spcPct val="125000"/>
              </a:lnSpc>
              <a:spcBef>
                <a:spcPts val="596"/>
              </a:spcBef>
              <a:buFont typeface="Wingdings" panose="05000000000000000000" pitchFamily="2" charset="2"/>
              <a:buChar char="ü"/>
            </a:pPr>
            <a:r>
              <a:rPr lang="en-GB" sz="1200" dirty="0" err="1">
                <a:solidFill>
                  <a:prstClr val="black"/>
                </a:solidFill>
                <a:latin typeface="Times New Roman" panose="02020603050405020304" pitchFamily="18" charset="0"/>
                <a:cs typeface="Times New Roman" panose="02020603050405020304" pitchFamily="18" charset="0"/>
              </a:rPr>
              <a:t>Détails</a:t>
            </a:r>
            <a:r>
              <a:rPr lang="en-GB" sz="1200" dirty="0">
                <a:solidFill>
                  <a:prstClr val="black"/>
                </a:solidFill>
                <a:latin typeface="Times New Roman" panose="02020603050405020304" pitchFamily="18" charset="0"/>
                <a:cs typeface="Times New Roman" panose="02020603050405020304" pitchFamily="18" charset="0"/>
              </a:rPr>
              <a:t> du Clients, </a:t>
            </a:r>
            <a:r>
              <a:rPr lang="en-GB" sz="1200" dirty="0" err="1">
                <a:solidFill>
                  <a:prstClr val="black"/>
                </a:solidFill>
                <a:latin typeface="Times New Roman" panose="02020603050405020304" pitchFamily="18" charset="0"/>
                <a:cs typeface="Times New Roman" panose="02020603050405020304" pitchFamily="18" charset="0"/>
              </a:rPr>
              <a:t>Solde</a:t>
            </a:r>
            <a:r>
              <a:rPr lang="en-GB" sz="1200" dirty="0">
                <a:solidFill>
                  <a:prstClr val="black"/>
                </a:solidFill>
                <a:latin typeface="Times New Roman" panose="02020603050405020304" pitchFamily="18" charset="0"/>
                <a:cs typeface="Times New Roman" panose="02020603050405020304" pitchFamily="18" charset="0"/>
              </a:rPr>
              <a:t> </a:t>
            </a:r>
            <a:r>
              <a:rPr lang="en-GB" sz="1200" dirty="0" err="1">
                <a:solidFill>
                  <a:prstClr val="black"/>
                </a:solidFill>
                <a:latin typeface="Times New Roman" panose="02020603050405020304" pitchFamily="18" charset="0"/>
                <a:cs typeface="Times New Roman" panose="02020603050405020304" pitchFamily="18" charset="0"/>
              </a:rPr>
              <a:t>Compte</a:t>
            </a:r>
            <a:r>
              <a:rPr lang="en-GB" sz="1200" dirty="0">
                <a:solidFill>
                  <a:prstClr val="black"/>
                </a:solidFill>
                <a:latin typeface="Times New Roman" panose="02020603050405020304" pitchFamily="18" charset="0"/>
                <a:cs typeface="Times New Roman" panose="02020603050405020304" pitchFamily="18" charset="0"/>
              </a:rPr>
              <a:t>, </a:t>
            </a:r>
            <a:r>
              <a:rPr lang="en-GB" sz="1200" dirty="0" err="1">
                <a:solidFill>
                  <a:prstClr val="black"/>
                </a:solidFill>
                <a:latin typeface="Times New Roman" panose="02020603050405020304" pitchFamily="18" charset="0"/>
                <a:cs typeface="Times New Roman" panose="02020603050405020304" pitchFamily="18" charset="0"/>
              </a:rPr>
              <a:t>Relevé</a:t>
            </a:r>
            <a:r>
              <a:rPr lang="en-GB" sz="1200" dirty="0">
                <a:solidFill>
                  <a:prstClr val="black"/>
                </a:solidFill>
                <a:latin typeface="Times New Roman" panose="02020603050405020304" pitchFamily="18" charset="0"/>
                <a:cs typeface="Times New Roman" panose="02020603050405020304" pitchFamily="18" charset="0"/>
              </a:rPr>
              <a:t> &amp; </a:t>
            </a:r>
            <a:r>
              <a:rPr lang="en-GB" sz="1200" dirty="0" err="1">
                <a:solidFill>
                  <a:prstClr val="black"/>
                </a:solidFill>
                <a:latin typeface="Times New Roman" panose="02020603050405020304" pitchFamily="18" charset="0"/>
                <a:cs typeface="Times New Roman" panose="02020603050405020304" pitchFamily="18" charset="0"/>
              </a:rPr>
              <a:t>Cours</a:t>
            </a:r>
            <a:r>
              <a:rPr lang="en-GB" sz="1200" dirty="0">
                <a:solidFill>
                  <a:prstClr val="black"/>
                </a:solidFill>
                <a:latin typeface="Times New Roman" panose="02020603050405020304" pitchFamily="18" charset="0"/>
                <a:cs typeface="Times New Roman" panose="02020603050405020304" pitchFamily="18" charset="0"/>
              </a:rPr>
              <a:t> de Change, RIB</a:t>
            </a:r>
          </a:p>
          <a:p>
            <a:pPr marL="241093" marR="13394" lvl="2" indent="0" defTabSz="241093">
              <a:lnSpc>
                <a:spcPct val="125000"/>
              </a:lnSpc>
              <a:spcBef>
                <a:spcPts val="596"/>
              </a:spcBef>
              <a:buNone/>
            </a:pPr>
            <a:r>
              <a:rPr lang="en-IN" sz="1200" b="1" dirty="0">
                <a:solidFill>
                  <a:srgbClr val="00B050"/>
                </a:solidFill>
                <a:latin typeface="Times New Roman" panose="02020603050405020304" pitchFamily="18" charset="0"/>
                <a:cs typeface="Times New Roman" panose="02020603050405020304" pitchFamily="18" charset="0"/>
              </a:rPr>
              <a:t>Liste des instructions bancaires online et offline</a:t>
            </a:r>
          </a:p>
          <a:p>
            <a:pPr marL="391776" marR="13394" lvl="2" indent="-150683" defTabSz="241093">
              <a:lnSpc>
                <a:spcPct val="125000"/>
              </a:lnSpc>
              <a:spcBef>
                <a:spcPts val="596"/>
              </a:spcBef>
              <a:buFont typeface="Wingdings" panose="05000000000000000000" pitchFamily="2" charset="2"/>
              <a:buChar char="ü"/>
            </a:pPr>
            <a:r>
              <a:rPr lang="en-IN" sz="1200" dirty="0">
                <a:solidFill>
                  <a:prstClr val="black"/>
                </a:solidFill>
                <a:latin typeface="Times New Roman" panose="02020603050405020304" pitchFamily="18" charset="0"/>
                <a:cs typeface="Times New Roman" panose="02020603050405020304" pitchFamily="18" charset="0"/>
              </a:rPr>
              <a:t>Demande de découvert et envoi de mail à son </a:t>
            </a:r>
            <a:r>
              <a:rPr lang="en-IN" sz="1200" dirty="0" err="1">
                <a:solidFill>
                  <a:prstClr val="black"/>
                </a:solidFill>
                <a:latin typeface="Times New Roman" panose="02020603050405020304" pitchFamily="18" charset="0"/>
                <a:cs typeface="Times New Roman" panose="02020603050405020304" pitchFamily="18" charset="0"/>
              </a:rPr>
              <a:t>pbanker</a:t>
            </a:r>
            <a:endParaRPr lang="en-IN" sz="1200" dirty="0">
              <a:solidFill>
                <a:prstClr val="black"/>
              </a:solidFill>
              <a:latin typeface="Times New Roman" panose="02020603050405020304" pitchFamily="18" charset="0"/>
              <a:cs typeface="Times New Roman" panose="02020603050405020304" pitchFamily="18" charset="0"/>
            </a:endParaRPr>
          </a:p>
          <a:p>
            <a:pPr marL="391776" marR="13394" lvl="2" indent="-150683" defTabSz="241093">
              <a:lnSpc>
                <a:spcPct val="125000"/>
              </a:lnSpc>
              <a:spcBef>
                <a:spcPts val="596"/>
              </a:spcBef>
              <a:buFont typeface="Wingdings" panose="05000000000000000000" pitchFamily="2" charset="2"/>
              <a:buChar char="ü"/>
            </a:pPr>
            <a:r>
              <a:rPr lang="en-IN" sz="1200" dirty="0">
                <a:solidFill>
                  <a:prstClr val="black"/>
                </a:solidFill>
                <a:latin typeface="Times New Roman" panose="02020603050405020304" pitchFamily="18" charset="0"/>
                <a:cs typeface="Times New Roman" panose="02020603050405020304" pitchFamily="18" charset="0"/>
              </a:rPr>
              <a:t>Demande de </a:t>
            </a:r>
            <a:r>
              <a:rPr lang="en-IN" sz="1200" dirty="0" err="1">
                <a:solidFill>
                  <a:prstClr val="black"/>
                </a:solidFill>
                <a:latin typeface="Times New Roman" panose="02020603050405020304" pitchFamily="18" charset="0"/>
                <a:cs typeface="Times New Roman" panose="02020603050405020304" pitchFamily="18" charset="0"/>
              </a:rPr>
              <a:t>chéquier</a:t>
            </a:r>
            <a:r>
              <a:rPr lang="en-IN" sz="1200" dirty="0">
                <a:solidFill>
                  <a:prstClr val="black"/>
                </a:solidFill>
                <a:latin typeface="Times New Roman" panose="02020603050405020304" pitchFamily="18" charset="0"/>
                <a:cs typeface="Times New Roman" panose="02020603050405020304" pitchFamily="18" charset="0"/>
              </a:rPr>
              <a:t> et mise en opposition de </a:t>
            </a:r>
            <a:r>
              <a:rPr lang="en-IN" sz="1200" dirty="0" err="1">
                <a:solidFill>
                  <a:prstClr val="black"/>
                </a:solidFill>
                <a:latin typeface="Times New Roman" panose="02020603050405020304" pitchFamily="18" charset="0"/>
                <a:cs typeface="Times New Roman" panose="02020603050405020304" pitchFamily="18" charset="0"/>
              </a:rPr>
              <a:t>chéquier</a:t>
            </a:r>
            <a:endParaRPr lang="en-IN" sz="1200" dirty="0">
              <a:solidFill>
                <a:prstClr val="black"/>
              </a:solidFill>
              <a:latin typeface="Times New Roman" panose="02020603050405020304" pitchFamily="18" charset="0"/>
              <a:cs typeface="Times New Roman" panose="02020603050405020304" pitchFamily="18" charset="0"/>
            </a:endParaRPr>
          </a:p>
          <a:p>
            <a:pPr marL="391776" marR="13394" lvl="2" indent="-150683" defTabSz="241093">
              <a:lnSpc>
                <a:spcPct val="125000"/>
              </a:lnSpc>
              <a:spcBef>
                <a:spcPts val="596"/>
              </a:spcBef>
              <a:buFont typeface="Wingdings" panose="05000000000000000000" pitchFamily="2" charset="2"/>
              <a:buChar char="ü"/>
            </a:pPr>
            <a:r>
              <a:rPr lang="en-IN" sz="1200" dirty="0">
                <a:solidFill>
                  <a:prstClr val="black"/>
                </a:solidFill>
                <a:latin typeface="Times New Roman" panose="02020603050405020304" pitchFamily="18" charset="0"/>
                <a:cs typeface="Times New Roman" panose="02020603050405020304" pitchFamily="18" charset="0"/>
              </a:rPr>
              <a:t>Consultation des </a:t>
            </a:r>
            <a:r>
              <a:rPr lang="en-IN" sz="1200" dirty="0" err="1">
                <a:solidFill>
                  <a:prstClr val="black"/>
                </a:solidFill>
                <a:latin typeface="Times New Roman" panose="02020603050405020304" pitchFamily="18" charset="0"/>
                <a:cs typeface="Times New Roman" panose="02020603050405020304" pitchFamily="18" charset="0"/>
              </a:rPr>
              <a:t>comptes</a:t>
            </a:r>
            <a:r>
              <a:rPr lang="en-IN" sz="1200" dirty="0">
                <a:solidFill>
                  <a:prstClr val="black"/>
                </a:solidFill>
                <a:latin typeface="Times New Roman" panose="02020603050405020304" pitchFamily="18" charset="0"/>
                <a:cs typeface="Times New Roman" panose="02020603050405020304" pitchFamily="18" charset="0"/>
              </a:rPr>
              <a:t> de </a:t>
            </a:r>
            <a:r>
              <a:rPr lang="en-IN" sz="1200" dirty="0" err="1">
                <a:solidFill>
                  <a:prstClr val="black"/>
                </a:solidFill>
                <a:latin typeface="Times New Roman" panose="02020603050405020304" pitchFamily="18" charset="0"/>
                <a:cs typeface="Times New Roman" panose="02020603050405020304" pitchFamily="18" charset="0"/>
              </a:rPr>
              <a:t>prets</a:t>
            </a:r>
            <a:r>
              <a:rPr lang="en-IN" sz="1200" dirty="0">
                <a:solidFill>
                  <a:prstClr val="black"/>
                </a:solidFill>
                <a:latin typeface="Times New Roman" panose="02020603050405020304" pitchFamily="18" charset="0"/>
                <a:cs typeface="Times New Roman" panose="02020603050405020304" pitchFamily="18" charset="0"/>
              </a:rPr>
              <a:t> et DAT</a:t>
            </a:r>
            <a:endParaRPr lang="en-GB" sz="1200" dirty="0">
              <a:solidFill>
                <a:prstClr val="black"/>
              </a:solidFill>
              <a:latin typeface="Times New Roman" panose="02020603050405020304" pitchFamily="18" charset="0"/>
              <a:cs typeface="Times New Roman" panose="02020603050405020304" pitchFamily="18" charset="0"/>
            </a:endParaRPr>
          </a:p>
          <a:p>
            <a:pPr marL="0" marR="13394" lvl="0" indent="0" defTabSz="241093">
              <a:lnSpc>
                <a:spcPct val="125000"/>
              </a:lnSpc>
              <a:spcBef>
                <a:spcPts val="596"/>
              </a:spcBef>
              <a:buNone/>
            </a:pPr>
            <a:r>
              <a:rPr lang="en-IN" sz="1200" b="1" dirty="0">
                <a:solidFill>
                  <a:srgbClr val="2EB135"/>
                </a:solidFill>
                <a:latin typeface="Times New Roman" panose="02020603050405020304" pitchFamily="18" charset="0"/>
                <a:cs typeface="Times New Roman" panose="02020603050405020304" pitchFamily="18" charset="0"/>
              </a:rPr>
              <a:t>	Liste des Transactions</a:t>
            </a:r>
          </a:p>
          <a:p>
            <a:pPr marL="391776" marR="13394" lvl="2" indent="-150683" defTabSz="241093">
              <a:lnSpc>
                <a:spcPct val="125000"/>
              </a:lnSpc>
              <a:spcBef>
                <a:spcPts val="596"/>
              </a:spcBef>
              <a:buFont typeface="Wingdings" panose="05000000000000000000" pitchFamily="2" charset="2"/>
              <a:buChar char="ü"/>
            </a:pPr>
            <a:r>
              <a:rPr lang="en-IN" sz="1200" dirty="0" err="1">
                <a:solidFill>
                  <a:prstClr val="black"/>
                </a:solidFill>
                <a:latin typeface="Times New Roman" panose="02020603050405020304" pitchFamily="18" charset="0"/>
                <a:cs typeface="Times New Roman" panose="02020603050405020304" pitchFamily="18" charset="0"/>
              </a:rPr>
              <a:t>Transfert</a:t>
            </a:r>
            <a:r>
              <a:rPr lang="en-IN" sz="1200" dirty="0">
                <a:solidFill>
                  <a:prstClr val="black"/>
                </a:solidFill>
                <a:latin typeface="Times New Roman" panose="02020603050405020304" pitchFamily="18" charset="0"/>
                <a:cs typeface="Times New Roman" panose="02020603050405020304" pitchFamily="18" charset="0"/>
              </a:rPr>
              <a:t> (Interne, National, Regional International, )</a:t>
            </a:r>
          </a:p>
          <a:p>
            <a:pPr marL="391776" marR="13394" lvl="2" indent="-150683" defTabSz="241093">
              <a:lnSpc>
                <a:spcPct val="125000"/>
              </a:lnSpc>
              <a:spcBef>
                <a:spcPts val="596"/>
              </a:spcBef>
              <a:buFont typeface="Wingdings" panose="05000000000000000000" pitchFamily="2" charset="2"/>
              <a:buChar char="ü"/>
            </a:pPr>
            <a:r>
              <a:rPr lang="en-IN" sz="1200" dirty="0">
                <a:solidFill>
                  <a:prstClr val="black"/>
                </a:solidFill>
                <a:latin typeface="Times New Roman" panose="02020603050405020304" pitchFamily="18" charset="0"/>
                <a:cs typeface="Times New Roman" panose="02020603050405020304" pitchFamily="18" charset="0"/>
              </a:rPr>
              <a:t>Envoi / </a:t>
            </a:r>
            <a:r>
              <a:rPr lang="en-IN" sz="1200" dirty="0" err="1">
                <a:solidFill>
                  <a:prstClr val="black"/>
                </a:solidFill>
                <a:latin typeface="Times New Roman" panose="02020603050405020304" pitchFamily="18" charset="0"/>
                <a:cs typeface="Times New Roman" panose="02020603050405020304" pitchFamily="18" charset="0"/>
              </a:rPr>
              <a:t>Réception</a:t>
            </a:r>
            <a:r>
              <a:rPr lang="en-IN" sz="1200" dirty="0">
                <a:solidFill>
                  <a:prstClr val="black"/>
                </a:solidFill>
                <a:latin typeface="Times New Roman" panose="02020603050405020304" pitchFamily="18" charset="0"/>
                <a:cs typeface="Times New Roman" panose="02020603050405020304" pitchFamily="18" charset="0"/>
              </a:rPr>
              <a:t> de </a:t>
            </a:r>
            <a:r>
              <a:rPr lang="en-IN" sz="1200" dirty="0" err="1">
                <a:solidFill>
                  <a:prstClr val="black"/>
                </a:solidFill>
                <a:latin typeface="Times New Roman" panose="02020603050405020304" pitchFamily="18" charset="0"/>
                <a:cs typeface="Times New Roman" panose="02020603050405020304" pitchFamily="18" charset="0"/>
              </a:rPr>
              <a:t>transfert</a:t>
            </a:r>
            <a:r>
              <a:rPr lang="en-IN" sz="1200" dirty="0">
                <a:solidFill>
                  <a:prstClr val="black"/>
                </a:solidFill>
                <a:latin typeface="Times New Roman" panose="02020603050405020304" pitchFamily="18" charset="0"/>
                <a:cs typeface="Times New Roman" panose="02020603050405020304" pitchFamily="18" charset="0"/>
              </a:rPr>
              <a:t> Western Union</a:t>
            </a:r>
          </a:p>
          <a:p>
            <a:pPr marL="391776" marR="13394" lvl="2" indent="-150683" defTabSz="241093">
              <a:lnSpc>
                <a:spcPct val="125000"/>
              </a:lnSpc>
              <a:spcBef>
                <a:spcPts val="596"/>
              </a:spcBef>
              <a:buFont typeface="Wingdings" panose="05000000000000000000" pitchFamily="2" charset="2"/>
              <a:buChar char="ü"/>
            </a:pPr>
            <a:r>
              <a:rPr lang="en-IN" sz="1200" dirty="0" err="1">
                <a:solidFill>
                  <a:prstClr val="black"/>
                </a:solidFill>
                <a:latin typeface="Times New Roman" panose="02020603050405020304" pitchFamily="18" charset="0"/>
                <a:cs typeface="Times New Roman" panose="02020603050405020304" pitchFamily="18" charset="0"/>
              </a:rPr>
              <a:t>Achat</a:t>
            </a:r>
            <a:r>
              <a:rPr lang="en-IN" sz="1200" dirty="0">
                <a:solidFill>
                  <a:prstClr val="black"/>
                </a:solidFill>
                <a:latin typeface="Times New Roman" panose="02020603050405020304" pitchFamily="18" charset="0"/>
                <a:cs typeface="Times New Roman" panose="02020603050405020304" pitchFamily="18" charset="0"/>
              </a:rPr>
              <a:t> et </a:t>
            </a:r>
            <a:r>
              <a:rPr lang="en-IN" sz="1200" dirty="0" err="1">
                <a:solidFill>
                  <a:prstClr val="black"/>
                </a:solidFill>
                <a:latin typeface="Times New Roman" panose="02020603050405020304" pitchFamily="18" charset="0"/>
                <a:cs typeface="Times New Roman" panose="02020603050405020304" pitchFamily="18" charset="0"/>
              </a:rPr>
              <a:t>remboursement</a:t>
            </a:r>
            <a:r>
              <a:rPr lang="en-IN" sz="1200" dirty="0">
                <a:solidFill>
                  <a:prstClr val="black"/>
                </a:solidFill>
                <a:latin typeface="Times New Roman" panose="02020603050405020304" pitchFamily="18" charset="0"/>
                <a:cs typeface="Times New Roman" panose="02020603050405020304" pitchFamily="18" charset="0"/>
              </a:rPr>
              <a:t> du </a:t>
            </a:r>
            <a:r>
              <a:rPr lang="en-IN" sz="1200" dirty="0" err="1">
                <a:solidFill>
                  <a:prstClr val="black"/>
                </a:solidFill>
                <a:latin typeface="Times New Roman" panose="02020603050405020304" pitchFamily="18" charset="0"/>
                <a:cs typeface="Times New Roman" panose="02020603050405020304" pitchFamily="18" charset="0"/>
              </a:rPr>
              <a:t>jeton</a:t>
            </a:r>
            <a:r>
              <a:rPr lang="en-IN" sz="1200" dirty="0">
                <a:solidFill>
                  <a:prstClr val="black"/>
                </a:solidFill>
                <a:latin typeface="Times New Roman" panose="02020603050405020304" pitchFamily="18" charset="0"/>
                <a:cs typeface="Times New Roman" panose="02020603050405020304" pitchFamily="18" charset="0"/>
              </a:rPr>
              <a:t> de </a:t>
            </a:r>
            <a:r>
              <a:rPr lang="en-IN" sz="1200" dirty="0" err="1">
                <a:solidFill>
                  <a:prstClr val="black"/>
                </a:solidFill>
                <a:latin typeface="Times New Roman" panose="02020603050405020304" pitchFamily="18" charset="0"/>
                <a:cs typeface="Times New Roman" panose="02020603050405020304" pitchFamily="18" charset="0"/>
              </a:rPr>
              <a:t>retrait</a:t>
            </a:r>
            <a:endParaRPr lang="en-IN" sz="1200" dirty="0">
              <a:solidFill>
                <a:prstClr val="black"/>
              </a:solidFill>
              <a:latin typeface="Times New Roman" panose="02020603050405020304" pitchFamily="18" charset="0"/>
              <a:cs typeface="Times New Roman" panose="02020603050405020304" pitchFamily="18" charset="0"/>
            </a:endParaRPr>
          </a:p>
          <a:p>
            <a:pPr marL="391776" marR="13394" lvl="2" indent="-150683" defTabSz="241093">
              <a:lnSpc>
                <a:spcPct val="125000"/>
              </a:lnSpc>
              <a:spcBef>
                <a:spcPts val="596"/>
              </a:spcBef>
              <a:buFont typeface="Wingdings" panose="05000000000000000000" pitchFamily="2" charset="2"/>
              <a:buChar char="ü"/>
            </a:pPr>
            <a:r>
              <a:rPr lang="en-IN" sz="1200" dirty="0">
                <a:solidFill>
                  <a:prstClr val="black"/>
                </a:solidFill>
                <a:latin typeface="Times New Roman" panose="02020603050405020304" pitchFamily="18" charset="0"/>
                <a:cs typeface="Times New Roman" panose="02020603050405020304" pitchFamily="18" charset="0"/>
              </a:rPr>
              <a:t>Ordre de virement permanent</a:t>
            </a:r>
          </a:p>
          <a:p>
            <a:pPr marL="391776" marR="13394" lvl="2" indent="-150683" defTabSz="241093">
              <a:lnSpc>
                <a:spcPct val="125000"/>
              </a:lnSpc>
              <a:spcBef>
                <a:spcPts val="596"/>
              </a:spcBef>
              <a:buFont typeface="Wingdings" panose="05000000000000000000" pitchFamily="2" charset="2"/>
              <a:buChar char="ü"/>
            </a:pPr>
            <a:r>
              <a:rPr lang="en-IN" sz="1200" dirty="0" err="1">
                <a:solidFill>
                  <a:prstClr val="black"/>
                </a:solidFill>
                <a:latin typeface="Times New Roman" panose="02020603050405020304" pitchFamily="18" charset="0"/>
                <a:cs typeface="Times New Roman" panose="02020603050405020304" pitchFamily="18" charset="0"/>
              </a:rPr>
              <a:t>Paiement</a:t>
            </a:r>
            <a:r>
              <a:rPr lang="en-IN" sz="1200" dirty="0">
                <a:solidFill>
                  <a:prstClr val="black"/>
                </a:solidFill>
                <a:latin typeface="Times New Roman" panose="02020603050405020304" pitchFamily="18" charset="0"/>
                <a:cs typeface="Times New Roman" panose="02020603050405020304" pitchFamily="18" charset="0"/>
              </a:rPr>
              <a:t> de facture</a:t>
            </a:r>
          </a:p>
          <a:p>
            <a:pPr marL="391776" marR="13394" lvl="2" indent="-150683" defTabSz="241093">
              <a:lnSpc>
                <a:spcPct val="125000"/>
              </a:lnSpc>
              <a:spcBef>
                <a:spcPts val="596"/>
              </a:spcBef>
              <a:buFont typeface="Wingdings" panose="05000000000000000000" pitchFamily="2" charset="2"/>
              <a:buChar char="ü"/>
            </a:pPr>
            <a:r>
              <a:rPr lang="en-IN" sz="1200" dirty="0" err="1">
                <a:solidFill>
                  <a:prstClr val="black"/>
                </a:solidFill>
                <a:latin typeface="Times New Roman" panose="02020603050405020304" pitchFamily="18" charset="0"/>
                <a:cs typeface="Times New Roman" panose="02020603050405020304" pitchFamily="18" charset="0"/>
              </a:rPr>
              <a:t>Blocage</a:t>
            </a:r>
            <a:r>
              <a:rPr lang="en-IN" sz="1200" dirty="0">
                <a:solidFill>
                  <a:prstClr val="black"/>
                </a:solidFill>
                <a:latin typeface="Times New Roman" panose="02020603050405020304" pitchFamily="18" charset="0"/>
                <a:cs typeface="Times New Roman" panose="02020603050405020304" pitchFamily="18" charset="0"/>
              </a:rPr>
              <a:t> / </a:t>
            </a:r>
            <a:r>
              <a:rPr lang="en-IN" sz="1200" dirty="0" err="1">
                <a:solidFill>
                  <a:prstClr val="black"/>
                </a:solidFill>
                <a:latin typeface="Times New Roman" panose="02020603050405020304" pitchFamily="18" charset="0"/>
                <a:cs typeface="Times New Roman" panose="02020603050405020304" pitchFamily="18" charset="0"/>
              </a:rPr>
              <a:t>Déblocage</a:t>
            </a:r>
            <a:r>
              <a:rPr lang="en-IN" sz="1200" dirty="0">
                <a:solidFill>
                  <a:prstClr val="black"/>
                </a:solidFill>
                <a:latin typeface="Times New Roman" panose="02020603050405020304" pitchFamily="18" charset="0"/>
                <a:cs typeface="Times New Roman" panose="02020603050405020304" pitchFamily="18" charset="0"/>
              </a:rPr>
              <a:t> Carte Visa , MasterCard</a:t>
            </a:r>
          </a:p>
          <a:p>
            <a:pPr marL="391776" marR="13394" lvl="2" indent="-150683" defTabSz="241093">
              <a:lnSpc>
                <a:spcPct val="125000"/>
              </a:lnSpc>
              <a:spcBef>
                <a:spcPts val="596"/>
              </a:spcBef>
              <a:buFont typeface="Wingdings" panose="05000000000000000000" pitchFamily="2" charset="2"/>
              <a:buChar char="ü"/>
            </a:pPr>
            <a:r>
              <a:rPr lang="en-IN" sz="1200" dirty="0">
                <a:solidFill>
                  <a:prstClr val="black"/>
                </a:solidFill>
                <a:latin typeface="Times New Roman" panose="02020603050405020304" pitchFamily="18" charset="0"/>
                <a:cs typeface="Times New Roman" panose="02020603050405020304" pitchFamily="18" charset="0"/>
              </a:rPr>
              <a:t>Augmentation de </a:t>
            </a:r>
            <a:r>
              <a:rPr lang="en-IN" sz="1200" dirty="0" err="1">
                <a:solidFill>
                  <a:prstClr val="black"/>
                </a:solidFill>
                <a:latin typeface="Times New Roman" panose="02020603050405020304" pitchFamily="18" charset="0"/>
                <a:cs typeface="Times New Roman" panose="02020603050405020304" pitchFamily="18" charset="0"/>
              </a:rPr>
              <a:t>Limite</a:t>
            </a:r>
            <a:r>
              <a:rPr lang="en-IN" sz="1200" dirty="0">
                <a:solidFill>
                  <a:prstClr val="black"/>
                </a:solidFill>
                <a:latin typeface="Times New Roman" panose="02020603050405020304" pitchFamily="18" charset="0"/>
                <a:cs typeface="Times New Roman" panose="02020603050405020304" pitchFamily="18" charset="0"/>
              </a:rPr>
              <a:t> Carte Visa</a:t>
            </a:r>
          </a:p>
          <a:p>
            <a:pPr marL="391776" marR="13394" lvl="2" indent="-150683" defTabSz="241093">
              <a:lnSpc>
                <a:spcPct val="125000"/>
              </a:lnSpc>
              <a:spcBef>
                <a:spcPts val="596"/>
              </a:spcBef>
              <a:buFont typeface="Wingdings" panose="05000000000000000000" pitchFamily="2" charset="2"/>
              <a:buChar char="ü"/>
            </a:pPr>
            <a:r>
              <a:rPr lang="en-IN" sz="1200" dirty="0" err="1">
                <a:solidFill>
                  <a:prstClr val="black"/>
                </a:solidFill>
                <a:latin typeface="Times New Roman" panose="02020603050405020304" pitchFamily="18" charset="0"/>
                <a:cs typeface="Times New Roman" panose="02020603050405020304" pitchFamily="18" charset="0"/>
              </a:rPr>
              <a:t>Chargement</a:t>
            </a:r>
            <a:r>
              <a:rPr lang="en-IN" sz="1200" dirty="0">
                <a:solidFill>
                  <a:prstClr val="black"/>
                </a:solidFill>
                <a:latin typeface="Times New Roman" panose="02020603050405020304" pitchFamily="18" charset="0"/>
                <a:cs typeface="Times New Roman" panose="02020603050405020304" pitchFamily="18" charset="0"/>
              </a:rPr>
              <a:t> Carte </a:t>
            </a:r>
            <a:r>
              <a:rPr lang="en-IN" sz="1200" dirty="0" err="1">
                <a:solidFill>
                  <a:prstClr val="black"/>
                </a:solidFill>
                <a:latin typeface="Times New Roman" panose="02020603050405020304" pitchFamily="18" charset="0"/>
                <a:cs typeface="Times New Roman" panose="02020603050405020304" pitchFamily="18" charset="0"/>
              </a:rPr>
              <a:t>Prépayée</a:t>
            </a:r>
            <a:r>
              <a:rPr lang="en-IN" sz="1200" dirty="0">
                <a:solidFill>
                  <a:prstClr val="black"/>
                </a:solidFill>
                <a:latin typeface="Times New Roman" panose="02020603050405020304" pitchFamily="18" charset="0"/>
                <a:cs typeface="Times New Roman" panose="02020603050405020304" pitchFamily="18" charset="0"/>
              </a:rPr>
              <a:t> Visa</a:t>
            </a:r>
          </a:p>
          <a:p>
            <a:pPr marL="391776" marR="13394" lvl="2" indent="-150683" defTabSz="241093">
              <a:lnSpc>
                <a:spcPct val="125000"/>
              </a:lnSpc>
              <a:spcBef>
                <a:spcPts val="596"/>
              </a:spcBef>
              <a:buFont typeface="Wingdings" panose="05000000000000000000" pitchFamily="2" charset="2"/>
              <a:buChar char="ü"/>
            </a:pPr>
            <a:r>
              <a:rPr lang="en-IN" sz="1200" dirty="0" err="1">
                <a:solidFill>
                  <a:prstClr val="black"/>
                </a:solidFill>
                <a:latin typeface="Times New Roman" panose="02020603050405020304" pitchFamily="18" charset="0"/>
                <a:cs typeface="Times New Roman" panose="02020603050405020304" pitchFamily="18" charset="0"/>
              </a:rPr>
              <a:t>Achat</a:t>
            </a:r>
            <a:r>
              <a:rPr lang="en-IN" sz="1200" dirty="0">
                <a:solidFill>
                  <a:prstClr val="black"/>
                </a:solidFill>
                <a:latin typeface="Times New Roman" panose="02020603050405020304" pitchFamily="18" charset="0"/>
                <a:cs typeface="Times New Roman" panose="02020603050405020304" pitchFamily="18" charset="0"/>
              </a:rPr>
              <a:t> de Bon </a:t>
            </a:r>
            <a:r>
              <a:rPr lang="en-IN" sz="1200" dirty="0" err="1">
                <a:solidFill>
                  <a:prstClr val="black"/>
                </a:solidFill>
                <a:latin typeface="Times New Roman" panose="02020603050405020304" pitchFamily="18" charset="0"/>
                <a:cs typeface="Times New Roman" panose="02020603050405020304" pitchFamily="18" charset="0"/>
              </a:rPr>
              <a:t>d’Achat</a:t>
            </a:r>
            <a:r>
              <a:rPr lang="en-IN" sz="1200" dirty="0">
                <a:solidFill>
                  <a:prstClr val="black"/>
                </a:solidFill>
                <a:latin typeface="Times New Roman" panose="02020603050405020304" pitchFamily="18" charset="0"/>
                <a:cs typeface="Times New Roman" panose="02020603050405020304" pitchFamily="18" charset="0"/>
              </a:rPr>
              <a:t>- Internet</a:t>
            </a:r>
          </a:p>
          <a:p>
            <a:pPr marL="391776" marR="13394" lvl="2" indent="-150683" defTabSz="241093">
              <a:lnSpc>
                <a:spcPct val="125000"/>
              </a:lnSpc>
              <a:spcBef>
                <a:spcPts val="596"/>
              </a:spcBef>
              <a:buFont typeface="Wingdings" panose="05000000000000000000" pitchFamily="2" charset="2"/>
              <a:buChar char="ü"/>
            </a:pPr>
            <a:r>
              <a:rPr lang="en-IN" sz="1200" dirty="0" err="1">
                <a:solidFill>
                  <a:prstClr val="black"/>
                </a:solidFill>
                <a:latin typeface="Times New Roman" panose="02020603050405020304" pitchFamily="18" charset="0"/>
                <a:cs typeface="Times New Roman" panose="02020603050405020304" pitchFamily="18" charset="0"/>
              </a:rPr>
              <a:t>Remboursement</a:t>
            </a:r>
            <a:r>
              <a:rPr lang="en-IN" sz="1200" dirty="0">
                <a:solidFill>
                  <a:prstClr val="black"/>
                </a:solidFill>
                <a:latin typeface="Times New Roman" panose="02020603050405020304" pitchFamily="18" charset="0"/>
                <a:cs typeface="Times New Roman" panose="02020603050405020304" pitchFamily="18" charset="0"/>
              </a:rPr>
              <a:t> de Bon </a:t>
            </a:r>
            <a:r>
              <a:rPr lang="en-IN" sz="1200" dirty="0" err="1">
                <a:solidFill>
                  <a:prstClr val="black"/>
                </a:solidFill>
                <a:latin typeface="Times New Roman" panose="02020603050405020304" pitchFamily="18" charset="0"/>
                <a:cs typeface="Times New Roman" panose="02020603050405020304" pitchFamily="18" charset="0"/>
              </a:rPr>
              <a:t>d’Achat</a:t>
            </a:r>
            <a:r>
              <a:rPr lang="en-IN" sz="1200" dirty="0">
                <a:solidFill>
                  <a:prstClr val="black"/>
                </a:solidFill>
                <a:latin typeface="Times New Roman" panose="02020603050405020304" pitchFamily="18" charset="0"/>
                <a:cs typeface="Times New Roman" panose="02020603050405020304" pitchFamily="18" charset="0"/>
              </a:rPr>
              <a:t>  – Interne</a:t>
            </a:r>
            <a:endParaRPr lang="en-IN" sz="1200" dirty="0">
              <a:latin typeface="Times New Roman" panose="02020603050405020304" pitchFamily="18" charset="0"/>
              <a:cs typeface="Times New Roman" panose="02020603050405020304" pitchFamily="18" charset="0"/>
            </a:endParaRPr>
          </a:p>
        </p:txBody>
      </p:sp>
      <p:pic>
        <p:nvPicPr>
          <p:cNvPr id="12" name="Image 11" descr="Bande verte.jpg">
            <a:extLst>
              <a:ext uri="{FF2B5EF4-FFF2-40B4-BE49-F238E27FC236}">
                <a16:creationId xmlns:a16="http://schemas.microsoft.com/office/drawing/2014/main" id="{C0C0CE55-8AE8-4F73-A46D-8A6E7B247486}"/>
              </a:ext>
            </a:extLst>
          </p:cNvPr>
          <p:cNvPicPr>
            <a:picLocks noChangeAspect="1"/>
          </p:cNvPicPr>
          <p:nvPr/>
        </p:nvPicPr>
        <p:blipFill>
          <a:blip r:embed="rId2" cstate="print"/>
          <a:stretch>
            <a:fillRect/>
          </a:stretch>
        </p:blipFill>
        <p:spPr>
          <a:xfrm>
            <a:off x="323528" y="6340071"/>
            <a:ext cx="8280920" cy="385022"/>
          </a:xfrm>
          <a:prstGeom prst="rect">
            <a:avLst/>
          </a:prstGeom>
        </p:spPr>
      </p:pic>
      <p:sp>
        <p:nvSpPr>
          <p:cNvPr id="2" name="AutoShape 2">
            <a:extLst>
              <a:ext uri="{FF2B5EF4-FFF2-40B4-BE49-F238E27FC236}">
                <a16:creationId xmlns:a16="http://schemas.microsoft.com/office/drawing/2014/main" id="{C587EB42-5978-428D-BC8C-0C7215AC738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Image 3">
            <a:extLst>
              <a:ext uri="{FF2B5EF4-FFF2-40B4-BE49-F238E27FC236}">
                <a16:creationId xmlns:a16="http://schemas.microsoft.com/office/drawing/2014/main" id="{7DAE654B-A1B8-4B2B-B73F-5E3BAD70A8FB}"/>
              </a:ext>
            </a:extLst>
          </p:cNvPr>
          <p:cNvPicPr>
            <a:picLocks noChangeAspect="1"/>
          </p:cNvPicPr>
          <p:nvPr/>
        </p:nvPicPr>
        <p:blipFill>
          <a:blip r:embed="rId3"/>
          <a:stretch>
            <a:fillRect/>
          </a:stretch>
        </p:blipFill>
        <p:spPr>
          <a:xfrm>
            <a:off x="476700" y="888863"/>
            <a:ext cx="2995133" cy="5110932"/>
          </a:xfrm>
          <a:prstGeom prst="rect">
            <a:avLst/>
          </a:prstGeom>
        </p:spPr>
      </p:pic>
    </p:spTree>
    <p:extLst>
      <p:ext uri="{BB962C8B-B14F-4D97-AF65-F5344CB8AC3E}">
        <p14:creationId xmlns:p14="http://schemas.microsoft.com/office/powerpoint/2010/main" val="989479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bject 30"/>
          <p:cNvSpPr/>
          <p:nvPr/>
        </p:nvSpPr>
        <p:spPr>
          <a:xfrm>
            <a:off x="6530692" y="2015919"/>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31" name="object 31"/>
          <p:cNvSpPr/>
          <p:nvPr/>
        </p:nvSpPr>
        <p:spPr>
          <a:xfrm>
            <a:off x="7823123" y="2189653"/>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40" name="object 40"/>
          <p:cNvSpPr/>
          <p:nvPr/>
        </p:nvSpPr>
        <p:spPr>
          <a:xfrm>
            <a:off x="7612793" y="3549206"/>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41" name="object 41"/>
          <p:cNvSpPr/>
          <p:nvPr/>
        </p:nvSpPr>
        <p:spPr>
          <a:xfrm>
            <a:off x="7819879" y="2186413"/>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43" name="object 43"/>
          <p:cNvSpPr/>
          <p:nvPr/>
        </p:nvSpPr>
        <p:spPr>
          <a:xfrm>
            <a:off x="7609552" y="3552448"/>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44" name="object 44"/>
          <p:cNvSpPr/>
          <p:nvPr/>
        </p:nvSpPr>
        <p:spPr>
          <a:xfrm>
            <a:off x="6520964" y="2019162"/>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54" name="object 54"/>
          <p:cNvSpPr txBox="1"/>
          <p:nvPr/>
        </p:nvSpPr>
        <p:spPr>
          <a:xfrm>
            <a:off x="7568612" y="1174699"/>
            <a:ext cx="88069" cy="146066"/>
          </a:xfrm>
          <a:prstGeom prst="rect">
            <a:avLst/>
          </a:prstGeom>
        </p:spPr>
        <p:txBody>
          <a:bodyPr vert="horz" wrap="square" lIns="0" tIns="0" rIns="0" bIns="0" rtlCol="0">
            <a:spAutoFit/>
          </a:bodyPr>
          <a:lstStyle/>
          <a:p>
            <a:pPr marL="6697"/>
            <a:r>
              <a:rPr sz="949" dirty="0">
                <a:solidFill>
                  <a:srgbClr val="FFFFFF"/>
                </a:solidFill>
                <a:latin typeface="GothamRounded-Medium"/>
                <a:cs typeface="GothamRounded-Medium"/>
              </a:rPr>
              <a:t>3</a:t>
            </a:r>
            <a:endParaRPr sz="949" dirty="0">
              <a:latin typeface="GothamRounded-Medium"/>
              <a:cs typeface="GothamRounded-Medium"/>
            </a:endParaRPr>
          </a:p>
        </p:txBody>
      </p:sp>
      <p:sp>
        <p:nvSpPr>
          <p:cNvPr id="19" name="object 26"/>
          <p:cNvSpPr txBox="1">
            <a:spLocks/>
          </p:cNvSpPr>
          <p:nvPr/>
        </p:nvSpPr>
        <p:spPr>
          <a:xfrm>
            <a:off x="1259632" y="1026464"/>
            <a:ext cx="7200800" cy="800219"/>
          </a:xfrm>
          <a:prstGeom prst="rect">
            <a:avLst/>
          </a:prstGeom>
        </p:spPr>
        <p:txBody>
          <a:bodyPr vert="horz" wrap="square" lIns="0" tIns="0" rIns="0" bIns="0" rtlCol="0">
            <a:spAutoFit/>
          </a:bodyPr>
          <a:lstStyle>
            <a:lvl1pPr>
              <a:defRPr>
                <a:latin typeface="+mj-lt"/>
                <a:ea typeface="+mj-ea"/>
                <a:cs typeface="+mj-cs"/>
              </a:defRPr>
            </a:lvl1pPr>
          </a:lstStyle>
          <a:p>
            <a:pPr marL="6697" defTabSz="482186"/>
            <a:r>
              <a:rPr lang="en-US" sz="2600" b="1" dirty="0">
                <a:solidFill>
                  <a:srgbClr val="00693E"/>
                </a:solidFill>
                <a:latin typeface="Arial" pitchFamily="34" charset="0"/>
                <a:cs typeface="Arial" pitchFamily="34" charset="0"/>
              </a:rPr>
              <a:t>Presentation des services </a:t>
            </a:r>
            <a:r>
              <a:rPr lang="en-US" sz="2600" b="1" dirty="0" err="1">
                <a:solidFill>
                  <a:srgbClr val="00693E"/>
                </a:solidFill>
                <a:latin typeface="Arial" pitchFamily="34" charset="0"/>
                <a:cs typeface="Arial" pitchFamily="34" charset="0"/>
              </a:rPr>
              <a:t>Keaz</a:t>
            </a:r>
            <a:r>
              <a:rPr lang="en-US" sz="2600" b="1" dirty="0">
                <a:solidFill>
                  <a:srgbClr val="00693E"/>
                </a:solidFill>
                <a:latin typeface="Arial" pitchFamily="34" charset="0"/>
                <a:cs typeface="Arial" pitchFamily="34" charset="0"/>
              </a:rPr>
              <a:t>-Sous agent</a:t>
            </a:r>
          </a:p>
          <a:p>
            <a:pPr marL="6697" defTabSz="482186"/>
            <a:endParaRPr lang="en-US" sz="2600" b="1" dirty="0">
              <a:solidFill>
                <a:srgbClr val="00693E"/>
              </a:solidFill>
              <a:latin typeface="Arial" pitchFamily="34" charset="0"/>
              <a:ea typeface="+mn-ea"/>
              <a:cs typeface="Arial" pitchFamily="34" charset="0"/>
            </a:endParaRPr>
          </a:p>
        </p:txBody>
      </p:sp>
      <p:sp>
        <p:nvSpPr>
          <p:cNvPr id="20" name="object 27"/>
          <p:cNvSpPr txBox="1">
            <a:spLocks/>
          </p:cNvSpPr>
          <p:nvPr/>
        </p:nvSpPr>
        <p:spPr>
          <a:xfrm>
            <a:off x="5004048" y="1632378"/>
            <a:ext cx="3600400" cy="2298514"/>
          </a:xfrm>
          <a:prstGeom prst="rect">
            <a:avLst/>
          </a:prstGeom>
        </p:spPr>
        <p:txBody>
          <a:bodyPr vert="horz" wrap="square" lIns="0" tIns="0" rIns="0" bIns="0" rtlCol="0">
            <a:spAutoFit/>
          </a:bodyPr>
          <a:lstStyle>
            <a:lvl1pPr marL="0">
              <a:defRPr sz="1800" b="0" i="0">
                <a:solidFill>
                  <a:srgbClr val="666666"/>
                </a:solidFill>
                <a:latin typeface="GothamRounded-Book"/>
                <a:ea typeface="+mn-ea"/>
                <a:cs typeface="GothamRounded-Book"/>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91776" marR="13394" lvl="2" indent="-150683" defTabSz="241093">
              <a:lnSpc>
                <a:spcPct val="125000"/>
              </a:lnSpc>
              <a:spcBef>
                <a:spcPts val="596"/>
              </a:spcBef>
              <a:buFont typeface="Wingdings" panose="05000000000000000000" pitchFamily="2" charset="2"/>
              <a:buChar char="ü"/>
            </a:pPr>
            <a:r>
              <a:rPr lang="en-IN" sz="1200" dirty="0">
                <a:latin typeface="Times New Roman" panose="02020603050405020304" pitchFamily="18" charset="0"/>
                <a:cs typeface="Times New Roman" panose="02020603050405020304" pitchFamily="18" charset="0"/>
              </a:rPr>
              <a:t>Détails des comptes</a:t>
            </a:r>
          </a:p>
          <a:p>
            <a:pPr marL="391776" marR="13394" lvl="2" indent="-150683" defTabSz="241093">
              <a:lnSpc>
                <a:spcPct val="125000"/>
              </a:lnSpc>
              <a:spcBef>
                <a:spcPts val="596"/>
              </a:spcBef>
              <a:buFont typeface="Wingdings" panose="05000000000000000000" pitchFamily="2" charset="2"/>
              <a:buChar char="ü"/>
            </a:pPr>
            <a:r>
              <a:rPr lang="en-IN" sz="1200" dirty="0">
                <a:latin typeface="Times New Roman" panose="02020603050405020304" pitchFamily="18" charset="0"/>
                <a:cs typeface="Times New Roman" panose="02020603050405020304" pitchFamily="18" charset="0"/>
              </a:rPr>
              <a:t>Relevé des comptes</a:t>
            </a:r>
          </a:p>
          <a:p>
            <a:pPr marL="391776" marR="13394" lvl="2" indent="-150683" defTabSz="241093">
              <a:lnSpc>
                <a:spcPct val="125000"/>
              </a:lnSpc>
              <a:spcBef>
                <a:spcPts val="596"/>
              </a:spcBef>
              <a:buFont typeface="Wingdings" panose="05000000000000000000" pitchFamily="2" charset="2"/>
              <a:buChar char="ü"/>
            </a:pPr>
            <a:r>
              <a:rPr lang="en-IN" sz="1200" dirty="0" err="1">
                <a:latin typeface="Times New Roman" panose="02020603050405020304" pitchFamily="18" charset="0"/>
                <a:cs typeface="Times New Roman" panose="02020603050405020304" pitchFamily="18" charset="0"/>
              </a:rPr>
              <a:t>Keaz</a:t>
            </a:r>
            <a:r>
              <a:rPr lang="en-IN" sz="1200" dirty="0">
                <a:latin typeface="Times New Roman" panose="02020603050405020304" pitchFamily="18" charset="0"/>
                <a:cs typeface="Times New Roman" panose="02020603050405020304" pitchFamily="18" charset="0"/>
              </a:rPr>
              <a:t> cash Internet et Mobile</a:t>
            </a:r>
          </a:p>
          <a:p>
            <a:pPr marL="391776" marR="13394" lvl="2" indent="-150683" defTabSz="241093">
              <a:lnSpc>
                <a:spcPct val="125000"/>
              </a:lnSpc>
              <a:spcBef>
                <a:spcPts val="596"/>
              </a:spcBef>
              <a:buFont typeface="Wingdings" panose="05000000000000000000" pitchFamily="2" charset="2"/>
              <a:buChar char="ü"/>
            </a:pPr>
            <a:r>
              <a:rPr lang="en-IN" sz="1200" dirty="0">
                <a:latin typeface="Times New Roman" panose="02020603050405020304" pitchFamily="18" charset="0"/>
                <a:cs typeface="Times New Roman" panose="02020603050405020304" pitchFamily="18" charset="0"/>
              </a:rPr>
              <a:t>Paiement Facture</a:t>
            </a:r>
          </a:p>
          <a:p>
            <a:pPr marL="391776" marR="13394" lvl="2" indent="-150683" defTabSz="241093">
              <a:lnSpc>
                <a:spcPct val="125000"/>
              </a:lnSpc>
              <a:spcBef>
                <a:spcPts val="596"/>
              </a:spcBef>
              <a:buFont typeface="Wingdings" panose="05000000000000000000" pitchFamily="2" charset="2"/>
              <a:buChar char="ü"/>
            </a:pPr>
            <a:r>
              <a:rPr lang="en-IN" sz="1200" dirty="0">
                <a:latin typeface="Times New Roman" panose="02020603050405020304" pitchFamily="18" charset="0"/>
                <a:cs typeface="Times New Roman" panose="02020603050405020304" pitchFamily="18" charset="0"/>
              </a:rPr>
              <a:t>Achat / </a:t>
            </a:r>
            <a:r>
              <a:rPr lang="en-IN" sz="1200" dirty="0" err="1">
                <a:latin typeface="Times New Roman" panose="02020603050405020304" pitchFamily="18" charset="0"/>
                <a:cs typeface="Times New Roman" panose="02020603050405020304" pitchFamily="18" charset="0"/>
              </a:rPr>
              <a:t>Remboursement</a:t>
            </a:r>
            <a:r>
              <a:rPr lang="en-IN" sz="1200" dirty="0">
                <a:latin typeface="Times New Roman" panose="02020603050405020304" pitchFamily="18" charset="0"/>
                <a:cs typeface="Times New Roman" panose="02020603050405020304" pitchFamily="18" charset="0"/>
              </a:rPr>
              <a:t> de Jeton de </a:t>
            </a:r>
            <a:r>
              <a:rPr lang="en-IN" sz="1200" dirty="0" err="1">
                <a:latin typeface="Times New Roman" panose="02020603050405020304" pitchFamily="18" charset="0"/>
                <a:cs typeface="Times New Roman" panose="02020603050405020304" pitchFamily="18" charset="0"/>
              </a:rPr>
              <a:t>retrait</a:t>
            </a:r>
            <a:endParaRPr lang="en-IN" sz="1200" dirty="0">
              <a:latin typeface="Times New Roman" panose="02020603050405020304" pitchFamily="18" charset="0"/>
              <a:cs typeface="Times New Roman" panose="02020603050405020304" pitchFamily="18" charset="0"/>
            </a:endParaRPr>
          </a:p>
          <a:p>
            <a:pPr marL="391776" marR="13394" lvl="2" indent="-150683" defTabSz="241093">
              <a:lnSpc>
                <a:spcPct val="125000"/>
              </a:lnSpc>
              <a:spcBef>
                <a:spcPts val="596"/>
              </a:spcBef>
              <a:buFont typeface="Wingdings" panose="05000000000000000000" pitchFamily="2" charset="2"/>
              <a:buChar char="ü"/>
            </a:pPr>
            <a:r>
              <a:rPr lang="en-IN" sz="1200" dirty="0">
                <a:latin typeface="Times New Roman" panose="02020603050405020304" pitchFamily="18" charset="0"/>
                <a:cs typeface="Times New Roman" panose="02020603050405020304" pitchFamily="18" charset="0"/>
              </a:rPr>
              <a:t>Cash et depot sur </a:t>
            </a:r>
            <a:r>
              <a:rPr lang="en-IN" sz="1200" dirty="0" err="1">
                <a:latin typeface="Times New Roman" panose="02020603050405020304" pitchFamily="18" charset="0"/>
                <a:cs typeface="Times New Roman" panose="02020603050405020304" pitchFamily="18" charset="0"/>
              </a:rPr>
              <a:t>compte</a:t>
            </a:r>
            <a:r>
              <a:rPr lang="en-IN" sz="1200" dirty="0">
                <a:latin typeface="Times New Roman" panose="02020603050405020304" pitchFamily="18" charset="0"/>
                <a:cs typeface="Times New Roman" panose="02020603050405020304" pitchFamily="18" charset="0"/>
              </a:rPr>
              <a:t> client </a:t>
            </a:r>
          </a:p>
          <a:p>
            <a:pPr marL="241093" marR="13394" lvl="2" defTabSz="241093">
              <a:lnSpc>
                <a:spcPct val="125000"/>
              </a:lnSpc>
              <a:spcBef>
                <a:spcPts val="596"/>
              </a:spcBef>
            </a:pPr>
            <a:endParaRPr lang="en-IN" sz="1200" dirty="0">
              <a:latin typeface="Times New Roman" panose="02020603050405020304" pitchFamily="18" charset="0"/>
              <a:cs typeface="Times New Roman" panose="02020603050405020304" pitchFamily="18" charset="0"/>
            </a:endParaRPr>
          </a:p>
          <a:p>
            <a:pPr marL="0" marR="13394" lvl="1">
              <a:lnSpc>
                <a:spcPct val="125000"/>
              </a:lnSpc>
              <a:spcBef>
                <a:spcPts val="596"/>
              </a:spcBef>
            </a:pPr>
            <a:endParaRPr lang="en-IN" sz="844" dirty="0">
              <a:latin typeface="Proxima Nova Rg" panose="02000506030000020004" pitchFamily="50" charset="0"/>
            </a:endParaRPr>
          </a:p>
        </p:txBody>
      </p:sp>
      <p:pic>
        <p:nvPicPr>
          <p:cNvPr id="3" name="Picture 2"/>
          <p:cNvPicPr>
            <a:picLocks noChangeAspect="1"/>
          </p:cNvPicPr>
          <p:nvPr/>
        </p:nvPicPr>
        <p:blipFill>
          <a:blip r:embed="rId2"/>
          <a:stretch>
            <a:fillRect/>
          </a:stretch>
        </p:blipFill>
        <p:spPr>
          <a:xfrm>
            <a:off x="1799332" y="1486762"/>
            <a:ext cx="2451200" cy="3537814"/>
          </a:xfrm>
          <a:prstGeom prst="rect">
            <a:avLst/>
          </a:prstGeom>
        </p:spPr>
      </p:pic>
      <p:pic>
        <p:nvPicPr>
          <p:cNvPr id="17" name="Image 16" descr="Bande verte.jpg">
            <a:extLst>
              <a:ext uri="{FF2B5EF4-FFF2-40B4-BE49-F238E27FC236}">
                <a16:creationId xmlns:a16="http://schemas.microsoft.com/office/drawing/2014/main" id="{2C751A49-65C1-46B0-997D-28E9300FA0C9}"/>
              </a:ext>
            </a:extLst>
          </p:cNvPr>
          <p:cNvPicPr>
            <a:picLocks noChangeAspect="1"/>
          </p:cNvPicPr>
          <p:nvPr/>
        </p:nvPicPr>
        <p:blipFill>
          <a:blip r:embed="rId3" cstate="print"/>
          <a:stretch>
            <a:fillRect/>
          </a:stretch>
        </p:blipFill>
        <p:spPr>
          <a:xfrm>
            <a:off x="323528" y="6340071"/>
            <a:ext cx="8280920" cy="385022"/>
          </a:xfrm>
          <a:prstGeom prst="rect">
            <a:avLst/>
          </a:prstGeom>
        </p:spPr>
      </p:pic>
    </p:spTree>
    <p:extLst>
      <p:ext uri="{BB962C8B-B14F-4D97-AF65-F5344CB8AC3E}">
        <p14:creationId xmlns:p14="http://schemas.microsoft.com/office/powerpoint/2010/main" val="1665563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bject 30"/>
          <p:cNvSpPr/>
          <p:nvPr/>
        </p:nvSpPr>
        <p:spPr>
          <a:xfrm>
            <a:off x="6530692" y="2015919"/>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31" name="object 31"/>
          <p:cNvSpPr/>
          <p:nvPr/>
        </p:nvSpPr>
        <p:spPr>
          <a:xfrm>
            <a:off x="7823123" y="2189653"/>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40" name="object 40"/>
          <p:cNvSpPr/>
          <p:nvPr/>
        </p:nvSpPr>
        <p:spPr>
          <a:xfrm>
            <a:off x="7612793" y="3549206"/>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41" name="object 41"/>
          <p:cNvSpPr/>
          <p:nvPr/>
        </p:nvSpPr>
        <p:spPr>
          <a:xfrm>
            <a:off x="7819879" y="2186413"/>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43" name="object 43"/>
          <p:cNvSpPr/>
          <p:nvPr/>
        </p:nvSpPr>
        <p:spPr>
          <a:xfrm>
            <a:off x="7609552" y="3552448"/>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44" name="object 44"/>
          <p:cNvSpPr/>
          <p:nvPr/>
        </p:nvSpPr>
        <p:spPr>
          <a:xfrm>
            <a:off x="6520964" y="2019162"/>
            <a:ext cx="0" cy="0"/>
          </a:xfrm>
          <a:custGeom>
            <a:avLst/>
            <a:gdLst/>
            <a:ahLst/>
            <a:cxnLst/>
            <a:rect l="l" t="t" r="r" b="b"/>
            <a:pathLst>
              <a:path>
                <a:moveTo>
                  <a:pt x="0" y="0"/>
                </a:moveTo>
                <a:lnTo>
                  <a:pt x="0" y="0"/>
                </a:lnTo>
              </a:path>
            </a:pathLst>
          </a:custGeom>
          <a:ln w="17386">
            <a:solidFill>
              <a:srgbClr val="939597"/>
            </a:solidFill>
          </a:ln>
        </p:spPr>
        <p:txBody>
          <a:bodyPr wrap="square" lIns="0" tIns="0" rIns="0" bIns="0" rtlCol="0"/>
          <a:lstStyle/>
          <a:p>
            <a:endParaRPr sz="949" dirty="0"/>
          </a:p>
        </p:txBody>
      </p:sp>
      <p:sp>
        <p:nvSpPr>
          <p:cNvPr id="54" name="object 54"/>
          <p:cNvSpPr txBox="1"/>
          <p:nvPr/>
        </p:nvSpPr>
        <p:spPr>
          <a:xfrm>
            <a:off x="7568612" y="1174699"/>
            <a:ext cx="88069" cy="146066"/>
          </a:xfrm>
          <a:prstGeom prst="rect">
            <a:avLst/>
          </a:prstGeom>
        </p:spPr>
        <p:txBody>
          <a:bodyPr vert="horz" wrap="square" lIns="0" tIns="0" rIns="0" bIns="0" rtlCol="0">
            <a:spAutoFit/>
          </a:bodyPr>
          <a:lstStyle/>
          <a:p>
            <a:pPr marL="6697"/>
            <a:r>
              <a:rPr sz="949" dirty="0">
                <a:solidFill>
                  <a:srgbClr val="FFFFFF"/>
                </a:solidFill>
                <a:latin typeface="GothamRounded-Medium"/>
                <a:cs typeface="GothamRounded-Medium"/>
              </a:rPr>
              <a:t>3</a:t>
            </a:r>
            <a:endParaRPr sz="949" dirty="0">
              <a:latin typeface="GothamRounded-Medium"/>
              <a:cs typeface="GothamRounded-Medium"/>
            </a:endParaRPr>
          </a:p>
        </p:txBody>
      </p:sp>
      <p:sp>
        <p:nvSpPr>
          <p:cNvPr id="19" name="object 26"/>
          <p:cNvSpPr txBox="1">
            <a:spLocks/>
          </p:cNvSpPr>
          <p:nvPr/>
        </p:nvSpPr>
        <p:spPr>
          <a:xfrm>
            <a:off x="1407062" y="1026464"/>
            <a:ext cx="5947172" cy="400110"/>
          </a:xfrm>
          <a:prstGeom prst="rect">
            <a:avLst/>
          </a:prstGeom>
        </p:spPr>
        <p:txBody>
          <a:bodyPr vert="horz" wrap="square" lIns="0" tIns="0" rIns="0" bIns="0" rtlCol="0">
            <a:spAutoFit/>
          </a:bodyPr>
          <a:lstStyle>
            <a:lvl1pPr>
              <a:defRPr>
                <a:latin typeface="+mj-lt"/>
                <a:ea typeface="+mj-ea"/>
                <a:cs typeface="+mj-cs"/>
              </a:defRPr>
            </a:lvl1pPr>
          </a:lstStyle>
          <a:p>
            <a:pPr marL="6697" algn="ctr" defTabSz="482186"/>
            <a:r>
              <a:rPr lang="en-US" sz="2600" b="1" dirty="0" err="1">
                <a:solidFill>
                  <a:srgbClr val="00693E"/>
                </a:solidFill>
                <a:latin typeface="Arial" pitchFamily="34" charset="0"/>
                <a:ea typeface="+mn-ea"/>
                <a:cs typeface="Arial" pitchFamily="34" charset="0"/>
              </a:rPr>
              <a:t>Keaz</a:t>
            </a:r>
            <a:r>
              <a:rPr lang="en-US" sz="2600" b="1" dirty="0">
                <a:solidFill>
                  <a:srgbClr val="00693E"/>
                </a:solidFill>
                <a:latin typeface="Arial" pitchFamily="34" charset="0"/>
                <a:ea typeface="+mn-ea"/>
                <a:cs typeface="Arial" pitchFamily="34" charset="0"/>
              </a:rPr>
              <a:t>- Canal</a:t>
            </a:r>
            <a:r>
              <a:rPr lang="en-US" sz="2400" b="1" dirty="0">
                <a:solidFill>
                  <a:srgbClr val="2EB135"/>
                </a:solidFill>
                <a:latin typeface="Times New Roman" panose="02020603050405020304" pitchFamily="18" charset="0"/>
                <a:ea typeface="+mn-ea"/>
                <a:cs typeface="Times New Roman" panose="02020603050405020304" pitchFamily="18" charset="0"/>
              </a:rPr>
              <a:t> </a:t>
            </a:r>
            <a:r>
              <a:rPr lang="en-US" sz="2600" b="1" dirty="0">
                <a:solidFill>
                  <a:srgbClr val="00693E"/>
                </a:solidFill>
                <a:latin typeface="Arial" pitchFamily="34" charset="0"/>
                <a:ea typeface="+mn-ea"/>
                <a:cs typeface="Arial" pitchFamily="34" charset="0"/>
              </a:rPr>
              <a:t>SMS</a:t>
            </a:r>
          </a:p>
        </p:txBody>
      </p:sp>
      <p:sp>
        <p:nvSpPr>
          <p:cNvPr id="20" name="object 27"/>
          <p:cNvSpPr txBox="1">
            <a:spLocks/>
          </p:cNvSpPr>
          <p:nvPr/>
        </p:nvSpPr>
        <p:spPr>
          <a:xfrm>
            <a:off x="5124834" y="1741290"/>
            <a:ext cx="3681566" cy="2452403"/>
          </a:xfrm>
          <a:prstGeom prst="rect">
            <a:avLst/>
          </a:prstGeom>
        </p:spPr>
        <p:txBody>
          <a:bodyPr vert="horz" wrap="square" lIns="0" tIns="0" rIns="0" bIns="0" rtlCol="0">
            <a:spAutoFit/>
          </a:bodyPr>
          <a:lstStyle>
            <a:lvl1pPr marL="0">
              <a:defRPr sz="1800" b="0" i="0">
                <a:solidFill>
                  <a:srgbClr val="666666"/>
                </a:solidFill>
                <a:latin typeface="GothamRounded-Book"/>
                <a:ea typeface="+mn-ea"/>
                <a:cs typeface="GothamRounded-Book"/>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41093" marR="13394" lvl="2" defTabSz="241093">
              <a:lnSpc>
                <a:spcPct val="125000"/>
              </a:lnSpc>
              <a:spcBef>
                <a:spcPts val="596"/>
              </a:spcBef>
            </a:pPr>
            <a:endParaRPr lang="en-IN" sz="1200" dirty="0">
              <a:latin typeface="Times New Roman" panose="02020603050405020304" pitchFamily="18" charset="0"/>
              <a:cs typeface="Times New Roman" panose="02020603050405020304" pitchFamily="18" charset="0"/>
            </a:endParaRPr>
          </a:p>
          <a:p>
            <a:pPr marL="391776" marR="13394" lvl="2" indent="-150683" defTabSz="241093">
              <a:lnSpc>
                <a:spcPct val="125000"/>
              </a:lnSpc>
              <a:spcBef>
                <a:spcPts val="596"/>
              </a:spcBef>
              <a:buFont typeface="Wingdings" panose="05000000000000000000" pitchFamily="2" charset="2"/>
              <a:buChar char="ü"/>
            </a:pPr>
            <a:r>
              <a:rPr lang="en-IN" sz="1200" dirty="0">
                <a:latin typeface="Times New Roman" panose="02020603050405020304" pitchFamily="18" charset="0"/>
                <a:cs typeface="Times New Roman" panose="02020603050405020304" pitchFamily="18" charset="0"/>
              </a:rPr>
              <a:t>Notification de transactions</a:t>
            </a:r>
          </a:p>
          <a:p>
            <a:pPr marL="391776" marR="13394" lvl="2" indent="-150683" defTabSz="241093">
              <a:lnSpc>
                <a:spcPct val="125000"/>
              </a:lnSpc>
              <a:spcBef>
                <a:spcPts val="596"/>
              </a:spcBef>
              <a:buFont typeface="Wingdings" panose="05000000000000000000" pitchFamily="2" charset="2"/>
              <a:buChar char="ü"/>
            </a:pPr>
            <a:r>
              <a:rPr lang="en-IN" sz="1200" dirty="0">
                <a:latin typeface="Times New Roman" panose="02020603050405020304" pitchFamily="18" charset="0"/>
                <a:cs typeface="Times New Roman" panose="02020603050405020304" pitchFamily="18" charset="0"/>
              </a:rPr>
              <a:t>Authentification forte de transaction / Confirmation de transaction One Time Password </a:t>
            </a:r>
            <a:r>
              <a:rPr lang="en-IN" sz="1200" dirty="0" err="1">
                <a:latin typeface="Times New Roman" panose="02020603050405020304" pitchFamily="18" charset="0"/>
                <a:cs typeface="Times New Roman" panose="02020603050405020304" pitchFamily="18" charset="0"/>
              </a:rPr>
              <a:t>ou</a:t>
            </a:r>
            <a:r>
              <a:rPr lang="en-IN" sz="1200" dirty="0">
                <a:latin typeface="Times New Roman" panose="02020603050405020304" pitchFamily="18" charset="0"/>
                <a:cs typeface="Times New Roman" panose="02020603050405020304" pitchFamily="18" charset="0"/>
              </a:rPr>
              <a:t> Code à Usage Unique</a:t>
            </a:r>
          </a:p>
          <a:p>
            <a:pPr marL="391776" marR="13394" lvl="2" indent="-150683" defTabSz="241093">
              <a:lnSpc>
                <a:spcPct val="125000"/>
              </a:lnSpc>
              <a:spcBef>
                <a:spcPts val="596"/>
              </a:spcBef>
              <a:buFont typeface="Wingdings" panose="05000000000000000000" pitchFamily="2" charset="2"/>
              <a:buChar char="ü"/>
            </a:pPr>
            <a:r>
              <a:rPr lang="en-IN" sz="1200" dirty="0">
                <a:latin typeface="Times New Roman" panose="02020603050405020304" pitchFamily="18" charset="0"/>
                <a:cs typeface="Times New Roman" panose="02020603050405020304" pitchFamily="18" charset="0"/>
              </a:rPr>
              <a:t>Notifications </a:t>
            </a:r>
            <a:r>
              <a:rPr lang="en-IN" sz="1200" dirty="0" err="1">
                <a:latin typeface="Times New Roman" panose="02020603050405020304" pitchFamily="18" charset="0"/>
                <a:cs typeface="Times New Roman" panose="02020603050405020304" pitchFamily="18" charset="0"/>
              </a:rPr>
              <a:t>Keaz</a:t>
            </a:r>
            <a:r>
              <a:rPr lang="en-IN" sz="1200" dirty="0">
                <a:latin typeface="Times New Roman" panose="02020603050405020304" pitchFamily="18" charset="0"/>
                <a:cs typeface="Times New Roman" panose="02020603050405020304" pitchFamily="18" charset="0"/>
              </a:rPr>
              <a:t> Cash</a:t>
            </a:r>
          </a:p>
          <a:p>
            <a:pPr marL="391776" marR="13394" lvl="2" indent="-150683" defTabSz="241093">
              <a:lnSpc>
                <a:spcPct val="125000"/>
              </a:lnSpc>
              <a:spcBef>
                <a:spcPts val="596"/>
              </a:spcBef>
              <a:buFont typeface="Wingdings" panose="05000000000000000000" pitchFamily="2" charset="2"/>
              <a:buChar char="ü"/>
            </a:pPr>
            <a:r>
              <a:rPr lang="en-IN" sz="1200" dirty="0">
                <a:latin typeface="Times New Roman" panose="02020603050405020304" pitchFamily="18" charset="0"/>
                <a:cs typeface="Times New Roman" panose="02020603050405020304" pitchFamily="18" charset="0"/>
              </a:rPr>
              <a:t>Notifications </a:t>
            </a:r>
            <a:r>
              <a:rPr lang="en-IN" sz="1200" dirty="0" err="1">
                <a:latin typeface="Times New Roman" panose="02020603050405020304" pitchFamily="18" charset="0"/>
                <a:cs typeface="Times New Roman" panose="02020603050405020304" pitchFamily="18" charset="0"/>
              </a:rPr>
              <a:t>Jeton</a:t>
            </a:r>
            <a:r>
              <a:rPr lang="en-IN" sz="1200" dirty="0">
                <a:latin typeface="Times New Roman" panose="02020603050405020304" pitchFamily="18" charset="0"/>
                <a:cs typeface="Times New Roman" panose="02020603050405020304" pitchFamily="18" charset="0"/>
              </a:rPr>
              <a:t> de </a:t>
            </a:r>
            <a:r>
              <a:rPr lang="en-IN" sz="1200" dirty="0" err="1">
                <a:latin typeface="Times New Roman" panose="02020603050405020304" pitchFamily="18" charset="0"/>
                <a:cs typeface="Times New Roman" panose="02020603050405020304" pitchFamily="18" charset="0"/>
              </a:rPr>
              <a:t>retrait</a:t>
            </a:r>
            <a:endParaRPr lang="en-IN" sz="1200" dirty="0">
              <a:latin typeface="Times New Roman" panose="02020603050405020304" pitchFamily="18" charset="0"/>
              <a:cs typeface="Times New Roman" panose="02020603050405020304" pitchFamily="18" charset="0"/>
            </a:endParaRPr>
          </a:p>
          <a:p>
            <a:pPr marL="391776" marR="13394" lvl="2" indent="-150683" defTabSz="241093">
              <a:lnSpc>
                <a:spcPct val="125000"/>
              </a:lnSpc>
              <a:spcBef>
                <a:spcPts val="596"/>
              </a:spcBef>
              <a:buFont typeface="Wingdings" panose="05000000000000000000" pitchFamily="2" charset="2"/>
              <a:buChar char="ü"/>
            </a:pPr>
            <a:r>
              <a:rPr lang="en-IN" sz="1200" dirty="0">
                <a:latin typeface="Times New Roman" panose="02020603050405020304" pitchFamily="18" charset="0"/>
                <a:cs typeface="Times New Roman" panose="02020603050405020304" pitchFamily="18" charset="0"/>
              </a:rPr>
              <a:t>Validation OTP de retrait sans carte</a:t>
            </a:r>
          </a:p>
          <a:p>
            <a:pPr marL="150683" marR="13394" lvl="1" indent="-150683">
              <a:lnSpc>
                <a:spcPct val="125000"/>
              </a:lnSpc>
              <a:spcBef>
                <a:spcPts val="596"/>
              </a:spcBef>
              <a:buFont typeface="Wingdings" panose="05000000000000000000" pitchFamily="2" charset="2"/>
              <a:buChar char="ü"/>
            </a:pPr>
            <a:endParaRPr lang="en-IN" sz="844" dirty="0">
              <a:latin typeface="Proxima Nova Rg" panose="02000506030000020004" pitchFamily="50" charset="0"/>
            </a:endParaRPr>
          </a:p>
        </p:txBody>
      </p:sp>
      <p:pic>
        <p:nvPicPr>
          <p:cNvPr id="1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8226" y="1942208"/>
            <a:ext cx="2842946" cy="1973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Image 17" descr="Bande verte.jpg">
            <a:extLst>
              <a:ext uri="{FF2B5EF4-FFF2-40B4-BE49-F238E27FC236}">
                <a16:creationId xmlns:a16="http://schemas.microsoft.com/office/drawing/2014/main" id="{C060BBEE-51DE-4B00-8FE2-22124FBDF70E}"/>
              </a:ext>
            </a:extLst>
          </p:cNvPr>
          <p:cNvPicPr>
            <a:picLocks noChangeAspect="1"/>
          </p:cNvPicPr>
          <p:nvPr/>
        </p:nvPicPr>
        <p:blipFill>
          <a:blip r:embed="rId3" cstate="print"/>
          <a:stretch>
            <a:fillRect/>
          </a:stretch>
        </p:blipFill>
        <p:spPr>
          <a:xfrm>
            <a:off x="323528" y="6340071"/>
            <a:ext cx="8280920" cy="385022"/>
          </a:xfrm>
          <a:prstGeom prst="rect">
            <a:avLst/>
          </a:prstGeom>
        </p:spPr>
      </p:pic>
    </p:spTree>
    <p:extLst>
      <p:ext uri="{BB962C8B-B14F-4D97-AF65-F5344CB8AC3E}">
        <p14:creationId xmlns:p14="http://schemas.microsoft.com/office/powerpoint/2010/main" val="3993364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fond-vert4.jpg"/>
          <p:cNvPicPr>
            <a:picLocks noChangeAspect="1"/>
          </p:cNvPicPr>
          <p:nvPr/>
        </p:nvPicPr>
        <p:blipFill>
          <a:blip r:embed="rId3" cstate="print"/>
          <a:stretch>
            <a:fillRect/>
          </a:stretch>
        </p:blipFill>
        <p:spPr>
          <a:xfrm>
            <a:off x="0" y="3356992"/>
            <a:ext cx="9144000" cy="3528391"/>
          </a:xfrm>
          <a:prstGeom prst="rect">
            <a:avLst/>
          </a:prstGeom>
        </p:spPr>
      </p:pic>
      <p:sp>
        <p:nvSpPr>
          <p:cNvPr id="8" name="ZoneTexte 7"/>
          <p:cNvSpPr txBox="1"/>
          <p:nvPr/>
        </p:nvSpPr>
        <p:spPr>
          <a:xfrm>
            <a:off x="2771800" y="3985900"/>
            <a:ext cx="5389681" cy="523220"/>
          </a:xfrm>
          <a:prstGeom prst="rect">
            <a:avLst/>
          </a:prstGeom>
          <a:noFill/>
        </p:spPr>
        <p:txBody>
          <a:bodyPr wrap="none" rtlCol="0">
            <a:spAutoFit/>
          </a:bodyPr>
          <a:lstStyle/>
          <a:p>
            <a:r>
              <a:rPr lang="fr-FR" sz="2800" b="1" dirty="0">
                <a:solidFill>
                  <a:schemeClr val="bg1"/>
                </a:solidFill>
                <a:latin typeface="Arial" pitchFamily="34" charset="0"/>
                <a:cs typeface="Arial" pitchFamily="34" charset="0"/>
              </a:rPr>
              <a:t>MERCI DE VOTRE ATTENTION</a:t>
            </a:r>
            <a:endParaRPr lang="fr-FR" sz="2100" b="1" dirty="0">
              <a:solidFill>
                <a:schemeClr val="bg1"/>
              </a:solidFill>
              <a:latin typeface="Arial" pitchFamily="34" charset="0"/>
              <a:cs typeface="Arial" pitchFamily="34" charset="0"/>
            </a:endParaRPr>
          </a:p>
        </p:txBody>
      </p:sp>
      <p:pic>
        <p:nvPicPr>
          <p:cNvPr id="6" name="Image 5" descr="Orabank_Logo_RVB.jpg"/>
          <p:cNvPicPr>
            <a:picLocks noChangeAspect="1"/>
          </p:cNvPicPr>
          <p:nvPr/>
        </p:nvPicPr>
        <p:blipFill>
          <a:blip r:embed="rId4" cstate="print"/>
          <a:stretch>
            <a:fillRect/>
          </a:stretch>
        </p:blipFill>
        <p:spPr>
          <a:xfrm>
            <a:off x="2915816" y="1017026"/>
            <a:ext cx="3888432" cy="83549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ZoneTexte 22"/>
          <p:cNvSpPr txBox="1"/>
          <p:nvPr/>
        </p:nvSpPr>
        <p:spPr>
          <a:xfrm>
            <a:off x="0" y="0"/>
            <a:ext cx="6531807" cy="523220"/>
          </a:xfrm>
          <a:prstGeom prst="rect">
            <a:avLst/>
          </a:prstGeom>
          <a:noFill/>
        </p:spPr>
        <p:txBody>
          <a:bodyPr wrap="square" rtlCol="0">
            <a:spAutoFit/>
          </a:bodyPr>
          <a:lstStyle/>
          <a:p>
            <a:pPr algn="ctr"/>
            <a:r>
              <a:rPr lang="fr-FR" sz="2800" b="1" dirty="0">
                <a:solidFill>
                  <a:schemeClr val="bg1"/>
                </a:solidFill>
                <a:latin typeface="Arial" pitchFamily="34" charset="0"/>
                <a:cs typeface="Arial" pitchFamily="34" charset="0"/>
              </a:rPr>
              <a:t>AXES STRATEGIQUES DU DFS</a:t>
            </a:r>
            <a:endParaRPr lang="fr-FR" sz="1500" b="1" dirty="0">
              <a:solidFill>
                <a:schemeClr val="bg1"/>
              </a:solidFill>
              <a:latin typeface="Arial" pitchFamily="34" charset="0"/>
              <a:cs typeface="Arial" pitchFamily="34" charset="0"/>
            </a:endParaRPr>
          </a:p>
        </p:txBody>
      </p:sp>
      <p:sp>
        <p:nvSpPr>
          <p:cNvPr id="20" name="ZoneTexte 19"/>
          <p:cNvSpPr txBox="1"/>
          <p:nvPr/>
        </p:nvSpPr>
        <p:spPr>
          <a:xfrm>
            <a:off x="377926" y="548680"/>
            <a:ext cx="2092239" cy="492443"/>
          </a:xfrm>
          <a:prstGeom prst="rect">
            <a:avLst/>
          </a:prstGeom>
          <a:noFill/>
        </p:spPr>
        <p:txBody>
          <a:bodyPr wrap="none" rtlCol="0">
            <a:spAutoFit/>
          </a:bodyPr>
          <a:lstStyle/>
          <a:p>
            <a:r>
              <a:rPr lang="fr-FR" sz="2600" b="1" dirty="0">
                <a:solidFill>
                  <a:srgbClr val="00693E"/>
                </a:solidFill>
                <a:latin typeface="Times New Roman" panose="02020603050405020304" pitchFamily="18" charset="0"/>
                <a:cs typeface="Times New Roman" panose="02020603050405020304" pitchFamily="18" charset="0"/>
              </a:rPr>
              <a:t>SOMMAIRE</a:t>
            </a:r>
          </a:p>
        </p:txBody>
      </p:sp>
      <p:pic>
        <p:nvPicPr>
          <p:cNvPr id="22" name="Picture 4"/>
          <p:cNvPicPr>
            <a:picLocks noChangeAspect="1" noChangeArrowheads="1"/>
          </p:cNvPicPr>
          <p:nvPr/>
        </p:nvPicPr>
        <p:blipFill>
          <a:blip r:embed="rId3">
            <a:duotone>
              <a:prstClr val="black"/>
              <a:srgbClr val="00693E">
                <a:tint val="45000"/>
                <a:satMod val="400000"/>
              </a:srgbClr>
            </a:duotone>
            <a:extLst>
              <a:ext uri="{28A0092B-C50C-407E-A947-70E740481C1C}">
                <a14:useLocalDpi xmlns:a14="http://schemas.microsoft.com/office/drawing/2010/main" val="0"/>
              </a:ext>
            </a:extLst>
          </a:blip>
          <a:srcRect/>
          <a:stretch>
            <a:fillRect/>
          </a:stretch>
        </p:blipFill>
        <p:spPr bwMode="auto">
          <a:xfrm>
            <a:off x="1547664" y="1437624"/>
            <a:ext cx="5419725" cy="657225"/>
          </a:xfrm>
          <a:prstGeom prst="rect">
            <a:avLst/>
          </a:prstGeom>
          <a:noFill/>
          <a:ln>
            <a:noFill/>
          </a:ln>
        </p:spPr>
      </p:pic>
      <p:sp>
        <p:nvSpPr>
          <p:cNvPr id="25" name="Text Box 5"/>
          <p:cNvSpPr txBox="1">
            <a:spLocks noChangeArrowheads="1"/>
          </p:cNvSpPr>
          <p:nvPr/>
        </p:nvSpPr>
        <p:spPr bwMode="auto">
          <a:xfrm>
            <a:off x="1592114" y="1620836"/>
            <a:ext cx="588962" cy="2923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indent="-342900">
              <a:defRPr sz="2400">
                <a:solidFill>
                  <a:schemeClr val="tx1"/>
                </a:solidFill>
                <a:latin typeface="Times New Roman" pitchFamily="18" charset="0"/>
              </a:defRPr>
            </a:lvl2pPr>
            <a:lvl3pPr marL="857250" indent="-285750">
              <a:defRPr sz="2400">
                <a:solidFill>
                  <a:schemeClr val="tx1"/>
                </a:solidFill>
                <a:latin typeface="Times New Roman" pitchFamily="18" charset="0"/>
              </a:defRPr>
            </a:lvl3pPr>
            <a:lvl4pPr marL="1257300" indent="-228600">
              <a:defRPr sz="2400">
                <a:solidFill>
                  <a:schemeClr val="tx1"/>
                </a:solidFill>
                <a:latin typeface="Times New Roman" pitchFamily="18" charset="0"/>
              </a:defRPr>
            </a:lvl4pPr>
            <a:lvl5pPr marL="1714500" indent="-228600">
              <a:defRPr sz="2400">
                <a:solidFill>
                  <a:schemeClr val="tx1"/>
                </a:solidFill>
                <a:latin typeface="Times New Roman" pitchFamily="18" charset="0"/>
              </a:defRPr>
            </a:lvl5pPr>
            <a:lvl6pPr marL="2171700" indent="-228600" fontAlgn="base">
              <a:spcBef>
                <a:spcPct val="0"/>
              </a:spcBef>
              <a:spcAft>
                <a:spcPct val="0"/>
              </a:spcAft>
              <a:defRPr sz="2400">
                <a:solidFill>
                  <a:schemeClr val="tx1"/>
                </a:solidFill>
                <a:latin typeface="Times New Roman" pitchFamily="18" charset="0"/>
              </a:defRPr>
            </a:lvl6pPr>
            <a:lvl7pPr marL="2628900" indent="-228600" fontAlgn="base">
              <a:spcBef>
                <a:spcPct val="0"/>
              </a:spcBef>
              <a:spcAft>
                <a:spcPct val="0"/>
              </a:spcAft>
              <a:defRPr sz="2400">
                <a:solidFill>
                  <a:schemeClr val="tx1"/>
                </a:solidFill>
                <a:latin typeface="Times New Roman" pitchFamily="18" charset="0"/>
              </a:defRPr>
            </a:lvl7pPr>
            <a:lvl8pPr marL="3086100" indent="-228600" fontAlgn="base">
              <a:spcBef>
                <a:spcPct val="0"/>
              </a:spcBef>
              <a:spcAft>
                <a:spcPct val="0"/>
              </a:spcAft>
              <a:defRPr sz="2400">
                <a:solidFill>
                  <a:schemeClr val="tx1"/>
                </a:solidFill>
                <a:latin typeface="Times New Roman" pitchFamily="18" charset="0"/>
              </a:defRPr>
            </a:lvl8pPr>
            <a:lvl9pPr marL="3543300" indent="-228600" fontAlgn="base">
              <a:spcBef>
                <a:spcPct val="0"/>
              </a:spcBef>
              <a:spcAft>
                <a:spcPct val="0"/>
              </a:spcAft>
              <a:defRPr sz="2400">
                <a:solidFill>
                  <a:schemeClr val="tx1"/>
                </a:solidFill>
                <a:latin typeface="Times New Roman" pitchFamily="18" charset="0"/>
              </a:defRPr>
            </a:lvl9pPr>
          </a:lstStyle>
          <a:p>
            <a:pPr algn="ctr">
              <a:lnSpc>
                <a:spcPct val="95000"/>
              </a:lnSpc>
            </a:pPr>
            <a:r>
              <a:rPr lang="en-US" sz="2000" b="1" dirty="0">
                <a:solidFill>
                  <a:schemeClr val="bg1"/>
                </a:solidFill>
                <a:cs typeface="Times New Roman" panose="02020603050405020304" pitchFamily="18" charset="0"/>
              </a:rPr>
              <a:t>1</a:t>
            </a:r>
          </a:p>
        </p:txBody>
      </p:sp>
      <p:sp>
        <p:nvSpPr>
          <p:cNvPr id="29" name="Text Box 6"/>
          <p:cNvSpPr txBox="1">
            <a:spLocks noChangeArrowheads="1"/>
          </p:cNvSpPr>
          <p:nvPr/>
        </p:nvSpPr>
        <p:spPr bwMode="auto">
          <a:xfrm>
            <a:off x="2293531" y="1572152"/>
            <a:ext cx="4398962" cy="336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indent="-342900">
              <a:defRPr sz="2400">
                <a:solidFill>
                  <a:schemeClr val="tx1"/>
                </a:solidFill>
                <a:latin typeface="Times New Roman" pitchFamily="18" charset="0"/>
              </a:defRPr>
            </a:lvl2pPr>
            <a:lvl3pPr marL="857250" indent="-285750">
              <a:defRPr sz="2400">
                <a:solidFill>
                  <a:schemeClr val="tx1"/>
                </a:solidFill>
                <a:latin typeface="Times New Roman" pitchFamily="18" charset="0"/>
              </a:defRPr>
            </a:lvl3pPr>
            <a:lvl4pPr marL="1257300" indent="-228600">
              <a:defRPr sz="2400">
                <a:solidFill>
                  <a:schemeClr val="tx1"/>
                </a:solidFill>
                <a:latin typeface="Times New Roman" pitchFamily="18" charset="0"/>
              </a:defRPr>
            </a:lvl4pPr>
            <a:lvl5pPr marL="1714500" indent="-228600">
              <a:defRPr sz="2400">
                <a:solidFill>
                  <a:schemeClr val="tx1"/>
                </a:solidFill>
                <a:latin typeface="Times New Roman" pitchFamily="18" charset="0"/>
              </a:defRPr>
            </a:lvl5pPr>
            <a:lvl6pPr marL="2171700" indent="-228600" fontAlgn="base">
              <a:spcBef>
                <a:spcPct val="0"/>
              </a:spcBef>
              <a:spcAft>
                <a:spcPct val="0"/>
              </a:spcAft>
              <a:defRPr sz="2400">
                <a:solidFill>
                  <a:schemeClr val="tx1"/>
                </a:solidFill>
                <a:latin typeface="Times New Roman" pitchFamily="18" charset="0"/>
              </a:defRPr>
            </a:lvl6pPr>
            <a:lvl7pPr marL="2628900" indent="-228600" fontAlgn="base">
              <a:spcBef>
                <a:spcPct val="0"/>
              </a:spcBef>
              <a:spcAft>
                <a:spcPct val="0"/>
              </a:spcAft>
              <a:defRPr sz="2400">
                <a:solidFill>
                  <a:schemeClr val="tx1"/>
                </a:solidFill>
                <a:latin typeface="Times New Roman" pitchFamily="18" charset="0"/>
              </a:defRPr>
            </a:lvl7pPr>
            <a:lvl8pPr marL="3086100" indent="-228600" fontAlgn="base">
              <a:spcBef>
                <a:spcPct val="0"/>
              </a:spcBef>
              <a:spcAft>
                <a:spcPct val="0"/>
              </a:spcAft>
              <a:defRPr sz="2400">
                <a:solidFill>
                  <a:schemeClr val="tx1"/>
                </a:solidFill>
                <a:latin typeface="Times New Roman" pitchFamily="18" charset="0"/>
              </a:defRPr>
            </a:lvl8pPr>
            <a:lvl9pPr marL="3543300" indent="-228600" fontAlgn="base">
              <a:spcBef>
                <a:spcPct val="0"/>
              </a:spcBef>
              <a:spcAft>
                <a:spcPct val="0"/>
              </a:spcAft>
              <a:defRPr sz="2400">
                <a:solidFill>
                  <a:schemeClr val="tx1"/>
                </a:solidFill>
                <a:latin typeface="Times New Roman" pitchFamily="18" charset="0"/>
              </a:defRPr>
            </a:lvl9pPr>
          </a:lstStyle>
          <a:p>
            <a:pPr>
              <a:lnSpc>
                <a:spcPct val="95000"/>
              </a:lnSpc>
            </a:pPr>
            <a:r>
              <a:rPr lang="en-US" sz="2300" b="1" dirty="0">
                <a:solidFill>
                  <a:schemeClr val="bg1"/>
                </a:solidFill>
                <a:cs typeface="Times New Roman" panose="02020603050405020304" pitchFamily="18" charset="0"/>
              </a:rPr>
              <a:t>Presentation de la solution</a:t>
            </a:r>
          </a:p>
        </p:txBody>
      </p:sp>
      <p:pic>
        <p:nvPicPr>
          <p:cNvPr id="30" name="Picture 7"/>
          <p:cNvPicPr>
            <a:picLocks noChangeAspect="1" noChangeArrowheads="1"/>
          </p:cNvPicPr>
          <p:nvPr/>
        </p:nvPicPr>
        <p:blipFill>
          <a:blip r:embed="rId4">
            <a:duotone>
              <a:prstClr val="black"/>
              <a:srgbClr val="00693E">
                <a:tint val="45000"/>
                <a:satMod val="400000"/>
              </a:srgbClr>
            </a:duotone>
            <a:extLst>
              <a:ext uri="{28A0092B-C50C-407E-A947-70E740481C1C}">
                <a14:useLocalDpi xmlns:a14="http://schemas.microsoft.com/office/drawing/2010/main" val="0"/>
              </a:ext>
            </a:extLst>
          </a:blip>
          <a:srcRect/>
          <a:stretch>
            <a:fillRect/>
          </a:stretch>
        </p:blipFill>
        <p:spPr bwMode="auto">
          <a:xfrm>
            <a:off x="1547664" y="2178987"/>
            <a:ext cx="5387975" cy="677862"/>
          </a:xfrm>
          <a:prstGeom prst="rect">
            <a:avLst/>
          </a:prstGeom>
          <a:noFill/>
          <a:extLst>
            <a:ext uri="{909E8E84-426E-40DD-AFC4-6F175D3DCCD1}">
              <a14:hiddenFill xmlns:a14="http://schemas.microsoft.com/office/drawing/2010/main">
                <a:solidFill>
                  <a:srgbClr val="FFFFFF"/>
                </a:solidFill>
              </a14:hiddenFill>
            </a:ext>
          </a:extLst>
        </p:spPr>
      </p:pic>
      <p:sp>
        <p:nvSpPr>
          <p:cNvPr id="31" name="Text Box 8"/>
          <p:cNvSpPr txBox="1">
            <a:spLocks noChangeArrowheads="1"/>
          </p:cNvSpPr>
          <p:nvPr/>
        </p:nvSpPr>
        <p:spPr bwMode="auto">
          <a:xfrm>
            <a:off x="1592114" y="2382836"/>
            <a:ext cx="58896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indent="-342900">
              <a:defRPr sz="2400">
                <a:solidFill>
                  <a:schemeClr val="tx1"/>
                </a:solidFill>
                <a:latin typeface="Times New Roman" pitchFamily="18" charset="0"/>
              </a:defRPr>
            </a:lvl2pPr>
            <a:lvl3pPr marL="857250" indent="-285750">
              <a:defRPr sz="2400">
                <a:solidFill>
                  <a:schemeClr val="tx1"/>
                </a:solidFill>
                <a:latin typeface="Times New Roman" pitchFamily="18" charset="0"/>
              </a:defRPr>
            </a:lvl3pPr>
            <a:lvl4pPr marL="1257300" indent="-228600">
              <a:defRPr sz="2400">
                <a:solidFill>
                  <a:schemeClr val="tx1"/>
                </a:solidFill>
                <a:latin typeface="Times New Roman" pitchFamily="18" charset="0"/>
              </a:defRPr>
            </a:lvl4pPr>
            <a:lvl5pPr marL="1714500" indent="-228600">
              <a:defRPr sz="2400">
                <a:solidFill>
                  <a:schemeClr val="tx1"/>
                </a:solidFill>
                <a:latin typeface="Times New Roman" pitchFamily="18" charset="0"/>
              </a:defRPr>
            </a:lvl5pPr>
            <a:lvl6pPr marL="2171700" indent="-228600" fontAlgn="base">
              <a:spcBef>
                <a:spcPct val="0"/>
              </a:spcBef>
              <a:spcAft>
                <a:spcPct val="0"/>
              </a:spcAft>
              <a:defRPr sz="2400">
                <a:solidFill>
                  <a:schemeClr val="tx1"/>
                </a:solidFill>
                <a:latin typeface="Times New Roman" pitchFamily="18" charset="0"/>
              </a:defRPr>
            </a:lvl6pPr>
            <a:lvl7pPr marL="2628900" indent="-228600" fontAlgn="base">
              <a:spcBef>
                <a:spcPct val="0"/>
              </a:spcBef>
              <a:spcAft>
                <a:spcPct val="0"/>
              </a:spcAft>
              <a:defRPr sz="2400">
                <a:solidFill>
                  <a:schemeClr val="tx1"/>
                </a:solidFill>
                <a:latin typeface="Times New Roman" pitchFamily="18" charset="0"/>
              </a:defRPr>
            </a:lvl7pPr>
            <a:lvl8pPr marL="3086100" indent="-228600" fontAlgn="base">
              <a:spcBef>
                <a:spcPct val="0"/>
              </a:spcBef>
              <a:spcAft>
                <a:spcPct val="0"/>
              </a:spcAft>
              <a:defRPr sz="2400">
                <a:solidFill>
                  <a:schemeClr val="tx1"/>
                </a:solidFill>
                <a:latin typeface="Times New Roman" pitchFamily="18" charset="0"/>
              </a:defRPr>
            </a:lvl8pPr>
            <a:lvl9pPr marL="3543300" indent="-228600" fontAlgn="base">
              <a:spcBef>
                <a:spcPct val="0"/>
              </a:spcBef>
              <a:spcAft>
                <a:spcPct val="0"/>
              </a:spcAft>
              <a:defRPr sz="2400">
                <a:solidFill>
                  <a:schemeClr val="tx1"/>
                </a:solidFill>
                <a:latin typeface="Times New Roman" pitchFamily="18" charset="0"/>
              </a:defRPr>
            </a:lvl9pPr>
          </a:lstStyle>
          <a:p>
            <a:pPr algn="ctr">
              <a:lnSpc>
                <a:spcPct val="95000"/>
              </a:lnSpc>
            </a:pPr>
            <a:r>
              <a:rPr lang="en-US" sz="2000" b="1" dirty="0">
                <a:solidFill>
                  <a:schemeClr val="bg1"/>
                </a:solidFill>
                <a:cs typeface="Times New Roman" panose="02020603050405020304" pitchFamily="18" charset="0"/>
              </a:rPr>
              <a:t>2</a:t>
            </a:r>
          </a:p>
        </p:txBody>
      </p:sp>
      <p:sp>
        <p:nvSpPr>
          <p:cNvPr id="32" name="Text Box 9"/>
          <p:cNvSpPr txBox="1">
            <a:spLocks noChangeArrowheads="1"/>
          </p:cNvSpPr>
          <p:nvPr/>
        </p:nvSpPr>
        <p:spPr bwMode="auto">
          <a:xfrm>
            <a:off x="2293531" y="2341471"/>
            <a:ext cx="4398962" cy="336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indent="-342900">
              <a:defRPr sz="2400">
                <a:solidFill>
                  <a:schemeClr val="tx1"/>
                </a:solidFill>
                <a:latin typeface="Times New Roman" pitchFamily="18" charset="0"/>
              </a:defRPr>
            </a:lvl2pPr>
            <a:lvl3pPr marL="857250" indent="-285750">
              <a:defRPr sz="2400">
                <a:solidFill>
                  <a:schemeClr val="tx1"/>
                </a:solidFill>
                <a:latin typeface="Times New Roman" pitchFamily="18" charset="0"/>
              </a:defRPr>
            </a:lvl3pPr>
            <a:lvl4pPr marL="1257300" indent="-228600">
              <a:defRPr sz="2400">
                <a:solidFill>
                  <a:schemeClr val="tx1"/>
                </a:solidFill>
                <a:latin typeface="Times New Roman" pitchFamily="18" charset="0"/>
              </a:defRPr>
            </a:lvl4pPr>
            <a:lvl5pPr marL="1714500" indent="-228600">
              <a:defRPr sz="2400">
                <a:solidFill>
                  <a:schemeClr val="tx1"/>
                </a:solidFill>
                <a:latin typeface="Times New Roman" pitchFamily="18" charset="0"/>
              </a:defRPr>
            </a:lvl5pPr>
            <a:lvl6pPr marL="2171700" indent="-228600" fontAlgn="base">
              <a:spcBef>
                <a:spcPct val="0"/>
              </a:spcBef>
              <a:spcAft>
                <a:spcPct val="0"/>
              </a:spcAft>
              <a:defRPr sz="2400">
                <a:solidFill>
                  <a:schemeClr val="tx1"/>
                </a:solidFill>
                <a:latin typeface="Times New Roman" pitchFamily="18" charset="0"/>
              </a:defRPr>
            </a:lvl6pPr>
            <a:lvl7pPr marL="2628900" indent="-228600" fontAlgn="base">
              <a:spcBef>
                <a:spcPct val="0"/>
              </a:spcBef>
              <a:spcAft>
                <a:spcPct val="0"/>
              </a:spcAft>
              <a:defRPr sz="2400">
                <a:solidFill>
                  <a:schemeClr val="tx1"/>
                </a:solidFill>
                <a:latin typeface="Times New Roman" pitchFamily="18" charset="0"/>
              </a:defRPr>
            </a:lvl7pPr>
            <a:lvl8pPr marL="3086100" indent="-228600" fontAlgn="base">
              <a:spcBef>
                <a:spcPct val="0"/>
              </a:spcBef>
              <a:spcAft>
                <a:spcPct val="0"/>
              </a:spcAft>
              <a:defRPr sz="2400">
                <a:solidFill>
                  <a:schemeClr val="tx1"/>
                </a:solidFill>
                <a:latin typeface="Times New Roman" pitchFamily="18" charset="0"/>
              </a:defRPr>
            </a:lvl8pPr>
            <a:lvl9pPr marL="3543300" indent="-228600" fontAlgn="base">
              <a:spcBef>
                <a:spcPct val="0"/>
              </a:spcBef>
              <a:spcAft>
                <a:spcPct val="0"/>
              </a:spcAft>
              <a:defRPr sz="2400">
                <a:solidFill>
                  <a:schemeClr val="tx1"/>
                </a:solidFill>
                <a:latin typeface="Times New Roman" pitchFamily="18" charset="0"/>
              </a:defRPr>
            </a:lvl9pPr>
          </a:lstStyle>
          <a:p>
            <a:pPr>
              <a:lnSpc>
                <a:spcPct val="95000"/>
              </a:lnSpc>
            </a:pPr>
            <a:r>
              <a:rPr lang="en-US" sz="2300" b="1" dirty="0">
                <a:solidFill>
                  <a:schemeClr val="bg1"/>
                </a:solidFill>
                <a:cs typeface="Times New Roman" panose="02020603050405020304" pitchFamily="18" charset="0"/>
              </a:rPr>
              <a:t>Les différents </a:t>
            </a:r>
            <a:r>
              <a:rPr lang="en-US" sz="2300" b="1" dirty="0" err="1">
                <a:solidFill>
                  <a:schemeClr val="bg1"/>
                </a:solidFill>
                <a:cs typeface="Times New Roman" panose="02020603050405020304" pitchFamily="18" charset="0"/>
              </a:rPr>
              <a:t>univers</a:t>
            </a:r>
            <a:r>
              <a:rPr lang="en-US" sz="2300" b="1" dirty="0">
                <a:solidFill>
                  <a:schemeClr val="bg1"/>
                </a:solidFill>
                <a:cs typeface="Times New Roman" panose="02020603050405020304" pitchFamily="18" charset="0"/>
              </a:rPr>
              <a:t> </a:t>
            </a:r>
            <a:r>
              <a:rPr lang="en-US" sz="2300" b="1" dirty="0" err="1">
                <a:solidFill>
                  <a:schemeClr val="bg1"/>
                </a:solidFill>
                <a:cs typeface="Times New Roman" panose="02020603050405020304" pitchFamily="18" charset="0"/>
              </a:rPr>
              <a:t>keaz</a:t>
            </a:r>
            <a:endParaRPr lang="en-US" sz="2300" b="1" dirty="0">
              <a:solidFill>
                <a:schemeClr val="bg1"/>
              </a:solidFill>
              <a:cs typeface="Times New Roman" panose="02020603050405020304" pitchFamily="18" charset="0"/>
            </a:endParaRPr>
          </a:p>
        </p:txBody>
      </p:sp>
      <p:pic>
        <p:nvPicPr>
          <p:cNvPr id="33" name="Picture 10"/>
          <p:cNvPicPr>
            <a:picLocks noChangeAspect="1" noChangeArrowheads="1"/>
          </p:cNvPicPr>
          <p:nvPr/>
        </p:nvPicPr>
        <p:blipFill>
          <a:blip r:embed="rId5">
            <a:duotone>
              <a:prstClr val="black"/>
              <a:srgbClr val="00693E">
                <a:tint val="45000"/>
                <a:satMod val="400000"/>
              </a:srgbClr>
            </a:duotone>
            <a:extLst>
              <a:ext uri="{28A0092B-C50C-407E-A947-70E740481C1C}">
                <a14:useLocalDpi xmlns:a14="http://schemas.microsoft.com/office/drawing/2010/main" val="0"/>
              </a:ext>
            </a:extLst>
          </a:blip>
          <a:srcRect/>
          <a:stretch>
            <a:fillRect/>
          </a:stretch>
        </p:blipFill>
        <p:spPr bwMode="auto">
          <a:xfrm>
            <a:off x="1547664" y="2961624"/>
            <a:ext cx="5419725" cy="657225"/>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11"/>
          <p:cNvSpPr txBox="1">
            <a:spLocks noChangeArrowheads="1"/>
          </p:cNvSpPr>
          <p:nvPr/>
        </p:nvSpPr>
        <p:spPr bwMode="auto">
          <a:xfrm>
            <a:off x="1592114" y="3144836"/>
            <a:ext cx="58896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indent="-342900">
              <a:defRPr sz="2400">
                <a:solidFill>
                  <a:schemeClr val="tx1"/>
                </a:solidFill>
                <a:latin typeface="Times New Roman" pitchFamily="18" charset="0"/>
              </a:defRPr>
            </a:lvl2pPr>
            <a:lvl3pPr marL="857250" indent="-285750">
              <a:defRPr sz="2400">
                <a:solidFill>
                  <a:schemeClr val="tx1"/>
                </a:solidFill>
                <a:latin typeface="Times New Roman" pitchFamily="18" charset="0"/>
              </a:defRPr>
            </a:lvl3pPr>
            <a:lvl4pPr marL="1257300" indent="-228600">
              <a:defRPr sz="2400">
                <a:solidFill>
                  <a:schemeClr val="tx1"/>
                </a:solidFill>
                <a:latin typeface="Times New Roman" pitchFamily="18" charset="0"/>
              </a:defRPr>
            </a:lvl4pPr>
            <a:lvl5pPr marL="1714500" indent="-228600">
              <a:defRPr sz="2400">
                <a:solidFill>
                  <a:schemeClr val="tx1"/>
                </a:solidFill>
                <a:latin typeface="Times New Roman" pitchFamily="18" charset="0"/>
              </a:defRPr>
            </a:lvl5pPr>
            <a:lvl6pPr marL="2171700" indent="-228600" fontAlgn="base">
              <a:spcBef>
                <a:spcPct val="0"/>
              </a:spcBef>
              <a:spcAft>
                <a:spcPct val="0"/>
              </a:spcAft>
              <a:defRPr sz="2400">
                <a:solidFill>
                  <a:schemeClr val="tx1"/>
                </a:solidFill>
                <a:latin typeface="Times New Roman" pitchFamily="18" charset="0"/>
              </a:defRPr>
            </a:lvl6pPr>
            <a:lvl7pPr marL="2628900" indent="-228600" fontAlgn="base">
              <a:spcBef>
                <a:spcPct val="0"/>
              </a:spcBef>
              <a:spcAft>
                <a:spcPct val="0"/>
              </a:spcAft>
              <a:defRPr sz="2400">
                <a:solidFill>
                  <a:schemeClr val="tx1"/>
                </a:solidFill>
                <a:latin typeface="Times New Roman" pitchFamily="18" charset="0"/>
              </a:defRPr>
            </a:lvl7pPr>
            <a:lvl8pPr marL="3086100" indent="-228600" fontAlgn="base">
              <a:spcBef>
                <a:spcPct val="0"/>
              </a:spcBef>
              <a:spcAft>
                <a:spcPct val="0"/>
              </a:spcAft>
              <a:defRPr sz="2400">
                <a:solidFill>
                  <a:schemeClr val="tx1"/>
                </a:solidFill>
                <a:latin typeface="Times New Roman" pitchFamily="18" charset="0"/>
              </a:defRPr>
            </a:lvl8pPr>
            <a:lvl9pPr marL="3543300" indent="-228600" fontAlgn="base">
              <a:spcBef>
                <a:spcPct val="0"/>
              </a:spcBef>
              <a:spcAft>
                <a:spcPct val="0"/>
              </a:spcAft>
              <a:defRPr sz="2400">
                <a:solidFill>
                  <a:schemeClr val="tx1"/>
                </a:solidFill>
                <a:latin typeface="Times New Roman" pitchFamily="18" charset="0"/>
              </a:defRPr>
            </a:lvl9pPr>
          </a:lstStyle>
          <a:p>
            <a:pPr algn="ctr">
              <a:lnSpc>
                <a:spcPct val="95000"/>
              </a:lnSpc>
            </a:pPr>
            <a:r>
              <a:rPr lang="en-US" sz="2000" b="1" dirty="0">
                <a:solidFill>
                  <a:schemeClr val="bg1"/>
                </a:solidFill>
                <a:cs typeface="Times New Roman" panose="02020603050405020304" pitchFamily="18" charset="0"/>
              </a:rPr>
              <a:t>3</a:t>
            </a:r>
          </a:p>
        </p:txBody>
      </p:sp>
      <p:sp>
        <p:nvSpPr>
          <p:cNvPr id="35" name="Text Box 12"/>
          <p:cNvSpPr txBox="1">
            <a:spLocks noChangeArrowheads="1"/>
          </p:cNvSpPr>
          <p:nvPr/>
        </p:nvSpPr>
        <p:spPr bwMode="auto">
          <a:xfrm>
            <a:off x="2354114" y="3115612"/>
            <a:ext cx="4398962" cy="336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indent="-342900">
              <a:defRPr sz="2400">
                <a:solidFill>
                  <a:schemeClr val="tx1"/>
                </a:solidFill>
                <a:latin typeface="Times New Roman" pitchFamily="18" charset="0"/>
              </a:defRPr>
            </a:lvl2pPr>
            <a:lvl3pPr marL="857250" indent="-285750">
              <a:defRPr sz="2400">
                <a:solidFill>
                  <a:schemeClr val="tx1"/>
                </a:solidFill>
                <a:latin typeface="Times New Roman" pitchFamily="18" charset="0"/>
              </a:defRPr>
            </a:lvl3pPr>
            <a:lvl4pPr marL="1257300" indent="-228600">
              <a:defRPr sz="2400">
                <a:solidFill>
                  <a:schemeClr val="tx1"/>
                </a:solidFill>
                <a:latin typeface="Times New Roman" pitchFamily="18" charset="0"/>
              </a:defRPr>
            </a:lvl4pPr>
            <a:lvl5pPr marL="1714500" indent="-228600">
              <a:defRPr sz="2400">
                <a:solidFill>
                  <a:schemeClr val="tx1"/>
                </a:solidFill>
                <a:latin typeface="Times New Roman" pitchFamily="18" charset="0"/>
              </a:defRPr>
            </a:lvl5pPr>
            <a:lvl6pPr marL="2171700" indent="-228600" fontAlgn="base">
              <a:spcBef>
                <a:spcPct val="0"/>
              </a:spcBef>
              <a:spcAft>
                <a:spcPct val="0"/>
              </a:spcAft>
              <a:defRPr sz="2400">
                <a:solidFill>
                  <a:schemeClr val="tx1"/>
                </a:solidFill>
                <a:latin typeface="Times New Roman" pitchFamily="18" charset="0"/>
              </a:defRPr>
            </a:lvl6pPr>
            <a:lvl7pPr marL="2628900" indent="-228600" fontAlgn="base">
              <a:spcBef>
                <a:spcPct val="0"/>
              </a:spcBef>
              <a:spcAft>
                <a:spcPct val="0"/>
              </a:spcAft>
              <a:defRPr sz="2400">
                <a:solidFill>
                  <a:schemeClr val="tx1"/>
                </a:solidFill>
                <a:latin typeface="Times New Roman" pitchFamily="18" charset="0"/>
              </a:defRPr>
            </a:lvl7pPr>
            <a:lvl8pPr marL="3086100" indent="-228600" fontAlgn="base">
              <a:spcBef>
                <a:spcPct val="0"/>
              </a:spcBef>
              <a:spcAft>
                <a:spcPct val="0"/>
              </a:spcAft>
              <a:defRPr sz="2400">
                <a:solidFill>
                  <a:schemeClr val="tx1"/>
                </a:solidFill>
                <a:latin typeface="Times New Roman" pitchFamily="18" charset="0"/>
              </a:defRPr>
            </a:lvl8pPr>
            <a:lvl9pPr marL="3543300" indent="-228600" fontAlgn="base">
              <a:spcBef>
                <a:spcPct val="0"/>
              </a:spcBef>
              <a:spcAft>
                <a:spcPct val="0"/>
              </a:spcAft>
              <a:defRPr sz="2400">
                <a:solidFill>
                  <a:schemeClr val="tx1"/>
                </a:solidFill>
                <a:latin typeface="Times New Roman" pitchFamily="18" charset="0"/>
              </a:defRPr>
            </a:lvl9pPr>
          </a:lstStyle>
          <a:p>
            <a:pPr>
              <a:lnSpc>
                <a:spcPct val="95000"/>
              </a:lnSpc>
            </a:pPr>
            <a:r>
              <a:rPr lang="en-US" sz="2300" b="1" dirty="0">
                <a:solidFill>
                  <a:schemeClr val="bg1"/>
                </a:solidFill>
                <a:cs typeface="Times New Roman" panose="02020603050405020304" pitchFamily="18" charset="0"/>
              </a:rPr>
              <a:t>Le </a:t>
            </a:r>
            <a:r>
              <a:rPr lang="en-US" sz="2300" b="1" dirty="0" err="1">
                <a:solidFill>
                  <a:schemeClr val="bg1"/>
                </a:solidFill>
                <a:cs typeface="Times New Roman" panose="02020603050405020304" pitchFamily="18" charset="0"/>
              </a:rPr>
              <a:t>processus</a:t>
            </a:r>
            <a:r>
              <a:rPr lang="en-US" sz="2300" b="1" dirty="0">
                <a:solidFill>
                  <a:schemeClr val="bg1"/>
                </a:solidFill>
                <a:cs typeface="Times New Roman" panose="02020603050405020304" pitchFamily="18" charset="0"/>
              </a:rPr>
              <a:t> </a:t>
            </a:r>
            <a:r>
              <a:rPr lang="en-US" sz="2300" b="1" dirty="0" err="1">
                <a:solidFill>
                  <a:schemeClr val="bg1"/>
                </a:solidFill>
                <a:cs typeface="Times New Roman" panose="02020603050405020304" pitchFamily="18" charset="0"/>
              </a:rPr>
              <a:t>d’enrôlement</a:t>
            </a:r>
            <a:endParaRPr lang="en-US" sz="2300" b="1" dirty="0">
              <a:solidFill>
                <a:schemeClr val="bg1"/>
              </a:solidFill>
              <a:cs typeface="Times New Roman" panose="02020603050405020304" pitchFamily="18" charset="0"/>
            </a:endParaRPr>
          </a:p>
        </p:txBody>
      </p:sp>
      <p:sp>
        <p:nvSpPr>
          <p:cNvPr id="37" name="Text Box 14"/>
          <p:cNvSpPr txBox="1">
            <a:spLocks noChangeArrowheads="1"/>
          </p:cNvSpPr>
          <p:nvPr/>
        </p:nvSpPr>
        <p:spPr bwMode="auto">
          <a:xfrm>
            <a:off x="1592114" y="3906836"/>
            <a:ext cx="58896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indent="-342900">
              <a:defRPr sz="2400">
                <a:solidFill>
                  <a:schemeClr val="tx1"/>
                </a:solidFill>
                <a:latin typeface="Times New Roman" pitchFamily="18" charset="0"/>
              </a:defRPr>
            </a:lvl2pPr>
            <a:lvl3pPr marL="857250" indent="-285750">
              <a:defRPr sz="2400">
                <a:solidFill>
                  <a:schemeClr val="tx1"/>
                </a:solidFill>
                <a:latin typeface="Times New Roman" pitchFamily="18" charset="0"/>
              </a:defRPr>
            </a:lvl3pPr>
            <a:lvl4pPr marL="1257300" indent="-228600">
              <a:defRPr sz="2400">
                <a:solidFill>
                  <a:schemeClr val="tx1"/>
                </a:solidFill>
                <a:latin typeface="Times New Roman" pitchFamily="18" charset="0"/>
              </a:defRPr>
            </a:lvl4pPr>
            <a:lvl5pPr marL="1714500" indent="-228600">
              <a:defRPr sz="2400">
                <a:solidFill>
                  <a:schemeClr val="tx1"/>
                </a:solidFill>
                <a:latin typeface="Times New Roman" pitchFamily="18" charset="0"/>
              </a:defRPr>
            </a:lvl5pPr>
            <a:lvl6pPr marL="2171700" indent="-228600" fontAlgn="base">
              <a:spcBef>
                <a:spcPct val="0"/>
              </a:spcBef>
              <a:spcAft>
                <a:spcPct val="0"/>
              </a:spcAft>
              <a:defRPr sz="2400">
                <a:solidFill>
                  <a:schemeClr val="tx1"/>
                </a:solidFill>
                <a:latin typeface="Times New Roman" pitchFamily="18" charset="0"/>
              </a:defRPr>
            </a:lvl6pPr>
            <a:lvl7pPr marL="2628900" indent="-228600" fontAlgn="base">
              <a:spcBef>
                <a:spcPct val="0"/>
              </a:spcBef>
              <a:spcAft>
                <a:spcPct val="0"/>
              </a:spcAft>
              <a:defRPr sz="2400">
                <a:solidFill>
                  <a:schemeClr val="tx1"/>
                </a:solidFill>
                <a:latin typeface="Times New Roman" pitchFamily="18" charset="0"/>
              </a:defRPr>
            </a:lvl7pPr>
            <a:lvl8pPr marL="3086100" indent="-228600" fontAlgn="base">
              <a:spcBef>
                <a:spcPct val="0"/>
              </a:spcBef>
              <a:spcAft>
                <a:spcPct val="0"/>
              </a:spcAft>
              <a:defRPr sz="2400">
                <a:solidFill>
                  <a:schemeClr val="tx1"/>
                </a:solidFill>
                <a:latin typeface="Times New Roman" pitchFamily="18" charset="0"/>
              </a:defRPr>
            </a:lvl8pPr>
            <a:lvl9pPr marL="3543300" indent="-228600" fontAlgn="base">
              <a:spcBef>
                <a:spcPct val="0"/>
              </a:spcBef>
              <a:spcAft>
                <a:spcPct val="0"/>
              </a:spcAft>
              <a:defRPr sz="2400">
                <a:solidFill>
                  <a:schemeClr val="tx1"/>
                </a:solidFill>
                <a:latin typeface="Times New Roman" pitchFamily="18" charset="0"/>
              </a:defRPr>
            </a:lvl9pPr>
          </a:lstStyle>
          <a:p>
            <a:pPr algn="ctr">
              <a:lnSpc>
                <a:spcPct val="95000"/>
              </a:lnSpc>
            </a:pPr>
            <a:r>
              <a:rPr lang="en-US" sz="2000" b="1" dirty="0">
                <a:solidFill>
                  <a:schemeClr val="bg1"/>
                </a:solidFill>
                <a:cs typeface="Times New Roman" panose="02020603050405020304" pitchFamily="18" charset="0"/>
              </a:rPr>
              <a:t>4</a:t>
            </a:r>
          </a:p>
        </p:txBody>
      </p:sp>
      <p:sp>
        <p:nvSpPr>
          <p:cNvPr id="38" name="Text Box 15"/>
          <p:cNvSpPr txBox="1">
            <a:spLocks noChangeArrowheads="1"/>
          </p:cNvSpPr>
          <p:nvPr/>
        </p:nvSpPr>
        <p:spPr bwMode="auto">
          <a:xfrm>
            <a:off x="2354114" y="3877612"/>
            <a:ext cx="4398962" cy="35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indent="-342900">
              <a:defRPr sz="2400">
                <a:solidFill>
                  <a:schemeClr val="tx1"/>
                </a:solidFill>
                <a:latin typeface="Times New Roman" pitchFamily="18" charset="0"/>
              </a:defRPr>
            </a:lvl2pPr>
            <a:lvl3pPr marL="857250" indent="-285750">
              <a:defRPr sz="2400">
                <a:solidFill>
                  <a:schemeClr val="tx1"/>
                </a:solidFill>
                <a:latin typeface="Times New Roman" pitchFamily="18" charset="0"/>
              </a:defRPr>
            </a:lvl3pPr>
            <a:lvl4pPr marL="1257300" indent="-228600">
              <a:defRPr sz="2400">
                <a:solidFill>
                  <a:schemeClr val="tx1"/>
                </a:solidFill>
                <a:latin typeface="Times New Roman" pitchFamily="18" charset="0"/>
              </a:defRPr>
            </a:lvl4pPr>
            <a:lvl5pPr marL="1714500" indent="-228600">
              <a:defRPr sz="2400">
                <a:solidFill>
                  <a:schemeClr val="tx1"/>
                </a:solidFill>
                <a:latin typeface="Times New Roman" pitchFamily="18" charset="0"/>
              </a:defRPr>
            </a:lvl5pPr>
            <a:lvl6pPr marL="2171700" indent="-228600" fontAlgn="base">
              <a:spcBef>
                <a:spcPct val="0"/>
              </a:spcBef>
              <a:spcAft>
                <a:spcPct val="0"/>
              </a:spcAft>
              <a:defRPr sz="2400">
                <a:solidFill>
                  <a:schemeClr val="tx1"/>
                </a:solidFill>
                <a:latin typeface="Times New Roman" pitchFamily="18" charset="0"/>
              </a:defRPr>
            </a:lvl6pPr>
            <a:lvl7pPr marL="2628900" indent="-228600" fontAlgn="base">
              <a:spcBef>
                <a:spcPct val="0"/>
              </a:spcBef>
              <a:spcAft>
                <a:spcPct val="0"/>
              </a:spcAft>
              <a:defRPr sz="2400">
                <a:solidFill>
                  <a:schemeClr val="tx1"/>
                </a:solidFill>
                <a:latin typeface="Times New Roman" pitchFamily="18" charset="0"/>
              </a:defRPr>
            </a:lvl7pPr>
            <a:lvl8pPr marL="3086100" indent="-228600" fontAlgn="base">
              <a:spcBef>
                <a:spcPct val="0"/>
              </a:spcBef>
              <a:spcAft>
                <a:spcPct val="0"/>
              </a:spcAft>
              <a:defRPr sz="2400">
                <a:solidFill>
                  <a:schemeClr val="tx1"/>
                </a:solidFill>
                <a:latin typeface="Times New Roman" pitchFamily="18" charset="0"/>
              </a:defRPr>
            </a:lvl8pPr>
            <a:lvl9pPr marL="3543300" indent="-228600" fontAlgn="base">
              <a:spcBef>
                <a:spcPct val="0"/>
              </a:spcBef>
              <a:spcAft>
                <a:spcPct val="0"/>
              </a:spcAft>
              <a:defRPr sz="2400">
                <a:solidFill>
                  <a:schemeClr val="tx1"/>
                </a:solidFill>
                <a:latin typeface="Times New Roman" pitchFamily="18" charset="0"/>
              </a:defRPr>
            </a:lvl9pPr>
          </a:lstStyle>
          <a:p>
            <a:pPr>
              <a:lnSpc>
                <a:spcPct val="95000"/>
              </a:lnSpc>
            </a:pPr>
            <a:r>
              <a:rPr lang="en-US" b="1" dirty="0">
                <a:solidFill>
                  <a:schemeClr val="bg1"/>
                </a:solidFill>
                <a:cs typeface="Times New Roman" panose="02020603050405020304" pitchFamily="18" charset="0"/>
              </a:rPr>
              <a:t>Point </a:t>
            </a:r>
            <a:r>
              <a:rPr lang="en-US" b="1" dirty="0" err="1">
                <a:solidFill>
                  <a:schemeClr val="bg1"/>
                </a:solidFill>
                <a:cs typeface="Times New Roman" panose="02020603050405020304" pitchFamily="18" charset="0"/>
              </a:rPr>
              <a:t>d’attention</a:t>
            </a:r>
            <a:r>
              <a:rPr lang="en-US" b="1" dirty="0">
                <a:solidFill>
                  <a:schemeClr val="bg1"/>
                </a:solidFill>
                <a:cs typeface="Times New Roman" panose="02020603050405020304" pitchFamily="18" charset="0"/>
              </a:rPr>
              <a:t> / </a:t>
            </a:r>
            <a:r>
              <a:rPr lang="en-US" b="1" dirty="0" err="1">
                <a:solidFill>
                  <a:schemeClr val="bg1"/>
                </a:solidFill>
                <a:cs typeface="Times New Roman" panose="02020603050405020304" pitchFamily="18" charset="0"/>
              </a:rPr>
              <a:t>décision</a:t>
            </a:r>
            <a:endParaRPr lang="en-US" b="1" dirty="0">
              <a:solidFill>
                <a:schemeClr val="bg1"/>
              </a:solidFill>
              <a:cs typeface="Times New Roman" panose="02020603050405020304" pitchFamily="18" charset="0"/>
            </a:endParaRPr>
          </a:p>
        </p:txBody>
      </p:sp>
      <p:pic>
        <p:nvPicPr>
          <p:cNvPr id="45" name="Image 44" descr="Bande verte.jpg"/>
          <p:cNvPicPr>
            <a:picLocks noChangeAspect="1"/>
          </p:cNvPicPr>
          <p:nvPr/>
        </p:nvPicPr>
        <p:blipFill>
          <a:blip r:embed="rId6" cstate="print"/>
          <a:stretch>
            <a:fillRect/>
          </a:stretch>
        </p:blipFill>
        <p:spPr>
          <a:xfrm>
            <a:off x="323528" y="6340071"/>
            <a:ext cx="8280920" cy="385022"/>
          </a:xfrm>
          <a:prstGeom prst="rect">
            <a:avLst/>
          </a:prstGeom>
        </p:spPr>
      </p:pic>
      <p:sp>
        <p:nvSpPr>
          <p:cNvPr id="46" name="ZoneTexte 45"/>
          <p:cNvSpPr txBox="1"/>
          <p:nvPr/>
        </p:nvSpPr>
        <p:spPr>
          <a:xfrm>
            <a:off x="467544" y="6351711"/>
            <a:ext cx="3076483" cy="261610"/>
          </a:xfrm>
          <a:prstGeom prst="rect">
            <a:avLst/>
          </a:prstGeom>
          <a:noFill/>
        </p:spPr>
        <p:txBody>
          <a:bodyPr wrap="none" rtlCol="0">
            <a:spAutoFit/>
          </a:bodyPr>
          <a:lstStyle/>
          <a:p>
            <a:r>
              <a:rPr lang="fr-FR" sz="1100" dirty="0">
                <a:solidFill>
                  <a:schemeClr val="bg1"/>
                </a:solidFill>
                <a:latin typeface="Arial" pitchFamily="34" charset="0"/>
                <a:cs typeface="Arial" pitchFamily="34" charset="0"/>
              </a:rPr>
              <a:t>Digital Financial Services – DECEMBRE 2021</a:t>
            </a:r>
          </a:p>
        </p:txBody>
      </p:sp>
      <p:pic>
        <p:nvPicPr>
          <p:cNvPr id="26" name="Picture 10">
            <a:extLst>
              <a:ext uri="{FF2B5EF4-FFF2-40B4-BE49-F238E27FC236}">
                <a16:creationId xmlns:a16="http://schemas.microsoft.com/office/drawing/2014/main" id="{B34E755D-366E-405D-8B56-140F29C7D900}"/>
              </a:ext>
            </a:extLst>
          </p:cNvPr>
          <p:cNvPicPr>
            <a:picLocks noChangeAspect="1" noChangeArrowheads="1"/>
          </p:cNvPicPr>
          <p:nvPr/>
        </p:nvPicPr>
        <p:blipFill>
          <a:blip r:embed="rId5">
            <a:duotone>
              <a:prstClr val="black"/>
              <a:srgbClr val="00693E">
                <a:tint val="45000"/>
                <a:satMod val="400000"/>
              </a:srgbClr>
            </a:duotone>
            <a:extLst>
              <a:ext uri="{28A0092B-C50C-407E-A947-70E740481C1C}">
                <a14:useLocalDpi xmlns:a14="http://schemas.microsoft.com/office/drawing/2010/main" val="0"/>
              </a:ext>
            </a:extLst>
          </a:blip>
          <a:srcRect/>
          <a:stretch>
            <a:fillRect/>
          </a:stretch>
        </p:blipFill>
        <p:spPr bwMode="auto">
          <a:xfrm>
            <a:off x="1567544" y="3697120"/>
            <a:ext cx="5419725" cy="657225"/>
          </a:xfrm>
          <a:prstGeom prst="rect">
            <a:avLst/>
          </a:prstGeom>
          <a:noFill/>
          <a:extLst>
            <a:ext uri="{909E8E84-426E-40DD-AFC4-6F175D3DCCD1}">
              <a14:hiddenFill xmlns:a14="http://schemas.microsoft.com/office/drawing/2010/main">
                <a:solidFill>
                  <a:srgbClr val="FFFFFF"/>
                </a:solidFill>
              </a14:hiddenFill>
            </a:ext>
          </a:extLst>
        </p:spPr>
      </p:pic>
      <p:sp>
        <p:nvSpPr>
          <p:cNvPr id="27" name="Text Box 11">
            <a:extLst>
              <a:ext uri="{FF2B5EF4-FFF2-40B4-BE49-F238E27FC236}">
                <a16:creationId xmlns:a16="http://schemas.microsoft.com/office/drawing/2014/main" id="{82A6EE68-7243-488D-AF7D-333EEA6712CF}"/>
              </a:ext>
            </a:extLst>
          </p:cNvPr>
          <p:cNvSpPr txBox="1">
            <a:spLocks noChangeArrowheads="1"/>
          </p:cNvSpPr>
          <p:nvPr/>
        </p:nvSpPr>
        <p:spPr bwMode="auto">
          <a:xfrm>
            <a:off x="1611994" y="3880332"/>
            <a:ext cx="58896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indent="-342900">
              <a:defRPr sz="2400">
                <a:solidFill>
                  <a:schemeClr val="tx1"/>
                </a:solidFill>
                <a:latin typeface="Times New Roman" pitchFamily="18" charset="0"/>
              </a:defRPr>
            </a:lvl2pPr>
            <a:lvl3pPr marL="857250" indent="-285750">
              <a:defRPr sz="2400">
                <a:solidFill>
                  <a:schemeClr val="tx1"/>
                </a:solidFill>
                <a:latin typeface="Times New Roman" pitchFamily="18" charset="0"/>
              </a:defRPr>
            </a:lvl3pPr>
            <a:lvl4pPr marL="1257300" indent="-228600">
              <a:defRPr sz="2400">
                <a:solidFill>
                  <a:schemeClr val="tx1"/>
                </a:solidFill>
                <a:latin typeface="Times New Roman" pitchFamily="18" charset="0"/>
              </a:defRPr>
            </a:lvl4pPr>
            <a:lvl5pPr marL="1714500" indent="-228600">
              <a:defRPr sz="2400">
                <a:solidFill>
                  <a:schemeClr val="tx1"/>
                </a:solidFill>
                <a:latin typeface="Times New Roman" pitchFamily="18" charset="0"/>
              </a:defRPr>
            </a:lvl5pPr>
            <a:lvl6pPr marL="2171700" indent="-228600" fontAlgn="base">
              <a:spcBef>
                <a:spcPct val="0"/>
              </a:spcBef>
              <a:spcAft>
                <a:spcPct val="0"/>
              </a:spcAft>
              <a:defRPr sz="2400">
                <a:solidFill>
                  <a:schemeClr val="tx1"/>
                </a:solidFill>
                <a:latin typeface="Times New Roman" pitchFamily="18" charset="0"/>
              </a:defRPr>
            </a:lvl6pPr>
            <a:lvl7pPr marL="2628900" indent="-228600" fontAlgn="base">
              <a:spcBef>
                <a:spcPct val="0"/>
              </a:spcBef>
              <a:spcAft>
                <a:spcPct val="0"/>
              </a:spcAft>
              <a:defRPr sz="2400">
                <a:solidFill>
                  <a:schemeClr val="tx1"/>
                </a:solidFill>
                <a:latin typeface="Times New Roman" pitchFamily="18" charset="0"/>
              </a:defRPr>
            </a:lvl7pPr>
            <a:lvl8pPr marL="3086100" indent="-228600" fontAlgn="base">
              <a:spcBef>
                <a:spcPct val="0"/>
              </a:spcBef>
              <a:spcAft>
                <a:spcPct val="0"/>
              </a:spcAft>
              <a:defRPr sz="2400">
                <a:solidFill>
                  <a:schemeClr val="tx1"/>
                </a:solidFill>
                <a:latin typeface="Times New Roman" pitchFamily="18" charset="0"/>
              </a:defRPr>
            </a:lvl8pPr>
            <a:lvl9pPr marL="3543300" indent="-228600" fontAlgn="base">
              <a:spcBef>
                <a:spcPct val="0"/>
              </a:spcBef>
              <a:spcAft>
                <a:spcPct val="0"/>
              </a:spcAft>
              <a:defRPr sz="2400">
                <a:solidFill>
                  <a:schemeClr val="tx1"/>
                </a:solidFill>
                <a:latin typeface="Times New Roman" pitchFamily="18" charset="0"/>
              </a:defRPr>
            </a:lvl9pPr>
          </a:lstStyle>
          <a:p>
            <a:pPr algn="ctr">
              <a:lnSpc>
                <a:spcPct val="95000"/>
              </a:lnSpc>
            </a:pPr>
            <a:r>
              <a:rPr lang="en-US" sz="2000" b="1" dirty="0">
                <a:solidFill>
                  <a:schemeClr val="bg1"/>
                </a:solidFill>
                <a:cs typeface="Times New Roman" panose="02020603050405020304" pitchFamily="18" charset="0"/>
              </a:rPr>
              <a:t>4</a:t>
            </a:r>
          </a:p>
        </p:txBody>
      </p:sp>
      <p:sp>
        <p:nvSpPr>
          <p:cNvPr id="28" name="Text Box 12">
            <a:extLst>
              <a:ext uri="{FF2B5EF4-FFF2-40B4-BE49-F238E27FC236}">
                <a16:creationId xmlns:a16="http://schemas.microsoft.com/office/drawing/2014/main" id="{0BE246CC-858A-4DAF-B5D0-8C8CC15BB45C}"/>
              </a:ext>
            </a:extLst>
          </p:cNvPr>
          <p:cNvSpPr txBox="1">
            <a:spLocks noChangeArrowheads="1"/>
          </p:cNvSpPr>
          <p:nvPr/>
        </p:nvSpPr>
        <p:spPr bwMode="auto">
          <a:xfrm>
            <a:off x="2373994" y="3851108"/>
            <a:ext cx="4398962" cy="35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indent="-342900">
              <a:defRPr sz="2400">
                <a:solidFill>
                  <a:schemeClr val="tx1"/>
                </a:solidFill>
                <a:latin typeface="Times New Roman" pitchFamily="18" charset="0"/>
              </a:defRPr>
            </a:lvl2pPr>
            <a:lvl3pPr marL="857250" indent="-285750">
              <a:defRPr sz="2400">
                <a:solidFill>
                  <a:schemeClr val="tx1"/>
                </a:solidFill>
                <a:latin typeface="Times New Roman" pitchFamily="18" charset="0"/>
              </a:defRPr>
            </a:lvl3pPr>
            <a:lvl4pPr marL="1257300" indent="-228600">
              <a:defRPr sz="2400">
                <a:solidFill>
                  <a:schemeClr val="tx1"/>
                </a:solidFill>
                <a:latin typeface="Times New Roman" pitchFamily="18" charset="0"/>
              </a:defRPr>
            </a:lvl4pPr>
            <a:lvl5pPr marL="1714500" indent="-228600">
              <a:defRPr sz="2400">
                <a:solidFill>
                  <a:schemeClr val="tx1"/>
                </a:solidFill>
                <a:latin typeface="Times New Roman" pitchFamily="18" charset="0"/>
              </a:defRPr>
            </a:lvl5pPr>
            <a:lvl6pPr marL="2171700" indent="-228600" fontAlgn="base">
              <a:spcBef>
                <a:spcPct val="0"/>
              </a:spcBef>
              <a:spcAft>
                <a:spcPct val="0"/>
              </a:spcAft>
              <a:defRPr sz="2400">
                <a:solidFill>
                  <a:schemeClr val="tx1"/>
                </a:solidFill>
                <a:latin typeface="Times New Roman" pitchFamily="18" charset="0"/>
              </a:defRPr>
            </a:lvl6pPr>
            <a:lvl7pPr marL="2628900" indent="-228600" fontAlgn="base">
              <a:spcBef>
                <a:spcPct val="0"/>
              </a:spcBef>
              <a:spcAft>
                <a:spcPct val="0"/>
              </a:spcAft>
              <a:defRPr sz="2400">
                <a:solidFill>
                  <a:schemeClr val="tx1"/>
                </a:solidFill>
                <a:latin typeface="Times New Roman" pitchFamily="18" charset="0"/>
              </a:defRPr>
            </a:lvl7pPr>
            <a:lvl8pPr marL="3086100" indent="-228600" fontAlgn="base">
              <a:spcBef>
                <a:spcPct val="0"/>
              </a:spcBef>
              <a:spcAft>
                <a:spcPct val="0"/>
              </a:spcAft>
              <a:defRPr sz="2400">
                <a:solidFill>
                  <a:schemeClr val="tx1"/>
                </a:solidFill>
                <a:latin typeface="Times New Roman" pitchFamily="18" charset="0"/>
              </a:defRPr>
            </a:lvl8pPr>
            <a:lvl9pPr marL="3543300" indent="-228600" fontAlgn="base">
              <a:spcBef>
                <a:spcPct val="0"/>
              </a:spcBef>
              <a:spcAft>
                <a:spcPct val="0"/>
              </a:spcAft>
              <a:defRPr sz="2400">
                <a:solidFill>
                  <a:schemeClr val="tx1"/>
                </a:solidFill>
                <a:latin typeface="Times New Roman" pitchFamily="18" charset="0"/>
              </a:defRPr>
            </a:lvl9pPr>
          </a:lstStyle>
          <a:p>
            <a:pPr>
              <a:lnSpc>
                <a:spcPct val="95000"/>
              </a:lnSpc>
            </a:pPr>
            <a:r>
              <a:rPr lang="en-US" sz="2300" b="1" dirty="0">
                <a:solidFill>
                  <a:schemeClr val="bg1"/>
                </a:solidFill>
                <a:cs typeface="Times New Roman" panose="02020603050405020304" pitchFamily="18" charset="0"/>
              </a:rPr>
              <a:t>Presentation</a:t>
            </a:r>
            <a:r>
              <a:rPr lang="en-US" b="1" dirty="0">
                <a:solidFill>
                  <a:schemeClr val="bg1"/>
                </a:solidFill>
                <a:cs typeface="Times New Roman" panose="02020603050405020304" pitchFamily="18" charset="0"/>
              </a:rPr>
              <a:t> des services </a:t>
            </a:r>
            <a:r>
              <a:rPr lang="en-US" b="1" dirty="0" err="1">
                <a:solidFill>
                  <a:schemeClr val="bg1"/>
                </a:solidFill>
                <a:cs typeface="Times New Roman" panose="02020603050405020304" pitchFamily="18" charset="0"/>
              </a:rPr>
              <a:t>Keaz</a:t>
            </a:r>
            <a:endParaRPr lang="en-US" b="1" dirty="0">
              <a:solidFill>
                <a:schemeClr val="bg1"/>
              </a:solidFill>
              <a:cs typeface="Times New Roman" panose="02020603050405020304" pitchFamily="18" charset="0"/>
            </a:endParaRPr>
          </a:p>
        </p:txBody>
      </p:sp>
      <p:sp>
        <p:nvSpPr>
          <p:cNvPr id="50" name="Text Box 14">
            <a:extLst>
              <a:ext uri="{FF2B5EF4-FFF2-40B4-BE49-F238E27FC236}">
                <a16:creationId xmlns:a16="http://schemas.microsoft.com/office/drawing/2014/main" id="{E3A96221-884E-4118-9922-86AE06EF4189}"/>
              </a:ext>
            </a:extLst>
          </p:cNvPr>
          <p:cNvSpPr txBox="1">
            <a:spLocks noChangeArrowheads="1"/>
          </p:cNvSpPr>
          <p:nvPr/>
        </p:nvSpPr>
        <p:spPr bwMode="auto">
          <a:xfrm>
            <a:off x="1595177" y="6066429"/>
            <a:ext cx="58896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indent="-342900">
              <a:defRPr sz="2400">
                <a:solidFill>
                  <a:schemeClr val="tx1"/>
                </a:solidFill>
                <a:latin typeface="Times New Roman" pitchFamily="18" charset="0"/>
              </a:defRPr>
            </a:lvl2pPr>
            <a:lvl3pPr marL="857250" indent="-285750">
              <a:defRPr sz="2400">
                <a:solidFill>
                  <a:schemeClr val="tx1"/>
                </a:solidFill>
                <a:latin typeface="Times New Roman" pitchFamily="18" charset="0"/>
              </a:defRPr>
            </a:lvl3pPr>
            <a:lvl4pPr marL="1257300" indent="-228600">
              <a:defRPr sz="2400">
                <a:solidFill>
                  <a:schemeClr val="tx1"/>
                </a:solidFill>
                <a:latin typeface="Times New Roman" pitchFamily="18" charset="0"/>
              </a:defRPr>
            </a:lvl4pPr>
            <a:lvl5pPr marL="1714500" indent="-228600">
              <a:defRPr sz="2400">
                <a:solidFill>
                  <a:schemeClr val="tx1"/>
                </a:solidFill>
                <a:latin typeface="Times New Roman" pitchFamily="18" charset="0"/>
              </a:defRPr>
            </a:lvl5pPr>
            <a:lvl6pPr marL="2171700" indent="-228600" fontAlgn="base">
              <a:spcBef>
                <a:spcPct val="0"/>
              </a:spcBef>
              <a:spcAft>
                <a:spcPct val="0"/>
              </a:spcAft>
              <a:defRPr sz="2400">
                <a:solidFill>
                  <a:schemeClr val="tx1"/>
                </a:solidFill>
                <a:latin typeface="Times New Roman" pitchFamily="18" charset="0"/>
              </a:defRPr>
            </a:lvl6pPr>
            <a:lvl7pPr marL="2628900" indent="-228600" fontAlgn="base">
              <a:spcBef>
                <a:spcPct val="0"/>
              </a:spcBef>
              <a:spcAft>
                <a:spcPct val="0"/>
              </a:spcAft>
              <a:defRPr sz="2400">
                <a:solidFill>
                  <a:schemeClr val="tx1"/>
                </a:solidFill>
                <a:latin typeface="Times New Roman" pitchFamily="18" charset="0"/>
              </a:defRPr>
            </a:lvl7pPr>
            <a:lvl8pPr marL="3086100" indent="-228600" fontAlgn="base">
              <a:spcBef>
                <a:spcPct val="0"/>
              </a:spcBef>
              <a:spcAft>
                <a:spcPct val="0"/>
              </a:spcAft>
              <a:defRPr sz="2400">
                <a:solidFill>
                  <a:schemeClr val="tx1"/>
                </a:solidFill>
                <a:latin typeface="Times New Roman" pitchFamily="18" charset="0"/>
              </a:defRPr>
            </a:lvl8pPr>
            <a:lvl9pPr marL="3543300" indent="-228600" fontAlgn="base">
              <a:spcBef>
                <a:spcPct val="0"/>
              </a:spcBef>
              <a:spcAft>
                <a:spcPct val="0"/>
              </a:spcAft>
              <a:defRPr sz="2400">
                <a:solidFill>
                  <a:schemeClr val="tx1"/>
                </a:solidFill>
                <a:latin typeface="Times New Roman" pitchFamily="18" charset="0"/>
              </a:defRPr>
            </a:lvl9pPr>
          </a:lstStyle>
          <a:p>
            <a:pPr algn="ctr">
              <a:lnSpc>
                <a:spcPct val="95000"/>
              </a:lnSpc>
            </a:pPr>
            <a:r>
              <a:rPr lang="en-US" sz="2000" b="1" dirty="0">
                <a:solidFill>
                  <a:schemeClr val="bg1"/>
                </a:solidFill>
                <a:cs typeface="Times New Roman" panose="02020603050405020304" pitchFamily="18" charset="0"/>
              </a:rPr>
              <a:t>4</a:t>
            </a:r>
          </a:p>
        </p:txBody>
      </p:sp>
      <p:sp>
        <p:nvSpPr>
          <p:cNvPr id="51" name="Text Box 15">
            <a:extLst>
              <a:ext uri="{FF2B5EF4-FFF2-40B4-BE49-F238E27FC236}">
                <a16:creationId xmlns:a16="http://schemas.microsoft.com/office/drawing/2014/main" id="{0CB96BEE-1ECB-4636-806E-4B69CADC5A77}"/>
              </a:ext>
            </a:extLst>
          </p:cNvPr>
          <p:cNvSpPr txBox="1">
            <a:spLocks noChangeArrowheads="1"/>
          </p:cNvSpPr>
          <p:nvPr/>
        </p:nvSpPr>
        <p:spPr bwMode="auto">
          <a:xfrm>
            <a:off x="2357177" y="6037205"/>
            <a:ext cx="4398962" cy="35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indent="-342900">
              <a:defRPr sz="2400">
                <a:solidFill>
                  <a:schemeClr val="tx1"/>
                </a:solidFill>
                <a:latin typeface="Times New Roman" pitchFamily="18" charset="0"/>
              </a:defRPr>
            </a:lvl2pPr>
            <a:lvl3pPr marL="857250" indent="-285750">
              <a:defRPr sz="2400">
                <a:solidFill>
                  <a:schemeClr val="tx1"/>
                </a:solidFill>
                <a:latin typeface="Times New Roman" pitchFamily="18" charset="0"/>
              </a:defRPr>
            </a:lvl3pPr>
            <a:lvl4pPr marL="1257300" indent="-228600">
              <a:defRPr sz="2400">
                <a:solidFill>
                  <a:schemeClr val="tx1"/>
                </a:solidFill>
                <a:latin typeface="Times New Roman" pitchFamily="18" charset="0"/>
              </a:defRPr>
            </a:lvl4pPr>
            <a:lvl5pPr marL="1714500" indent="-228600">
              <a:defRPr sz="2400">
                <a:solidFill>
                  <a:schemeClr val="tx1"/>
                </a:solidFill>
                <a:latin typeface="Times New Roman" pitchFamily="18" charset="0"/>
              </a:defRPr>
            </a:lvl5pPr>
            <a:lvl6pPr marL="2171700" indent="-228600" fontAlgn="base">
              <a:spcBef>
                <a:spcPct val="0"/>
              </a:spcBef>
              <a:spcAft>
                <a:spcPct val="0"/>
              </a:spcAft>
              <a:defRPr sz="2400">
                <a:solidFill>
                  <a:schemeClr val="tx1"/>
                </a:solidFill>
                <a:latin typeface="Times New Roman" pitchFamily="18" charset="0"/>
              </a:defRPr>
            </a:lvl6pPr>
            <a:lvl7pPr marL="2628900" indent="-228600" fontAlgn="base">
              <a:spcBef>
                <a:spcPct val="0"/>
              </a:spcBef>
              <a:spcAft>
                <a:spcPct val="0"/>
              </a:spcAft>
              <a:defRPr sz="2400">
                <a:solidFill>
                  <a:schemeClr val="tx1"/>
                </a:solidFill>
                <a:latin typeface="Times New Roman" pitchFamily="18" charset="0"/>
              </a:defRPr>
            </a:lvl7pPr>
            <a:lvl8pPr marL="3086100" indent="-228600" fontAlgn="base">
              <a:spcBef>
                <a:spcPct val="0"/>
              </a:spcBef>
              <a:spcAft>
                <a:spcPct val="0"/>
              </a:spcAft>
              <a:defRPr sz="2400">
                <a:solidFill>
                  <a:schemeClr val="tx1"/>
                </a:solidFill>
                <a:latin typeface="Times New Roman" pitchFamily="18" charset="0"/>
              </a:defRPr>
            </a:lvl8pPr>
            <a:lvl9pPr marL="3543300" indent="-228600" fontAlgn="base">
              <a:spcBef>
                <a:spcPct val="0"/>
              </a:spcBef>
              <a:spcAft>
                <a:spcPct val="0"/>
              </a:spcAft>
              <a:defRPr sz="2400">
                <a:solidFill>
                  <a:schemeClr val="tx1"/>
                </a:solidFill>
                <a:latin typeface="Times New Roman" pitchFamily="18" charset="0"/>
              </a:defRPr>
            </a:lvl9pPr>
          </a:lstStyle>
          <a:p>
            <a:pPr>
              <a:lnSpc>
                <a:spcPct val="95000"/>
              </a:lnSpc>
            </a:pPr>
            <a:r>
              <a:rPr lang="en-US" b="1" dirty="0">
                <a:solidFill>
                  <a:schemeClr val="bg1"/>
                </a:solidFill>
                <a:cs typeface="Times New Roman" panose="02020603050405020304" pitchFamily="18" charset="0"/>
              </a:rPr>
              <a:t>Point </a:t>
            </a:r>
            <a:r>
              <a:rPr lang="en-US" b="1" dirty="0" err="1">
                <a:solidFill>
                  <a:schemeClr val="bg1"/>
                </a:solidFill>
                <a:cs typeface="Times New Roman" panose="02020603050405020304" pitchFamily="18" charset="0"/>
              </a:rPr>
              <a:t>d’attention</a:t>
            </a:r>
            <a:r>
              <a:rPr lang="en-US" b="1" dirty="0">
                <a:solidFill>
                  <a:schemeClr val="bg1"/>
                </a:solidFill>
                <a:cs typeface="Times New Roman" panose="02020603050405020304" pitchFamily="18" charset="0"/>
              </a:rPr>
              <a:t> / </a:t>
            </a:r>
            <a:r>
              <a:rPr lang="en-US" b="1" dirty="0" err="1">
                <a:solidFill>
                  <a:schemeClr val="bg1"/>
                </a:solidFill>
                <a:cs typeface="Times New Roman" panose="02020603050405020304" pitchFamily="18" charset="0"/>
              </a:rPr>
              <a:t>décision</a:t>
            </a:r>
            <a:endParaRPr lang="en-US" b="1" dirty="0">
              <a:solidFill>
                <a:schemeClr val="bg1"/>
              </a:solidFill>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8"/>
          <p:cNvSpPr/>
          <p:nvPr/>
        </p:nvSpPr>
        <p:spPr bwMode="auto">
          <a:xfrm>
            <a:off x="323528" y="977450"/>
            <a:ext cx="8637108" cy="5150703"/>
          </a:xfrm>
          <a:prstGeom prst="roundRect">
            <a:avLst/>
          </a:prstGeom>
          <a:no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1200">
              <a:solidFill>
                <a:srgbClr val="000000"/>
              </a:solidFill>
              <a:latin typeface="Arial" pitchFamily="34" charset="0"/>
              <a:cs typeface="Lucida Sans Unicode" pitchFamily="34" charset="0"/>
            </a:endParaRPr>
          </a:p>
        </p:txBody>
      </p:sp>
      <p:sp>
        <p:nvSpPr>
          <p:cNvPr id="16" name="TextBox 9"/>
          <p:cNvSpPr txBox="1"/>
          <p:nvPr/>
        </p:nvSpPr>
        <p:spPr>
          <a:xfrm>
            <a:off x="643542" y="1104752"/>
            <a:ext cx="7997080" cy="4856714"/>
          </a:xfrm>
          <a:prstGeom prst="rect">
            <a:avLst/>
          </a:prstGeom>
          <a:noFill/>
        </p:spPr>
        <p:txBody>
          <a:bodyPr wrap="square" rtlCol="0">
            <a:spAutoFit/>
          </a:bodyPr>
          <a:lstStyle/>
          <a:p>
            <a:pPr marL="0" lvl="1" algn="just" fontAlgn="base">
              <a:spcBef>
                <a:spcPct val="0"/>
              </a:spcBef>
              <a:spcAft>
                <a:spcPct val="35000"/>
              </a:spcAft>
              <a:buClr>
                <a:srgbClr val="996600"/>
              </a:buClr>
            </a:pPr>
            <a:r>
              <a:rPr lang="fr-FR" sz="1600" dirty="0">
                <a:solidFill>
                  <a:schemeClr val="bg1">
                    <a:lumMod val="50000"/>
                  </a:schemeClr>
                </a:solidFill>
                <a:latin typeface="Times New Roman" panose="02020603050405020304" pitchFamily="18" charset="0"/>
                <a:cs typeface="Times New Roman" panose="02020603050405020304" pitchFamily="18" charset="0"/>
              </a:rPr>
              <a:t>C’est une plateforme omnicanal qui permettra à terme d’assurer aux clients une meilleure expérience simple et conviviale avec une consistance de l’information à travers tous les canaux. Le client pourra ainsi commencer une transaction à partir d’un canal mobile et la terminer sur un guichet automatique, sur internet ou auprès d’un sous-agent. Pour rappel, la plateforme omnicanal Keaz fournira les produits ci-dessous :</a:t>
            </a:r>
          </a:p>
          <a:p>
            <a:pPr lvl="0" algn="just"/>
            <a:r>
              <a:rPr lang="fr-FR" sz="1600" b="1" dirty="0">
                <a:solidFill>
                  <a:srgbClr val="3E6139"/>
                </a:solidFill>
                <a:latin typeface="Times New Roman" panose="02020603050405020304" pitchFamily="18" charset="0"/>
                <a:cs typeface="Times New Roman" panose="02020603050405020304" pitchFamily="18" charset="0"/>
              </a:rPr>
              <a:t>1- Internet Banking pour les particuliers ;</a:t>
            </a:r>
          </a:p>
          <a:p>
            <a:pPr lvl="0" algn="just"/>
            <a:r>
              <a:rPr lang="fr-FR" sz="1600" b="1" dirty="0">
                <a:solidFill>
                  <a:srgbClr val="3E6139"/>
                </a:solidFill>
                <a:latin typeface="Times New Roman" panose="02020603050405020304" pitchFamily="18" charset="0"/>
                <a:cs typeface="Times New Roman" panose="02020603050405020304" pitchFamily="18" charset="0"/>
              </a:rPr>
              <a:t>2- Internet Banking pour les entreprises ;</a:t>
            </a:r>
          </a:p>
          <a:p>
            <a:pPr lvl="0" algn="just"/>
            <a:r>
              <a:rPr lang="fr-FR" sz="1600" b="1" dirty="0">
                <a:solidFill>
                  <a:srgbClr val="3E6139"/>
                </a:solidFill>
                <a:latin typeface="Times New Roman" panose="02020603050405020304" pitchFamily="18" charset="0"/>
                <a:cs typeface="Times New Roman" panose="02020603050405020304" pitchFamily="18" charset="0"/>
              </a:rPr>
              <a:t>3- Internet Banking pour les sous-agents ;</a:t>
            </a:r>
          </a:p>
          <a:p>
            <a:pPr lvl="0" algn="just"/>
            <a:r>
              <a:rPr lang="fr-FR" sz="1600" b="1" dirty="0">
                <a:solidFill>
                  <a:srgbClr val="3E6139"/>
                </a:solidFill>
                <a:latin typeface="Times New Roman" panose="02020603050405020304" pitchFamily="18" charset="0"/>
                <a:cs typeface="Times New Roman" panose="02020603050405020304" pitchFamily="18" charset="0"/>
              </a:rPr>
              <a:t>4- Mobile Banking  (Apple /Android et USSD) ;</a:t>
            </a:r>
          </a:p>
          <a:p>
            <a:pPr lvl="0" algn="just"/>
            <a:r>
              <a:rPr lang="fr-FR" sz="1600" b="1" dirty="0">
                <a:solidFill>
                  <a:srgbClr val="3E6139"/>
                </a:solidFill>
                <a:latin typeface="Times New Roman" panose="02020603050405020304" pitchFamily="18" charset="0"/>
                <a:cs typeface="Times New Roman" panose="02020603050405020304" pitchFamily="18" charset="0"/>
              </a:rPr>
              <a:t>5- ATM : guichet multifonctions permettant le dépôt d’espèces, le retrait sans carte, la mise à jour d’informations compte et client (solution en cours de configuration )</a:t>
            </a:r>
            <a:r>
              <a:rPr lang="fr-FR" sz="1600" b="1" dirty="0">
                <a:solidFill>
                  <a:srgbClr val="2EB135"/>
                </a:solidFill>
                <a:latin typeface="Times New Roman" panose="02020603050405020304" pitchFamily="18" charset="0"/>
                <a:cs typeface="Times New Roman" panose="02020603050405020304" pitchFamily="18" charset="0"/>
              </a:rPr>
              <a:t>.</a:t>
            </a:r>
          </a:p>
          <a:p>
            <a:pPr algn="just"/>
            <a:endParaRPr lang="fr-FR" sz="1600" dirty="0">
              <a:solidFill>
                <a:schemeClr val="bg1">
                  <a:lumMod val="50000"/>
                </a:schemeClr>
              </a:solidFill>
              <a:latin typeface="Times New Roman" panose="02020603050405020304" pitchFamily="18" charset="0"/>
              <a:cs typeface="Times New Roman" panose="02020603050405020304" pitchFamily="18" charset="0"/>
            </a:endParaRPr>
          </a:p>
          <a:p>
            <a:pPr algn="just"/>
            <a:r>
              <a:rPr lang="fr-FR" sz="1600" dirty="0">
                <a:solidFill>
                  <a:schemeClr val="bg1">
                    <a:lumMod val="50000"/>
                  </a:schemeClr>
                </a:solidFill>
                <a:latin typeface="Times New Roman" panose="02020603050405020304" pitchFamily="18" charset="0"/>
                <a:cs typeface="Times New Roman" panose="02020603050405020304" pitchFamily="18" charset="0"/>
              </a:rPr>
              <a:t>Plusieurs services à valeurs ajoutées sont disponible sur la plateforme omnicanal comme l’intégration des facturiers eau /électricité, l’intégration avec Western Union (WU) permettant de recevoir et d’envoyer des transferts WU.</a:t>
            </a:r>
          </a:p>
          <a:p>
            <a:pPr algn="just"/>
            <a:r>
              <a:rPr lang="fr-FR" sz="1600" dirty="0">
                <a:solidFill>
                  <a:schemeClr val="bg1">
                    <a:lumMod val="50000"/>
                  </a:schemeClr>
                </a:solidFill>
                <a:latin typeface="Times New Roman" panose="02020603050405020304" pitchFamily="18" charset="0"/>
                <a:cs typeface="Times New Roman" panose="02020603050405020304" pitchFamily="18" charset="0"/>
              </a:rPr>
              <a:t>Les fonctionnalités de paiement de personne à personne sous la dénomination de Keaz Cash, ainsi que la génération d’avoir électronique (eVoucher) ou jeton de retrait permettant les retraits sans carte au guichet automatique représentent les atouts de l’offre omnicanal. </a:t>
            </a:r>
          </a:p>
          <a:p>
            <a:pPr marL="0" lvl="1" algn="just" fontAlgn="base">
              <a:spcBef>
                <a:spcPct val="0"/>
              </a:spcBef>
              <a:spcAft>
                <a:spcPct val="35000"/>
              </a:spcAft>
              <a:buClr>
                <a:srgbClr val="996600"/>
              </a:buClr>
            </a:pPr>
            <a:endParaRPr lang="fr-FR" sz="1600" dirty="0">
              <a:solidFill>
                <a:schemeClr val="bg1">
                  <a:lumMod val="50000"/>
                </a:schemeClr>
              </a:solidFill>
              <a:latin typeface="Arial" panose="020B0604020202020204" pitchFamily="34" charset="0"/>
              <a:cs typeface="Arial" panose="020B0604020202020204" pitchFamily="34" charset="0"/>
            </a:endParaRPr>
          </a:p>
        </p:txBody>
      </p:sp>
      <p:sp>
        <p:nvSpPr>
          <p:cNvPr id="8" name="ZoneTexte 7"/>
          <p:cNvSpPr txBox="1"/>
          <p:nvPr/>
        </p:nvSpPr>
        <p:spPr>
          <a:xfrm>
            <a:off x="323528" y="395722"/>
            <a:ext cx="5400600" cy="769441"/>
          </a:xfrm>
          <a:prstGeom prst="rect">
            <a:avLst/>
          </a:prstGeom>
          <a:noFill/>
        </p:spPr>
        <p:txBody>
          <a:bodyPr wrap="square" rtlCol="0">
            <a:spAutoFit/>
          </a:bodyPr>
          <a:lstStyle/>
          <a:p>
            <a:r>
              <a:rPr lang="fr-FR" sz="2600" b="1" dirty="0">
                <a:solidFill>
                  <a:srgbClr val="00693E"/>
                </a:solidFill>
                <a:latin typeface="Arial" pitchFamily="34" charset="0"/>
                <a:cs typeface="Arial" pitchFamily="34" charset="0"/>
              </a:rPr>
              <a:t>Présentation de la solution Keaz</a:t>
            </a:r>
          </a:p>
          <a:p>
            <a:endParaRPr lang="fr-FR" dirty="0">
              <a:solidFill>
                <a:prstClr val="black"/>
              </a:solidFill>
            </a:endParaRPr>
          </a:p>
        </p:txBody>
      </p:sp>
      <p:pic>
        <p:nvPicPr>
          <p:cNvPr id="18" name="Image 17" descr="Bande verte.jpg">
            <a:extLst>
              <a:ext uri="{FF2B5EF4-FFF2-40B4-BE49-F238E27FC236}">
                <a16:creationId xmlns:a16="http://schemas.microsoft.com/office/drawing/2014/main" id="{58B21A87-3F30-45CC-A05C-0569A54D7142}"/>
              </a:ext>
            </a:extLst>
          </p:cNvPr>
          <p:cNvPicPr>
            <a:picLocks noChangeAspect="1"/>
          </p:cNvPicPr>
          <p:nvPr/>
        </p:nvPicPr>
        <p:blipFill>
          <a:blip r:embed="rId3" cstate="print"/>
          <a:stretch>
            <a:fillRect/>
          </a:stretch>
        </p:blipFill>
        <p:spPr>
          <a:xfrm>
            <a:off x="323528" y="6340071"/>
            <a:ext cx="8280920" cy="385022"/>
          </a:xfrm>
          <a:prstGeom prst="rect">
            <a:avLst/>
          </a:prstGeom>
        </p:spPr>
      </p:pic>
    </p:spTree>
    <p:extLst>
      <p:ext uri="{BB962C8B-B14F-4D97-AF65-F5344CB8AC3E}">
        <p14:creationId xmlns:p14="http://schemas.microsoft.com/office/powerpoint/2010/main" val="4275736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A646DA-2349-4770-BC2D-640EC1A7B06F}"/>
              </a:ext>
            </a:extLst>
          </p:cNvPr>
          <p:cNvSpPr>
            <a:spLocks noGrp="1"/>
          </p:cNvSpPr>
          <p:nvPr>
            <p:ph type="title"/>
          </p:nvPr>
        </p:nvSpPr>
        <p:spPr>
          <a:xfrm>
            <a:off x="457200" y="332656"/>
            <a:ext cx="8229600" cy="648072"/>
          </a:xfrm>
        </p:spPr>
        <p:txBody>
          <a:bodyPr>
            <a:normAutofit fontScale="90000"/>
          </a:bodyPr>
          <a:lstStyle/>
          <a:p>
            <a:r>
              <a:rPr lang="fr-FR" sz="2400" dirty="0"/>
              <a:t>LES UNIVERS KEAZ: Keaz :L’espace pour les particuliers</a:t>
            </a:r>
          </a:p>
        </p:txBody>
      </p:sp>
      <p:sp>
        <p:nvSpPr>
          <p:cNvPr id="3" name="Espace réservé du contenu 2">
            <a:extLst>
              <a:ext uri="{FF2B5EF4-FFF2-40B4-BE49-F238E27FC236}">
                <a16:creationId xmlns:a16="http://schemas.microsoft.com/office/drawing/2014/main" id="{91D4630C-DBFE-491C-9B4E-B4B33543EB29}"/>
              </a:ext>
            </a:extLst>
          </p:cNvPr>
          <p:cNvSpPr>
            <a:spLocks noGrp="1"/>
          </p:cNvSpPr>
          <p:nvPr>
            <p:ph idx="1"/>
          </p:nvPr>
        </p:nvSpPr>
        <p:spPr/>
        <p:txBody>
          <a:bodyPr/>
          <a:lstStyle/>
          <a:p>
            <a:endParaRPr lang="en-US"/>
          </a:p>
        </p:txBody>
      </p:sp>
      <p:pic>
        <p:nvPicPr>
          <p:cNvPr id="7" name="Image 6">
            <a:extLst>
              <a:ext uri="{FF2B5EF4-FFF2-40B4-BE49-F238E27FC236}">
                <a16:creationId xmlns:a16="http://schemas.microsoft.com/office/drawing/2014/main" id="{6C6B5FE7-407B-4C6B-A60C-BBFE6B145782}"/>
              </a:ext>
            </a:extLst>
          </p:cNvPr>
          <p:cNvPicPr>
            <a:picLocks noChangeAspect="1"/>
          </p:cNvPicPr>
          <p:nvPr/>
        </p:nvPicPr>
        <p:blipFill>
          <a:blip r:embed="rId2"/>
          <a:stretch>
            <a:fillRect/>
          </a:stretch>
        </p:blipFill>
        <p:spPr>
          <a:xfrm>
            <a:off x="457200" y="1180380"/>
            <a:ext cx="8229600" cy="5328591"/>
          </a:xfrm>
          <a:prstGeom prst="rect">
            <a:avLst/>
          </a:prstGeom>
        </p:spPr>
      </p:pic>
    </p:spTree>
    <p:extLst>
      <p:ext uri="{BB962C8B-B14F-4D97-AF65-F5344CB8AC3E}">
        <p14:creationId xmlns:p14="http://schemas.microsoft.com/office/powerpoint/2010/main" val="365113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FC9E-6814-450B-9051-32DDB9BD8828}"/>
              </a:ext>
            </a:extLst>
          </p:cNvPr>
          <p:cNvSpPr>
            <a:spLocks noGrp="1"/>
          </p:cNvSpPr>
          <p:nvPr>
            <p:ph type="title"/>
          </p:nvPr>
        </p:nvSpPr>
        <p:spPr/>
        <p:txBody>
          <a:bodyPr>
            <a:normAutofit fontScale="90000"/>
          </a:bodyPr>
          <a:lstStyle/>
          <a:p>
            <a:r>
              <a:rPr lang="fr-FR" sz="2800" dirty="0"/>
              <a:t>LES UNIVERS KEAZ: KEAZ PRO – l’espace pour les entreprises et les professionnels</a:t>
            </a:r>
            <a:endParaRPr lang="fr-FR" dirty="0"/>
          </a:p>
        </p:txBody>
      </p:sp>
      <p:pic>
        <p:nvPicPr>
          <p:cNvPr id="7" name="Espace réservé du contenu 6">
            <a:extLst>
              <a:ext uri="{FF2B5EF4-FFF2-40B4-BE49-F238E27FC236}">
                <a16:creationId xmlns:a16="http://schemas.microsoft.com/office/drawing/2014/main" id="{909AA537-B126-41FF-A35F-13AF1825D4F0}"/>
              </a:ext>
            </a:extLst>
          </p:cNvPr>
          <p:cNvPicPr>
            <a:picLocks noGrp="1" noChangeAspect="1"/>
          </p:cNvPicPr>
          <p:nvPr>
            <p:ph idx="1"/>
          </p:nvPr>
        </p:nvPicPr>
        <p:blipFill>
          <a:blip r:embed="rId2"/>
          <a:stretch>
            <a:fillRect/>
          </a:stretch>
        </p:blipFill>
        <p:spPr>
          <a:xfrm>
            <a:off x="457200" y="1268760"/>
            <a:ext cx="8229600" cy="5256583"/>
          </a:xfrm>
        </p:spPr>
      </p:pic>
    </p:spTree>
    <p:extLst>
      <p:ext uri="{BB962C8B-B14F-4D97-AF65-F5344CB8AC3E}">
        <p14:creationId xmlns:p14="http://schemas.microsoft.com/office/powerpoint/2010/main" val="317220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CED63-28EE-424F-B233-FD315FF63CFE}"/>
              </a:ext>
            </a:extLst>
          </p:cNvPr>
          <p:cNvSpPr>
            <a:spLocks noGrp="1"/>
          </p:cNvSpPr>
          <p:nvPr>
            <p:ph type="title"/>
          </p:nvPr>
        </p:nvSpPr>
        <p:spPr/>
        <p:txBody>
          <a:bodyPr>
            <a:normAutofit fontScale="90000"/>
          </a:bodyPr>
          <a:lstStyle/>
          <a:p>
            <a:r>
              <a:rPr lang="fr-FR" sz="2400" dirty="0"/>
              <a:t>LES UNIVERS KEAZ: KEAZ SPOT – l’espace des sous-agents</a:t>
            </a:r>
            <a:endParaRPr lang="fr-FR" dirty="0"/>
          </a:p>
        </p:txBody>
      </p:sp>
      <p:pic>
        <p:nvPicPr>
          <p:cNvPr id="4" name="Content Placeholder 3">
            <a:extLst>
              <a:ext uri="{FF2B5EF4-FFF2-40B4-BE49-F238E27FC236}">
                <a16:creationId xmlns:a16="http://schemas.microsoft.com/office/drawing/2014/main" id="{5E558F68-3381-4278-86BD-4CEF2D46D214}"/>
              </a:ext>
            </a:extLst>
          </p:cNvPr>
          <p:cNvPicPr>
            <a:picLocks noGrp="1"/>
          </p:cNvPicPr>
          <p:nvPr>
            <p:ph idx="1"/>
          </p:nvPr>
        </p:nvPicPr>
        <p:blipFill>
          <a:blip r:embed="rId2"/>
          <a:stretch>
            <a:fillRect/>
          </a:stretch>
        </p:blipFill>
        <p:spPr>
          <a:xfrm>
            <a:off x="457200" y="1052736"/>
            <a:ext cx="8229600" cy="5184575"/>
          </a:xfrm>
          <a:prstGeom prst="rect">
            <a:avLst/>
          </a:prstGeom>
        </p:spPr>
      </p:pic>
    </p:spTree>
    <p:extLst>
      <p:ext uri="{BB962C8B-B14F-4D97-AF65-F5344CB8AC3E}">
        <p14:creationId xmlns:p14="http://schemas.microsoft.com/office/powerpoint/2010/main" val="360118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4541-5D48-46DE-AE94-E2A3A05425E1}"/>
              </a:ext>
            </a:extLst>
          </p:cNvPr>
          <p:cNvSpPr>
            <a:spLocks noGrp="1"/>
          </p:cNvSpPr>
          <p:nvPr>
            <p:ph type="title"/>
          </p:nvPr>
        </p:nvSpPr>
        <p:spPr>
          <a:xfrm>
            <a:off x="457200" y="332656"/>
            <a:ext cx="8229600" cy="648072"/>
          </a:xfrm>
        </p:spPr>
        <p:txBody>
          <a:bodyPr>
            <a:normAutofit fontScale="90000"/>
          </a:bodyPr>
          <a:lstStyle/>
          <a:p>
            <a:r>
              <a:rPr lang="fr-FR" sz="2800" dirty="0"/>
              <a:t>LES UNIVERS KEAZ: L’espace des gestionnaires ou du </a:t>
            </a:r>
            <a:r>
              <a:rPr lang="fr-FR" sz="2800" dirty="0" err="1"/>
              <a:t>Personnal</a:t>
            </a:r>
            <a:r>
              <a:rPr lang="fr-FR" sz="2800" dirty="0"/>
              <a:t> </a:t>
            </a:r>
            <a:r>
              <a:rPr lang="fr-FR" sz="2800" dirty="0" err="1"/>
              <a:t>Banker</a:t>
            </a:r>
            <a:r>
              <a:rPr lang="fr-FR" sz="2800" dirty="0"/>
              <a:t>(</a:t>
            </a:r>
            <a:r>
              <a:rPr lang="fr-FR" sz="2800" dirty="0" err="1"/>
              <a:t>Pbanker</a:t>
            </a:r>
            <a:r>
              <a:rPr lang="fr-FR" sz="2800" dirty="0"/>
              <a:t>)</a:t>
            </a:r>
            <a:endParaRPr lang="fr-FR" dirty="0"/>
          </a:p>
        </p:txBody>
      </p:sp>
      <p:pic>
        <p:nvPicPr>
          <p:cNvPr id="4" name="Content Placeholder 3">
            <a:extLst>
              <a:ext uri="{FF2B5EF4-FFF2-40B4-BE49-F238E27FC236}">
                <a16:creationId xmlns:a16="http://schemas.microsoft.com/office/drawing/2014/main" id="{E3DC65C5-F18D-4C5D-B49B-017120C39D15}"/>
              </a:ext>
            </a:extLst>
          </p:cNvPr>
          <p:cNvPicPr>
            <a:picLocks noGrp="1"/>
          </p:cNvPicPr>
          <p:nvPr>
            <p:ph idx="1"/>
          </p:nvPr>
        </p:nvPicPr>
        <p:blipFill>
          <a:blip r:embed="rId2"/>
          <a:stretch>
            <a:fillRect/>
          </a:stretch>
        </p:blipFill>
        <p:spPr>
          <a:xfrm>
            <a:off x="457200" y="1628800"/>
            <a:ext cx="8229600" cy="4495258"/>
          </a:xfrm>
          <a:prstGeom prst="rect">
            <a:avLst/>
          </a:prstGeom>
        </p:spPr>
      </p:pic>
    </p:spTree>
    <p:extLst>
      <p:ext uri="{BB962C8B-B14F-4D97-AF65-F5344CB8AC3E}">
        <p14:creationId xmlns:p14="http://schemas.microsoft.com/office/powerpoint/2010/main" val="3655094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1CD7-1A11-4906-928D-1210BD7B1AA4}"/>
              </a:ext>
            </a:extLst>
          </p:cNvPr>
          <p:cNvSpPr>
            <a:spLocks noGrp="1"/>
          </p:cNvSpPr>
          <p:nvPr>
            <p:ph type="title"/>
          </p:nvPr>
        </p:nvSpPr>
        <p:spPr/>
        <p:txBody>
          <a:bodyPr>
            <a:normAutofit/>
          </a:bodyPr>
          <a:lstStyle/>
          <a:p>
            <a:pPr algn="ctr"/>
            <a:r>
              <a:rPr lang="fr-FR" u="sng" dirty="0"/>
              <a:t>Le processus d’enrolement sur Keaz</a:t>
            </a:r>
          </a:p>
        </p:txBody>
      </p:sp>
      <p:sp>
        <p:nvSpPr>
          <p:cNvPr id="3" name="Content Placeholder 2">
            <a:extLst>
              <a:ext uri="{FF2B5EF4-FFF2-40B4-BE49-F238E27FC236}">
                <a16:creationId xmlns:a16="http://schemas.microsoft.com/office/drawing/2014/main" id="{E0B62FA4-B714-49B0-96BA-07490E900CBE}"/>
              </a:ext>
            </a:extLst>
          </p:cNvPr>
          <p:cNvSpPr>
            <a:spLocks noGrp="1"/>
          </p:cNvSpPr>
          <p:nvPr>
            <p:ph idx="1"/>
          </p:nvPr>
        </p:nvSpPr>
        <p:spPr/>
        <p:txBody>
          <a:bodyPr>
            <a:normAutofit lnSpcReduction="10000"/>
          </a:bodyPr>
          <a:lstStyle/>
          <a:p>
            <a:pPr algn="just"/>
            <a:r>
              <a:rPr lang="fr-FR" dirty="0"/>
              <a:t>Le processus d’enrolement sur Keaz reste une étape importante car il reste le point d’entrer pour le client sur l’internet Banking.</a:t>
            </a:r>
          </a:p>
          <a:p>
            <a:pPr algn="just"/>
            <a:r>
              <a:rPr lang="fr-FR" dirty="0"/>
              <a:t>Pour pouvoir s’enrôler le client doit disposer:</a:t>
            </a:r>
          </a:p>
          <a:p>
            <a:pPr lvl="1" algn="just"/>
            <a:r>
              <a:rPr lang="fr-FR" dirty="0"/>
              <a:t>d’un compte à </a:t>
            </a:r>
            <a:r>
              <a:rPr lang="fr-FR" dirty="0" err="1"/>
              <a:t>Orabank</a:t>
            </a:r>
            <a:r>
              <a:rPr lang="fr-FR" dirty="0"/>
              <a:t> </a:t>
            </a:r>
          </a:p>
          <a:p>
            <a:pPr lvl="1" algn="just"/>
            <a:r>
              <a:rPr lang="fr-FR" dirty="0"/>
              <a:t>S’assurer que son contact téléphonique communiqué au moment d’entrée en relation est toujours utilisé par ses soins.</a:t>
            </a:r>
          </a:p>
          <a:p>
            <a:pPr lvl="1" algn="just"/>
            <a:r>
              <a:rPr lang="fr-FR" dirty="0"/>
              <a:t>Disposer de son numéro de compte et l’inscrire au moment de l’enrolement en tenant compte des onze positions.	</a:t>
            </a:r>
          </a:p>
          <a:p>
            <a:pPr algn="just"/>
            <a:r>
              <a:rPr lang="fr-FR" dirty="0"/>
              <a:t>En cas de difficulté d’enrôlement pour plusieurs raisons à savoir:</a:t>
            </a:r>
          </a:p>
          <a:p>
            <a:pPr lvl="1" algn="just"/>
            <a:r>
              <a:rPr lang="fr-FR" dirty="0"/>
              <a:t>Numéro de téléphone mal renseigné au moment de l’entrée en relation( ne respectant pas le format 245XXXXXXXX)</a:t>
            </a:r>
          </a:p>
          <a:p>
            <a:pPr lvl="1" algn="just"/>
            <a:r>
              <a:rPr lang="fr-FR" dirty="0"/>
              <a:t>Numéro de téléphone fixe en lieu et place d’un numéro GSM dans SBA</a:t>
            </a:r>
          </a:p>
          <a:p>
            <a:pPr lvl="1" algn="just"/>
            <a:r>
              <a:rPr lang="fr-FR" dirty="0"/>
              <a:t>Mot de passe composé n’est pas complexe </a:t>
            </a:r>
          </a:p>
          <a:p>
            <a:pPr lvl="1" algn="just"/>
            <a:r>
              <a:rPr lang="fr-FR" dirty="0"/>
              <a:t>Le nom d’utilisateur choisit existe déjà dans la base </a:t>
            </a:r>
            <a:r>
              <a:rPr lang="fr-FR" dirty="0" err="1"/>
              <a:t>keaz</a:t>
            </a:r>
            <a:r>
              <a:rPr lang="fr-FR" dirty="0"/>
              <a:t> c’est à dire déjà choisit par un autre utilisateur</a:t>
            </a:r>
          </a:p>
        </p:txBody>
      </p:sp>
    </p:spTree>
    <p:extLst>
      <p:ext uri="{BB962C8B-B14F-4D97-AF65-F5344CB8AC3E}">
        <p14:creationId xmlns:p14="http://schemas.microsoft.com/office/powerpoint/2010/main" val="84057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DCB4-3E6F-498F-9E7F-D2B29C500835}"/>
              </a:ext>
            </a:extLst>
          </p:cNvPr>
          <p:cNvSpPr>
            <a:spLocks noGrp="1"/>
          </p:cNvSpPr>
          <p:nvPr>
            <p:ph type="title"/>
          </p:nvPr>
        </p:nvSpPr>
        <p:spPr/>
        <p:txBody>
          <a:bodyPr/>
          <a:lstStyle/>
          <a:p>
            <a:pPr algn="ctr"/>
            <a:r>
              <a:rPr lang="fr-FR" u="sng" dirty="0"/>
              <a:t>Le processus d’enrolement sur Keaz</a:t>
            </a:r>
            <a:endParaRPr lang="fr-FR" dirty="0"/>
          </a:p>
        </p:txBody>
      </p:sp>
      <p:sp>
        <p:nvSpPr>
          <p:cNvPr id="3" name="Content Placeholder 2">
            <a:extLst>
              <a:ext uri="{FF2B5EF4-FFF2-40B4-BE49-F238E27FC236}">
                <a16:creationId xmlns:a16="http://schemas.microsoft.com/office/drawing/2014/main" id="{11C58840-290D-49AF-8F6D-58AC100A7925}"/>
              </a:ext>
            </a:extLst>
          </p:cNvPr>
          <p:cNvSpPr>
            <a:spLocks noGrp="1"/>
          </p:cNvSpPr>
          <p:nvPr>
            <p:ph idx="1"/>
          </p:nvPr>
        </p:nvSpPr>
        <p:spPr/>
        <p:txBody>
          <a:bodyPr>
            <a:normAutofit/>
          </a:bodyPr>
          <a:lstStyle/>
          <a:p>
            <a:r>
              <a:rPr lang="fr-FR" dirty="0"/>
              <a:t>Le client aura la possibilité de contacter:</a:t>
            </a:r>
          </a:p>
          <a:p>
            <a:pPr lvl="1" algn="just"/>
            <a:r>
              <a:rPr lang="fr-FR" dirty="0"/>
              <a:t>Son gestionnaire du compte</a:t>
            </a:r>
          </a:p>
          <a:p>
            <a:pPr lvl="1" algn="just"/>
            <a:r>
              <a:rPr lang="fr-FR" dirty="0"/>
              <a:t>Le support banque digitale par mail à l’adresse</a:t>
            </a:r>
          </a:p>
          <a:p>
            <a:pPr marL="457200" lvl="1" indent="0" algn="just">
              <a:buNone/>
            </a:pPr>
            <a:r>
              <a:rPr lang="fr-FR" dirty="0">
                <a:hlinkClick r:id="rId2"/>
              </a:rPr>
              <a:t>ToutOGWMonetique@orabank.net</a:t>
            </a:r>
            <a:r>
              <a:rPr lang="fr-FR" dirty="0"/>
              <a:t> pour assistance</a:t>
            </a:r>
          </a:p>
          <a:p>
            <a:pPr lvl="1" algn="just"/>
            <a:r>
              <a:rPr lang="fr-FR" dirty="0"/>
              <a:t>Une agence la plus proche pour assistance</a:t>
            </a:r>
          </a:p>
          <a:p>
            <a:r>
              <a:rPr lang="fr-FR" dirty="0"/>
              <a:t>En ce qui concerne l’agence pour son assistance au client, elle doit:</a:t>
            </a:r>
          </a:p>
          <a:p>
            <a:pPr lvl="1" algn="just"/>
            <a:r>
              <a:rPr lang="fr-FR" dirty="0"/>
              <a:t>S’assurer le contact téléphonique et Email du client sont à jour dans SBA.</a:t>
            </a:r>
          </a:p>
          <a:p>
            <a:pPr lvl="1" algn="just"/>
            <a:r>
              <a:rPr lang="fr-FR" dirty="0"/>
              <a:t>Au cas contraire faire la mise à jour en observant la procédure de changement des informations clients.</a:t>
            </a:r>
          </a:p>
          <a:p>
            <a:pPr lvl="1" algn="just"/>
            <a:r>
              <a:rPr lang="fr-FR" dirty="0"/>
              <a:t>Si le souci d’enrolement persiste, prendre attache avec le support banque digitale pour assistance </a:t>
            </a:r>
          </a:p>
          <a:p>
            <a:pPr lvl="1" algn="just"/>
            <a:r>
              <a:rPr lang="fr-FR" dirty="0"/>
              <a:t>Banque digitale peut faire l’enrôlement d’un particulier/Entreprise/sous-agent ou autre support à partir de leur profil Admin.</a:t>
            </a:r>
          </a:p>
        </p:txBody>
      </p:sp>
    </p:spTree>
    <p:extLst>
      <p:ext uri="{BB962C8B-B14F-4D97-AF65-F5344CB8AC3E}">
        <p14:creationId xmlns:p14="http://schemas.microsoft.com/office/powerpoint/2010/main" val="398561037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19727</TotalTime>
  <Words>914</Words>
  <Application>Microsoft Office PowerPoint</Application>
  <PresentationFormat>Affichage à l'écran (4:3)</PresentationFormat>
  <Paragraphs>116</Paragraphs>
  <Slides>15</Slides>
  <Notes>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Arial</vt:lpstr>
      <vt:lpstr>Calibri</vt:lpstr>
      <vt:lpstr>GothamRounded-Medium</vt:lpstr>
      <vt:lpstr>Proxima Nova Rg</vt:lpstr>
      <vt:lpstr>Times New Roman</vt:lpstr>
      <vt:lpstr>Wingdings</vt:lpstr>
      <vt:lpstr>Thème Office</vt:lpstr>
      <vt:lpstr>Présentation de la nouvelle plateforme Digitale Keaz</vt:lpstr>
      <vt:lpstr>Présentation PowerPoint</vt:lpstr>
      <vt:lpstr>Présentation PowerPoint</vt:lpstr>
      <vt:lpstr>LES UNIVERS KEAZ: Keaz :L’espace pour les particuliers</vt:lpstr>
      <vt:lpstr>LES UNIVERS KEAZ: KEAZ PRO – l’espace pour les entreprises et les professionnels</vt:lpstr>
      <vt:lpstr>LES UNIVERS KEAZ: KEAZ SPOT – l’espace des sous-agents</vt:lpstr>
      <vt:lpstr>LES UNIVERS KEAZ: L’espace des gestionnaires ou du Personnal Banker(Pbanker)</vt:lpstr>
      <vt:lpstr>Le processus d’enrolement sur Keaz</vt:lpstr>
      <vt:lpstr>Le processus d’enrolement sur Keaz</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DELPHINE</dc:creator>
  <cp:lastModifiedBy>Bakary Kante</cp:lastModifiedBy>
  <cp:revision>632</cp:revision>
  <cp:lastPrinted>2016-06-06T18:21:37Z</cp:lastPrinted>
  <dcterms:created xsi:type="dcterms:W3CDTF">2011-05-14T00:42:15Z</dcterms:created>
  <dcterms:modified xsi:type="dcterms:W3CDTF">2024-02-07T07:41:27Z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eb586e4-d0cb-41d8-818c-cee8681e5443_Enabled">
    <vt:lpwstr>True</vt:lpwstr>
  </property>
  <property fmtid="{D5CDD505-2E9C-101B-9397-08002B2CF9AE}" pid="3" name="MSIP_Label_8eb586e4-d0cb-41d8-818c-cee8681e5443_SiteId">
    <vt:lpwstr>eacae723-090f-4c71-b43e-05469ac73544</vt:lpwstr>
  </property>
  <property fmtid="{D5CDD505-2E9C-101B-9397-08002B2CF9AE}" pid="4" name="MSIP_Label_8eb586e4-d0cb-41d8-818c-cee8681e5443_Owner">
    <vt:lpwstr>a.seddoum@orabank.net</vt:lpwstr>
  </property>
  <property fmtid="{D5CDD505-2E9C-101B-9397-08002B2CF9AE}" pid="5" name="MSIP_Label_8eb586e4-d0cb-41d8-818c-cee8681e5443_SetDate">
    <vt:lpwstr>2021-12-03T06:52:02.6161814Z</vt:lpwstr>
  </property>
  <property fmtid="{D5CDD505-2E9C-101B-9397-08002B2CF9AE}" pid="6" name="MSIP_Label_8eb586e4-d0cb-41d8-818c-cee8681e5443_Name">
    <vt:lpwstr>Public</vt:lpwstr>
  </property>
  <property fmtid="{D5CDD505-2E9C-101B-9397-08002B2CF9AE}" pid="7" name="MSIP_Label_8eb586e4-d0cb-41d8-818c-cee8681e5443_Application">
    <vt:lpwstr>Microsoft Azure Information Protection</vt:lpwstr>
  </property>
  <property fmtid="{D5CDD505-2E9C-101B-9397-08002B2CF9AE}" pid="8" name="MSIP_Label_8eb586e4-d0cb-41d8-818c-cee8681e5443_ActionId">
    <vt:lpwstr>fd3b476c-6bc2-4257-b1e4-841d5ab8472f</vt:lpwstr>
  </property>
  <property fmtid="{D5CDD505-2E9C-101B-9397-08002B2CF9AE}" pid="9" name="MSIP_Label_8eb586e4-d0cb-41d8-818c-cee8681e5443_Extended_MSFT_Method">
    <vt:lpwstr>Automatic</vt:lpwstr>
  </property>
  <property fmtid="{D5CDD505-2E9C-101B-9397-08002B2CF9AE}" pid="10" name="Sensitivity">
    <vt:lpwstr>Public</vt:lpwstr>
  </property>
</Properties>
</file>