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9" r:id="rId4"/>
    <p:sldId id="268" r:id="rId5"/>
    <p:sldId id="274" r:id="rId6"/>
    <p:sldId id="270" r:id="rId7"/>
    <p:sldId id="272" r:id="rId8"/>
    <p:sldId id="273" r:id="rId9"/>
    <p:sldId id="275" r:id="rId10"/>
    <p:sldId id="276" r:id="rId11"/>
    <p:sldId id="277" r:id="rId12"/>
    <p:sldId id="278" r:id="rId13"/>
    <p:sldId id="279" r:id="rId14"/>
    <p:sldId id="280" r:id="rId15"/>
    <p:sldId id="281" r:id="rId16"/>
    <p:sldId id="282" r:id="rId17"/>
    <p:sldId id="283" r:id="rId18"/>
    <p:sldId id="284" r:id="rId19"/>
    <p:sldId id="267" r:id="rId20"/>
  </p:sldIdLst>
  <p:sldSz cx="18288000" cy="10287000"/>
  <p:notesSz cx="6858000" cy="9144000"/>
  <p:embeddedFontLst>
    <p:embeddedFont>
      <p:font typeface="ADLaM Display" panose="02010000000000000000" pitchFamily="2" charset="0"/>
      <p:regular r:id="rId22"/>
    </p:embeddedFont>
    <p:embeddedFont>
      <p:font typeface="Codec Pro ExtraBold" panose="020B0604020202020204" charset="0"/>
      <p:regular r:id="rId23"/>
    </p:embeddedFont>
    <p:embeddedFont>
      <p:font typeface="Open Sauce"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7CD2F-3921-46A4-A9CF-39B3E85D698D}" type="datetimeFigureOut">
              <a:rPr lang="fr-FR" smtClean="0"/>
              <a:t>07/02/2024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7661AD-C1EB-44C3-956D-1A40D1B83662}" type="slidenum">
              <a:rPr lang="fr-FR" smtClean="0"/>
              <a:t>‹N°›</a:t>
            </a:fld>
            <a:endParaRPr lang="fr-FR"/>
          </a:p>
        </p:txBody>
      </p:sp>
    </p:spTree>
    <p:extLst>
      <p:ext uri="{BB962C8B-B14F-4D97-AF65-F5344CB8AC3E}">
        <p14:creationId xmlns:p14="http://schemas.microsoft.com/office/powerpoint/2010/main" val="352841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D7661AD-C1EB-44C3-956D-1A40D1B83662}" type="slidenum">
              <a:rPr lang="fr-FR" smtClean="0"/>
              <a:t>4</a:t>
            </a:fld>
            <a:endParaRPr lang="fr-FR"/>
          </a:p>
        </p:txBody>
      </p:sp>
    </p:spTree>
    <p:extLst>
      <p:ext uri="{BB962C8B-B14F-4D97-AF65-F5344CB8AC3E}">
        <p14:creationId xmlns:p14="http://schemas.microsoft.com/office/powerpoint/2010/main" val="30622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603A6-B8E2-479F-3AAF-9A5B355EFCC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C7EFA51-8E10-B114-394C-D1F9CA5855E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F0B7C13-7F70-EAD8-9416-46F63F590F1C}"/>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CFC694A-3280-4F3A-91E9-454E3B83A221}"/>
              </a:ext>
            </a:extLst>
          </p:cNvPr>
          <p:cNvSpPr>
            <a:spLocks noGrp="1"/>
          </p:cNvSpPr>
          <p:nvPr>
            <p:ph type="sldNum" sz="quarter" idx="5"/>
          </p:nvPr>
        </p:nvSpPr>
        <p:spPr/>
        <p:txBody>
          <a:bodyPr/>
          <a:lstStyle/>
          <a:p>
            <a:fld id="{CD7661AD-C1EB-44C3-956D-1A40D1B83662}" type="slidenum">
              <a:rPr lang="fr-FR" smtClean="0"/>
              <a:t>17</a:t>
            </a:fld>
            <a:endParaRPr lang="fr-FR"/>
          </a:p>
        </p:txBody>
      </p:sp>
    </p:spTree>
    <p:extLst>
      <p:ext uri="{BB962C8B-B14F-4D97-AF65-F5344CB8AC3E}">
        <p14:creationId xmlns:p14="http://schemas.microsoft.com/office/powerpoint/2010/main" val="2391488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6F153-9582-D4DF-16F3-5F1394EDEA8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2E4D354-8CA3-1A53-B940-580F49B074E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EAA7C09-E50A-F8CB-5227-71BC6CCB457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C5724A6-4019-7E37-C1BF-CCEEEAB736DE}"/>
              </a:ext>
            </a:extLst>
          </p:cNvPr>
          <p:cNvSpPr>
            <a:spLocks noGrp="1"/>
          </p:cNvSpPr>
          <p:nvPr>
            <p:ph type="sldNum" sz="quarter" idx="5"/>
          </p:nvPr>
        </p:nvSpPr>
        <p:spPr/>
        <p:txBody>
          <a:bodyPr/>
          <a:lstStyle/>
          <a:p>
            <a:fld id="{CD7661AD-C1EB-44C3-956D-1A40D1B83662}" type="slidenum">
              <a:rPr lang="fr-FR" smtClean="0"/>
              <a:t>18</a:t>
            </a:fld>
            <a:endParaRPr lang="fr-FR"/>
          </a:p>
        </p:txBody>
      </p:sp>
    </p:spTree>
    <p:extLst>
      <p:ext uri="{BB962C8B-B14F-4D97-AF65-F5344CB8AC3E}">
        <p14:creationId xmlns:p14="http://schemas.microsoft.com/office/powerpoint/2010/main" val="561926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D7661AD-C1EB-44C3-956D-1A40D1B83662}" type="slidenum">
              <a:rPr lang="fr-FR" smtClean="0"/>
              <a:t>9</a:t>
            </a:fld>
            <a:endParaRPr lang="fr-FR"/>
          </a:p>
        </p:txBody>
      </p:sp>
    </p:spTree>
    <p:extLst>
      <p:ext uri="{BB962C8B-B14F-4D97-AF65-F5344CB8AC3E}">
        <p14:creationId xmlns:p14="http://schemas.microsoft.com/office/powerpoint/2010/main" val="4225257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D7661AD-C1EB-44C3-956D-1A40D1B83662}" type="slidenum">
              <a:rPr lang="fr-FR" smtClean="0"/>
              <a:t>10</a:t>
            </a:fld>
            <a:endParaRPr lang="fr-FR"/>
          </a:p>
        </p:txBody>
      </p:sp>
    </p:spTree>
    <p:extLst>
      <p:ext uri="{BB962C8B-B14F-4D97-AF65-F5344CB8AC3E}">
        <p14:creationId xmlns:p14="http://schemas.microsoft.com/office/powerpoint/2010/main" val="3470715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D7661AD-C1EB-44C3-956D-1A40D1B83662}" type="slidenum">
              <a:rPr lang="fr-FR" smtClean="0"/>
              <a:t>11</a:t>
            </a:fld>
            <a:endParaRPr lang="fr-FR"/>
          </a:p>
        </p:txBody>
      </p:sp>
    </p:spTree>
    <p:extLst>
      <p:ext uri="{BB962C8B-B14F-4D97-AF65-F5344CB8AC3E}">
        <p14:creationId xmlns:p14="http://schemas.microsoft.com/office/powerpoint/2010/main" val="644082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D7661AD-C1EB-44C3-956D-1A40D1B83662}" type="slidenum">
              <a:rPr lang="fr-FR" smtClean="0"/>
              <a:t>12</a:t>
            </a:fld>
            <a:endParaRPr lang="fr-FR"/>
          </a:p>
        </p:txBody>
      </p:sp>
    </p:spTree>
    <p:extLst>
      <p:ext uri="{BB962C8B-B14F-4D97-AF65-F5344CB8AC3E}">
        <p14:creationId xmlns:p14="http://schemas.microsoft.com/office/powerpoint/2010/main" val="3740847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C6595-962E-F5CD-6A26-961E458D4ED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7D908F1-9181-8B95-F4D2-7698C1C9882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6CF3152-BC38-B72B-2582-0FE70A620E1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5A53F8A-D68C-D22D-28D1-63084B424BDF}"/>
              </a:ext>
            </a:extLst>
          </p:cNvPr>
          <p:cNvSpPr>
            <a:spLocks noGrp="1"/>
          </p:cNvSpPr>
          <p:nvPr>
            <p:ph type="sldNum" sz="quarter" idx="5"/>
          </p:nvPr>
        </p:nvSpPr>
        <p:spPr/>
        <p:txBody>
          <a:bodyPr/>
          <a:lstStyle/>
          <a:p>
            <a:fld id="{CD7661AD-C1EB-44C3-956D-1A40D1B83662}" type="slidenum">
              <a:rPr lang="fr-FR" smtClean="0"/>
              <a:t>13</a:t>
            </a:fld>
            <a:endParaRPr lang="fr-FR"/>
          </a:p>
        </p:txBody>
      </p:sp>
    </p:spTree>
    <p:extLst>
      <p:ext uri="{BB962C8B-B14F-4D97-AF65-F5344CB8AC3E}">
        <p14:creationId xmlns:p14="http://schemas.microsoft.com/office/powerpoint/2010/main" val="188776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7E629-E4AE-9677-6145-93F66C83581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97F26D5-9264-BAD0-01B6-2293813534B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E9D5AC9-0C11-95E7-CB15-9C9772FA8EB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0755199-6335-663A-533A-0C4C8BF5DBD6}"/>
              </a:ext>
            </a:extLst>
          </p:cNvPr>
          <p:cNvSpPr>
            <a:spLocks noGrp="1"/>
          </p:cNvSpPr>
          <p:nvPr>
            <p:ph type="sldNum" sz="quarter" idx="5"/>
          </p:nvPr>
        </p:nvSpPr>
        <p:spPr/>
        <p:txBody>
          <a:bodyPr/>
          <a:lstStyle/>
          <a:p>
            <a:fld id="{CD7661AD-C1EB-44C3-956D-1A40D1B83662}" type="slidenum">
              <a:rPr lang="fr-FR" smtClean="0"/>
              <a:t>14</a:t>
            </a:fld>
            <a:endParaRPr lang="fr-FR"/>
          </a:p>
        </p:txBody>
      </p:sp>
    </p:spTree>
    <p:extLst>
      <p:ext uri="{BB962C8B-B14F-4D97-AF65-F5344CB8AC3E}">
        <p14:creationId xmlns:p14="http://schemas.microsoft.com/office/powerpoint/2010/main" val="2764682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D1AB2-71D9-BB36-BA2C-49B849353CE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8E6C011-A26D-D1DD-2D4E-741FFC32DEF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52A6F6A-D315-1F15-A53A-0A246540C9B9}"/>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F8CD4917-BB41-9560-370E-57CD9CD0FB55}"/>
              </a:ext>
            </a:extLst>
          </p:cNvPr>
          <p:cNvSpPr>
            <a:spLocks noGrp="1"/>
          </p:cNvSpPr>
          <p:nvPr>
            <p:ph type="sldNum" sz="quarter" idx="5"/>
          </p:nvPr>
        </p:nvSpPr>
        <p:spPr/>
        <p:txBody>
          <a:bodyPr/>
          <a:lstStyle/>
          <a:p>
            <a:fld id="{CD7661AD-C1EB-44C3-956D-1A40D1B83662}" type="slidenum">
              <a:rPr lang="fr-FR" smtClean="0"/>
              <a:t>15</a:t>
            </a:fld>
            <a:endParaRPr lang="fr-FR"/>
          </a:p>
        </p:txBody>
      </p:sp>
    </p:spTree>
    <p:extLst>
      <p:ext uri="{BB962C8B-B14F-4D97-AF65-F5344CB8AC3E}">
        <p14:creationId xmlns:p14="http://schemas.microsoft.com/office/powerpoint/2010/main" val="218134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F3E90-04F3-2A9D-BC90-3411A5979A3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E521C06-09AE-2522-91DF-30520A39408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CF7C3F1-A1BA-5F1F-09A6-C484E531D40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3B39854-B688-E738-5218-EB0D3555909D}"/>
              </a:ext>
            </a:extLst>
          </p:cNvPr>
          <p:cNvSpPr>
            <a:spLocks noGrp="1"/>
          </p:cNvSpPr>
          <p:nvPr>
            <p:ph type="sldNum" sz="quarter" idx="5"/>
          </p:nvPr>
        </p:nvSpPr>
        <p:spPr/>
        <p:txBody>
          <a:bodyPr/>
          <a:lstStyle/>
          <a:p>
            <a:fld id="{CD7661AD-C1EB-44C3-956D-1A40D1B83662}" type="slidenum">
              <a:rPr lang="fr-FR" smtClean="0"/>
              <a:t>16</a:t>
            </a:fld>
            <a:endParaRPr lang="fr-FR"/>
          </a:p>
        </p:txBody>
      </p:sp>
    </p:spTree>
    <p:extLst>
      <p:ext uri="{BB962C8B-B14F-4D97-AF65-F5344CB8AC3E}">
        <p14:creationId xmlns:p14="http://schemas.microsoft.com/office/powerpoint/2010/main" val="2538424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7" name="Group 7"/>
          <p:cNvGrpSpPr/>
          <p:nvPr/>
        </p:nvGrpSpPr>
        <p:grpSpPr>
          <a:xfrm>
            <a:off x="-1648216" y="-630548"/>
            <a:ext cx="3191266" cy="11372230"/>
            <a:chOff x="-27698" y="-19050"/>
            <a:chExt cx="840498" cy="2995155"/>
          </a:xfrm>
        </p:grpSpPr>
        <p:sp>
          <p:nvSpPr>
            <p:cNvPr id="8" name="Freeform 8"/>
            <p:cNvSpPr/>
            <p:nvPr/>
          </p:nvSpPr>
          <p:spPr>
            <a:xfrm>
              <a:off x="-27698" y="0"/>
              <a:ext cx="812800" cy="2976105"/>
            </a:xfrm>
            <a:custGeom>
              <a:avLst/>
              <a:gdLst/>
              <a:ahLst/>
              <a:cxnLst/>
              <a:rect l="l" t="t" r="r" b="b"/>
              <a:pathLst>
                <a:path w="812800" h="2976105">
                  <a:moveTo>
                    <a:pt x="0" y="0"/>
                  </a:moveTo>
                  <a:lnTo>
                    <a:pt x="812800" y="0"/>
                  </a:lnTo>
                  <a:lnTo>
                    <a:pt x="812800" y="2976105"/>
                  </a:lnTo>
                  <a:lnTo>
                    <a:pt x="0" y="2976105"/>
                  </a:lnTo>
                  <a:close/>
                </a:path>
              </a:pathLst>
            </a:custGeom>
            <a:solidFill>
              <a:srgbClr val="1C5739"/>
            </a:solidFill>
          </p:spPr>
          <p:txBody>
            <a:bodyPr/>
            <a:lstStyle/>
            <a:p>
              <a:endParaRPr lang="fr-FR"/>
            </a:p>
          </p:txBody>
        </p:sp>
        <p:sp>
          <p:nvSpPr>
            <p:cNvPr id="9" name="TextBox 9"/>
            <p:cNvSpPr txBox="1"/>
            <p:nvPr/>
          </p:nvSpPr>
          <p:spPr>
            <a:xfrm>
              <a:off x="0" y="-19050"/>
              <a:ext cx="812800" cy="2995155"/>
            </a:xfrm>
            <a:prstGeom prst="rect">
              <a:avLst/>
            </a:prstGeom>
          </p:spPr>
          <p:txBody>
            <a:bodyPr lIns="50800" tIns="50800" rIns="50800" bIns="50800" rtlCol="0" anchor="ctr"/>
            <a:lstStyle/>
            <a:p>
              <a:pPr algn="ctr">
                <a:lnSpc>
                  <a:spcPts val="2859"/>
                </a:lnSpc>
              </a:pPr>
              <a:endParaRPr/>
            </a:p>
          </p:txBody>
        </p:sp>
      </p:grpSp>
      <p:grpSp>
        <p:nvGrpSpPr>
          <p:cNvPr id="10" name="Group 10"/>
          <p:cNvGrpSpPr/>
          <p:nvPr/>
        </p:nvGrpSpPr>
        <p:grpSpPr>
          <a:xfrm>
            <a:off x="1227773" y="4163622"/>
            <a:ext cx="110236" cy="2818996"/>
            <a:chOff x="0" y="0"/>
            <a:chExt cx="26312" cy="672855"/>
          </a:xfrm>
        </p:grpSpPr>
        <p:sp>
          <p:nvSpPr>
            <p:cNvPr id="11" name="Freeform 11"/>
            <p:cNvSpPr/>
            <p:nvPr/>
          </p:nvSpPr>
          <p:spPr>
            <a:xfrm>
              <a:off x="0" y="0"/>
              <a:ext cx="26312" cy="672855"/>
            </a:xfrm>
            <a:custGeom>
              <a:avLst/>
              <a:gdLst/>
              <a:ahLst/>
              <a:cxnLst/>
              <a:rect l="l" t="t" r="r" b="b"/>
              <a:pathLst>
                <a:path w="26312" h="672855">
                  <a:moveTo>
                    <a:pt x="0" y="0"/>
                  </a:moveTo>
                  <a:lnTo>
                    <a:pt x="26312" y="0"/>
                  </a:lnTo>
                  <a:lnTo>
                    <a:pt x="26312" y="672855"/>
                  </a:lnTo>
                  <a:lnTo>
                    <a:pt x="0" y="672855"/>
                  </a:lnTo>
                  <a:close/>
                </a:path>
              </a:pathLst>
            </a:custGeom>
            <a:solidFill>
              <a:srgbClr val="FFFFFF"/>
            </a:solidFill>
          </p:spPr>
          <p:txBody>
            <a:bodyPr/>
            <a:lstStyle/>
            <a:p>
              <a:endParaRPr lang="fr-FR"/>
            </a:p>
          </p:txBody>
        </p:sp>
        <p:sp>
          <p:nvSpPr>
            <p:cNvPr id="12" name="TextBox 12"/>
            <p:cNvSpPr txBox="1"/>
            <p:nvPr/>
          </p:nvSpPr>
          <p:spPr>
            <a:xfrm>
              <a:off x="0" y="-19050"/>
              <a:ext cx="26312" cy="691905"/>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7010400" y="4368182"/>
            <a:ext cx="8553855" cy="469872"/>
          </a:xfrm>
          <a:prstGeom prst="rect">
            <a:avLst/>
          </a:prstGeom>
        </p:spPr>
        <p:txBody>
          <a:bodyPr lIns="0" tIns="0" rIns="0" bIns="0" rtlCol="0" anchor="t">
            <a:spAutoFit/>
          </a:bodyPr>
          <a:lstStyle/>
          <a:p>
            <a:pPr>
              <a:lnSpc>
                <a:spcPts val="4045"/>
              </a:lnSpc>
            </a:pPr>
            <a:r>
              <a:rPr lang="en-US" sz="2889" spc="144" dirty="0">
                <a:solidFill>
                  <a:srgbClr val="1C5739"/>
                </a:solidFill>
                <a:latin typeface="Open Sauce"/>
              </a:rPr>
              <a:t>https://www.orabank.net/fr</a:t>
            </a:r>
          </a:p>
        </p:txBody>
      </p:sp>
      <p:sp>
        <p:nvSpPr>
          <p:cNvPr id="17" name="TextBox 17"/>
          <p:cNvSpPr txBox="1"/>
          <p:nvPr/>
        </p:nvSpPr>
        <p:spPr>
          <a:xfrm>
            <a:off x="4495800" y="2781300"/>
            <a:ext cx="10756200" cy="1282082"/>
          </a:xfrm>
          <a:prstGeom prst="rect">
            <a:avLst/>
          </a:prstGeom>
        </p:spPr>
        <p:txBody>
          <a:bodyPr lIns="0" tIns="0" rIns="0" bIns="0" rtlCol="0" anchor="t">
            <a:spAutoFit/>
          </a:bodyPr>
          <a:lstStyle/>
          <a:p>
            <a:pPr algn="ctr">
              <a:lnSpc>
                <a:spcPts val="11813"/>
              </a:lnSpc>
            </a:pPr>
            <a:r>
              <a:rPr lang="en-US" sz="4400" dirty="0">
                <a:solidFill>
                  <a:srgbClr val="1C5739"/>
                </a:solidFill>
                <a:latin typeface="ADLaM Display" panose="02010000000000000000" pitchFamily="2" charset="0"/>
                <a:ea typeface="ADLaM Display" panose="02010000000000000000" pitchFamily="2" charset="0"/>
                <a:cs typeface="ADLaM Display" panose="02010000000000000000" pitchFamily="2" charset="0"/>
              </a:rPr>
              <a:t>RÉSUMÉ DE LA FORMATION</a:t>
            </a:r>
          </a:p>
        </p:txBody>
      </p:sp>
      <p:sp>
        <p:nvSpPr>
          <p:cNvPr id="25" name="ZoneTexte 24">
            <a:extLst>
              <a:ext uri="{FF2B5EF4-FFF2-40B4-BE49-F238E27FC236}">
                <a16:creationId xmlns:a16="http://schemas.microsoft.com/office/drawing/2014/main" id="{C088CD5B-8B9D-F3D3-5774-A83CED01800D}"/>
              </a:ext>
            </a:extLst>
          </p:cNvPr>
          <p:cNvSpPr txBox="1"/>
          <p:nvPr/>
        </p:nvSpPr>
        <p:spPr>
          <a:xfrm>
            <a:off x="6172200" y="5091732"/>
            <a:ext cx="7239000" cy="646331"/>
          </a:xfrm>
          <a:prstGeom prst="rect">
            <a:avLst/>
          </a:prstGeom>
          <a:noFill/>
        </p:spPr>
        <p:txBody>
          <a:bodyPr wrap="square" rtlCol="0">
            <a:spAutoFit/>
          </a:bodyPr>
          <a:lstStyle/>
          <a:p>
            <a:pPr algn="ctr"/>
            <a:r>
              <a:rPr lang="fr-FR" sz="3600" dirty="0">
                <a:latin typeface="ADLaM Display" panose="02010000000000000000" pitchFamily="2" charset="0"/>
                <a:ea typeface="ADLaM Display" panose="02010000000000000000" pitchFamily="2" charset="0"/>
                <a:cs typeface="ADLaM Display" panose="02010000000000000000" pitchFamily="2" charset="0"/>
              </a:rPr>
              <a:t>Présenté par</a:t>
            </a:r>
          </a:p>
        </p:txBody>
      </p:sp>
      <p:sp>
        <p:nvSpPr>
          <p:cNvPr id="26" name="ZoneTexte 25">
            <a:extLst>
              <a:ext uri="{FF2B5EF4-FFF2-40B4-BE49-F238E27FC236}">
                <a16:creationId xmlns:a16="http://schemas.microsoft.com/office/drawing/2014/main" id="{F6CA3EE2-25FB-1704-AED9-018EEE20E601}"/>
              </a:ext>
            </a:extLst>
          </p:cNvPr>
          <p:cNvSpPr txBox="1"/>
          <p:nvPr/>
        </p:nvSpPr>
        <p:spPr>
          <a:xfrm>
            <a:off x="5943600" y="6210300"/>
            <a:ext cx="9067800" cy="4357603"/>
          </a:xfrm>
          <a:prstGeom prst="rect">
            <a:avLst/>
          </a:prstGeom>
          <a:noFill/>
        </p:spPr>
        <p:txBody>
          <a:bodyPr wrap="square" rtlCol="0">
            <a:spAutoFit/>
          </a:bodyPr>
          <a:lstStyle/>
          <a:p>
            <a:pPr>
              <a:lnSpc>
                <a:spcPct val="200000"/>
              </a:lnSpc>
            </a:pPr>
            <a:r>
              <a:rPr lang="fr-FR" sz="3600" dirty="0">
                <a:latin typeface="ADLaM Display" panose="02010000000000000000" pitchFamily="2" charset="0"/>
                <a:ea typeface="ADLaM Display" panose="02010000000000000000" pitchFamily="2" charset="0"/>
                <a:cs typeface="ADLaM Display" panose="02010000000000000000" pitchFamily="2" charset="0"/>
              </a:rPr>
              <a:t>M. Bakary 				KANTE	</a:t>
            </a:r>
          </a:p>
          <a:p>
            <a:pPr>
              <a:lnSpc>
                <a:spcPct val="200000"/>
              </a:lnSpc>
            </a:pPr>
            <a:r>
              <a:rPr lang="fr-FR" sz="3600" dirty="0">
                <a:latin typeface="ADLaM Display" panose="02010000000000000000" pitchFamily="2" charset="0"/>
                <a:ea typeface="ADLaM Display" panose="02010000000000000000" pitchFamily="2" charset="0"/>
                <a:cs typeface="ADLaM Display" panose="02010000000000000000" pitchFamily="2" charset="0"/>
              </a:rPr>
              <a:t>Mme. Diakassan 		BAGAYOKO 	</a:t>
            </a:r>
          </a:p>
          <a:p>
            <a:pPr>
              <a:lnSpc>
                <a:spcPct val="200000"/>
              </a:lnSpc>
            </a:pPr>
            <a:r>
              <a:rPr lang="fr-FR" sz="3600" dirty="0">
                <a:latin typeface="ADLaM Display" panose="02010000000000000000" pitchFamily="2" charset="0"/>
                <a:ea typeface="ADLaM Display" panose="02010000000000000000" pitchFamily="2" charset="0"/>
                <a:cs typeface="ADLaM Display" panose="02010000000000000000" pitchFamily="2" charset="0"/>
              </a:rPr>
              <a:t>Mme. Fatoumata 		THIERO			</a:t>
            </a:r>
          </a:p>
        </p:txBody>
      </p:sp>
      <p:pic>
        <p:nvPicPr>
          <p:cNvPr id="29" name="Image 28" descr="Une image contenant capture d’écran, conception&#10;&#10;Description générée automatiquement">
            <a:extLst>
              <a:ext uri="{FF2B5EF4-FFF2-40B4-BE49-F238E27FC236}">
                <a16:creationId xmlns:a16="http://schemas.microsoft.com/office/drawing/2014/main" id="{C66C1A71-2965-F47A-397D-6FFBD4321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575" y="86355"/>
            <a:ext cx="4514850" cy="27089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8601842"/>
          </a:xfrm>
          <a:prstGeom prst="rect">
            <a:avLst/>
          </a:prstGeom>
          <a:noFill/>
        </p:spPr>
        <p:txBody>
          <a:bodyPr wrap="square" rtlCol="0">
            <a:spAutoFit/>
          </a:bodyPr>
          <a:lstStyle/>
          <a:p>
            <a:pPr algn="ctr">
              <a:lnSpc>
                <a:spcPct val="150000"/>
              </a:lnSpc>
            </a:pPr>
            <a:r>
              <a:rPr lang="fr-FR" sz="32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TARIFICATION (suite)</a:t>
            </a:r>
            <a:r>
              <a:rPr lang="fr-FR" sz="2800" dirty="0">
                <a:solidFill>
                  <a:srgbClr val="00B050"/>
                </a:solidFill>
                <a:latin typeface="Times New Roman" panose="02020603050405020304" pitchFamily="18" charset="0"/>
                <a:cs typeface="Times New Roman" panose="02020603050405020304" pitchFamily="18" charset="0"/>
              </a:rPr>
              <a:t> :</a:t>
            </a:r>
          </a:p>
          <a:p>
            <a:pPr>
              <a:lnSpc>
                <a:spcPct val="150000"/>
              </a:lnSpc>
            </a:pPr>
            <a:r>
              <a:rPr lang="fr-FR" sz="2800" dirty="0">
                <a:latin typeface="Times New Roman" panose="02020603050405020304" pitchFamily="18" charset="0"/>
                <a:cs typeface="Times New Roman" panose="02020603050405020304" pitchFamily="18" charset="0"/>
              </a:rPr>
              <a:t>Achat en Ligne:								2 %</a:t>
            </a:r>
          </a:p>
          <a:p>
            <a:pPr>
              <a:lnSpc>
                <a:spcPct val="150000"/>
              </a:lnSpc>
            </a:pPr>
            <a:r>
              <a:rPr lang="fr-FR" sz="2800" dirty="0">
                <a:latin typeface="Times New Roman" panose="02020603050405020304" pitchFamily="18" charset="0"/>
                <a:cs typeface="Times New Roman" panose="02020603050405020304" pitchFamily="18" charset="0"/>
              </a:rPr>
              <a:t>TPE  à l’international:							2 500 F</a:t>
            </a:r>
          </a:p>
          <a:p>
            <a:pPr>
              <a:lnSpc>
                <a:spcPct val="150000"/>
              </a:lnSpc>
            </a:pPr>
            <a:r>
              <a:rPr lang="fr-FR" sz="2800" dirty="0">
                <a:latin typeface="Times New Roman" panose="02020603050405020304" pitchFamily="18" charset="0"/>
                <a:cs typeface="Times New Roman" panose="02020603050405020304" pitchFamily="18" charset="0"/>
              </a:rPr>
              <a:t>Durée:									3 ans</a:t>
            </a:r>
          </a:p>
          <a:p>
            <a:pPr>
              <a:lnSpc>
                <a:spcPct val="150000"/>
              </a:lnSpc>
            </a:pPr>
            <a:r>
              <a:rPr lang="fr-FR" sz="2800" dirty="0">
                <a:latin typeface="Times New Roman" panose="02020603050405020304" pitchFamily="18" charset="0"/>
                <a:cs typeface="Times New Roman" panose="02020603050405020304" pitchFamily="18" charset="0"/>
              </a:rPr>
              <a:t>Plafond mensuel:								10 000 000 F</a:t>
            </a:r>
          </a:p>
          <a:p>
            <a:pPr algn="ctr">
              <a:lnSpc>
                <a:spcPct val="150000"/>
              </a:lnSpc>
            </a:pPr>
            <a:r>
              <a:rPr lang="fr-FR" sz="32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AVANTAGES</a:t>
            </a:r>
            <a:r>
              <a:rPr lang="fr-FR" sz="2800" dirty="0">
                <a:solidFill>
                  <a:srgbClr val="00B050"/>
                </a:solidFill>
                <a:latin typeface="Times New Roman" panose="02020603050405020304" pitchFamily="18" charset="0"/>
                <a:cs typeface="Times New Roman" panose="02020603050405020304" pitchFamily="18" charset="0"/>
              </a:rPr>
              <a:t> :</a:t>
            </a:r>
          </a:p>
          <a:p>
            <a:pPr marL="457200" indent="-4572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Un large réseau d’acceptation (VISA, TPE, internet)</a:t>
            </a:r>
          </a:p>
          <a:p>
            <a:pPr marL="457200" indent="-4572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Un plafond de retrait de 2 000 000 de F CFA/j</a:t>
            </a:r>
          </a:p>
          <a:p>
            <a:pPr marL="457200" indent="-4572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L’édition de mini relevé par le GAB ;</a:t>
            </a:r>
          </a:p>
          <a:p>
            <a:pPr marL="457200" indent="-4572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La consultation de solde gratuite par GAB ;</a:t>
            </a:r>
          </a:p>
          <a:p>
            <a:pPr marL="457200" indent="-4572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Un service d’assistance 7j/7 et 24h/24</a:t>
            </a:r>
          </a:p>
          <a:p>
            <a:pPr marL="457200" indent="-4572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Une couverture en cas de fraude, perte ou vol ;</a:t>
            </a:r>
          </a:p>
          <a:p>
            <a:pPr marL="457200" indent="-457200">
              <a:lnSpc>
                <a:spcPct val="15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Le remplacement de votre carte et la mise à disposition de fonds en urgence.</a:t>
            </a:r>
          </a:p>
          <a:p>
            <a:pPr>
              <a:lnSpc>
                <a:spcPct val="150000"/>
              </a:lnSpc>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192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7124514"/>
          </a:xfrm>
          <a:prstGeom prst="rect">
            <a:avLst/>
          </a:prstGeom>
          <a:noFill/>
        </p:spPr>
        <p:txBody>
          <a:bodyPr wrap="square" rtlCol="0">
            <a:spAutoFit/>
          </a:bodyPr>
          <a:lstStyle/>
          <a:p>
            <a:pPr marL="514350" indent="-514350">
              <a:lnSpc>
                <a:spcPct val="150000"/>
              </a:lnSpc>
              <a:buFont typeface="+mj-lt"/>
              <a:buAutoNum type="alphaLcParenR" startAt="2"/>
            </a:pPr>
            <a:r>
              <a:rPr lang="fr-FR" sz="2800" b="1" u="sng" dirty="0">
                <a:solidFill>
                  <a:srgbClr val="00B050"/>
                </a:solidFill>
                <a:latin typeface="Times New Roman" panose="02020603050405020304" pitchFamily="18" charset="0"/>
                <a:cs typeface="Times New Roman" panose="02020603050405020304" pitchFamily="18" charset="0"/>
              </a:rPr>
              <a:t>La carte prépayée : </a:t>
            </a:r>
            <a:r>
              <a:rPr lang="fr-FR" sz="2800" b="1" dirty="0">
                <a:solidFill>
                  <a:srgbClr val="00B050"/>
                </a:solidFill>
                <a:latin typeface="Times New Roman" panose="02020603050405020304" pitchFamily="18" charset="0"/>
                <a:cs typeface="Times New Roman" panose="02020603050405020304" pitchFamily="18" charset="0"/>
              </a:rPr>
              <a:t> </a:t>
            </a:r>
            <a:r>
              <a:rPr lang="fr-FR" sz="2800" b="0" i="0" u="none" strike="noStrike" baseline="0" dirty="0">
                <a:solidFill>
                  <a:srgbClr val="000000"/>
                </a:solidFill>
                <a:latin typeface="Times New Roman" panose="02020603050405020304" pitchFamily="18" charset="0"/>
                <a:cs typeface="Times New Roman" panose="02020603050405020304" pitchFamily="18" charset="0"/>
              </a:rPr>
              <a:t>Il s'agit d’une carte rechargeable non rattachée à un compte bancaire et portant uniquement le Logo d’Orabank.</a:t>
            </a:r>
          </a:p>
          <a:p>
            <a:pPr algn="ctr">
              <a:lnSpc>
                <a:spcPct val="150000"/>
              </a:lnSpc>
            </a:pPr>
            <a:r>
              <a:rPr lang="fr-FR" sz="2800" b="1" i="0" u="none" strike="noStrike" baseline="0" dirty="0">
                <a:solidFill>
                  <a:srgbClr val="00B050"/>
                </a:solidFill>
                <a:latin typeface="Times New Roman" panose="02020603050405020304" pitchFamily="18" charset="0"/>
                <a:cs typeface="Times New Roman" panose="02020603050405020304" pitchFamily="18" charset="0"/>
              </a:rPr>
              <a:t>Fonctionnalités et avantages: </a:t>
            </a:r>
          </a:p>
          <a:p>
            <a:pPr marL="457200" indent="-457200">
              <a:lnSpc>
                <a:spcPct val="150000"/>
              </a:lnSpc>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Pas besoin d’avoir un compte bancaire. </a:t>
            </a:r>
          </a:p>
          <a:p>
            <a:pPr marL="457200" indent="-457200">
              <a:lnSpc>
                <a:spcPct val="150000"/>
              </a:lnSpc>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Utilisation au niveau local et international sur GABs  (DABs), marchands (disposant de TPE) et sur le WEB</a:t>
            </a:r>
          </a:p>
          <a:p>
            <a:pPr marL="457200" indent="-457200">
              <a:lnSpc>
                <a:spcPct val="150000"/>
              </a:lnSpc>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Diminution de la manipulation de cash dans les transactions financières</a:t>
            </a:r>
          </a:p>
          <a:p>
            <a:pPr marL="457200" indent="-457200">
              <a:lnSpc>
                <a:spcPct val="150000"/>
              </a:lnSpc>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Transactions Sécurisées (3D SECURE, CODE PIN)</a:t>
            </a:r>
          </a:p>
          <a:p>
            <a:pPr marL="457200" indent="-457200">
              <a:lnSpc>
                <a:spcPct val="150000"/>
              </a:lnSpc>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Notification SMS en temps réel pour toute transaction</a:t>
            </a:r>
          </a:p>
          <a:p>
            <a:pPr marL="457200" indent="-457200">
              <a:lnSpc>
                <a:spcPct val="150000"/>
              </a:lnSpc>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Permet d’atteindre la population non bancarisée pour une meilleure inclusion financière </a:t>
            </a:r>
          </a:p>
          <a:p>
            <a:pPr marL="457200" indent="-457200">
              <a:lnSpc>
                <a:spcPct val="150000"/>
              </a:lnSpc>
              <a:buFont typeface="Arial" panose="020B0604020202020204" pitchFamily="34" charset="0"/>
              <a:buChar char="•"/>
            </a:pPr>
            <a:r>
              <a:rPr lang="fr-FR" sz="2800" b="0" i="0" u="none" strike="noStrike" baseline="0" dirty="0">
                <a:solidFill>
                  <a:srgbClr val="000000"/>
                </a:solidFill>
                <a:latin typeface="Times New Roman" panose="02020603050405020304" pitchFamily="18" charset="0"/>
                <a:cs typeface="Times New Roman" panose="02020603050405020304" pitchFamily="18" charset="0"/>
              </a:rPr>
              <a:t>Portail disponible pour la consultation du solde et l’historique des transactions</a:t>
            </a:r>
          </a:p>
          <a:p>
            <a:pPr marL="514350" indent="-514350">
              <a:lnSpc>
                <a:spcPct val="150000"/>
              </a:lnSpc>
              <a:buFont typeface="+mj-lt"/>
              <a:buAutoNum type="arabicParenR" startAt="2"/>
            </a:pPr>
            <a:endParaRPr lang="fr-FR" sz="2800" b="1" u="sng"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33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8279190"/>
          </a:xfrm>
          <a:prstGeom prst="rect">
            <a:avLst/>
          </a:prstGeom>
          <a:noFill/>
        </p:spPr>
        <p:txBody>
          <a:bodyPr wrap="square" rtlCol="0">
            <a:spAutoFit/>
          </a:bodyPr>
          <a:lstStyle/>
          <a:p>
            <a:pPr algn="ctr"/>
            <a:r>
              <a:rPr lang="fr-FR" sz="2800" b="1" u="sng" dirty="0">
                <a:solidFill>
                  <a:srgbClr val="00B050"/>
                </a:solidFill>
                <a:latin typeface="Times New Roman" panose="02020603050405020304" pitchFamily="18" charset="0"/>
                <a:cs typeface="Times New Roman" panose="02020603050405020304" pitchFamily="18" charset="0"/>
              </a:rPr>
              <a:t>Conditions tarifaires carte prépayée Classique :</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Prix de la carte prépayée classique: 5000 FCFA TTC, avec un minimum de dépôt de 5 000 FCFA</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Commission par Chargement de la carte prépayée : 1% du montant chargé TTC(min 1000 FCFA)</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Retrait dans un GAB ORABANK MALI : Gratuit</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Retrait dans un GAB VISA local : 500 FCFA TTC (facturation GIM)</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Retrait dans un GAB VISA à l’International: 2% TTC* du montant retiré</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Achat sur TPE INTL (hors zone UEMOA): 2% TTC (Montant forfaitaire)</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Achat sur TPE (Zone UEMOA): gratuit</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Achat en ligne INTL (hors zone UEMOA): 2% TTC (Montant forfaitaire)</a:t>
            </a:r>
          </a:p>
          <a:p>
            <a:endParaRPr lang="fr-FR"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Achat en ligne Zone locale et UEMOA : Gratuit</a:t>
            </a:r>
          </a:p>
        </p:txBody>
      </p:sp>
    </p:spTree>
    <p:extLst>
      <p:ext uri="{BB962C8B-B14F-4D97-AF65-F5344CB8AC3E}">
        <p14:creationId xmlns:p14="http://schemas.microsoft.com/office/powerpoint/2010/main" val="70829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B1B73-0208-A935-F09D-1334F618794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87C7A47-B79B-FBD2-9189-868FA3FE8037}"/>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a:extLst>
              <a:ext uri="{FF2B5EF4-FFF2-40B4-BE49-F238E27FC236}">
                <a16:creationId xmlns:a16="http://schemas.microsoft.com/office/drawing/2014/main" id="{2E478291-7224-AE70-E011-52D995C29628}"/>
              </a:ext>
            </a:extLst>
          </p:cNvPr>
          <p:cNvGrpSpPr/>
          <p:nvPr/>
        </p:nvGrpSpPr>
        <p:grpSpPr>
          <a:xfrm>
            <a:off x="0" y="0"/>
            <a:ext cx="18288000" cy="1790700"/>
            <a:chOff x="0" y="0"/>
            <a:chExt cx="5016842" cy="812800"/>
          </a:xfrm>
        </p:grpSpPr>
        <p:sp>
          <p:nvSpPr>
            <p:cNvPr id="4" name="Freeform 4">
              <a:extLst>
                <a:ext uri="{FF2B5EF4-FFF2-40B4-BE49-F238E27FC236}">
                  <a16:creationId xmlns:a16="http://schemas.microsoft.com/office/drawing/2014/main" id="{21724C7B-0AE8-F543-77D1-DD1B6607C53C}"/>
                </a:ext>
              </a:extLst>
            </p:cNvPr>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a:extLst>
                <a:ext uri="{FF2B5EF4-FFF2-40B4-BE49-F238E27FC236}">
                  <a16:creationId xmlns:a16="http://schemas.microsoft.com/office/drawing/2014/main" id="{0EDF379D-3E71-137A-3D17-D8E3B2336C14}"/>
                </a:ext>
              </a:extLst>
            </p:cNvPr>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a:extLst>
              <a:ext uri="{FF2B5EF4-FFF2-40B4-BE49-F238E27FC236}">
                <a16:creationId xmlns:a16="http://schemas.microsoft.com/office/drawing/2014/main" id="{246CE926-1C18-1D1A-DDF4-6CA2D7AC8E07}"/>
              </a:ext>
            </a:extLst>
          </p:cNvPr>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3"/>
            </a:pPr>
            <a:r>
              <a:rPr lang="en-US" sz="7888" spc="773" dirty="0">
                <a:solidFill>
                  <a:srgbClr val="FFFFFF"/>
                </a:solidFill>
                <a:latin typeface="Codec Pro ExtraBold"/>
              </a:rPr>
              <a:t>ACQUISITION</a:t>
            </a:r>
          </a:p>
        </p:txBody>
      </p:sp>
      <p:sp>
        <p:nvSpPr>
          <p:cNvPr id="31" name="ZoneTexte 30">
            <a:extLst>
              <a:ext uri="{FF2B5EF4-FFF2-40B4-BE49-F238E27FC236}">
                <a16:creationId xmlns:a16="http://schemas.microsoft.com/office/drawing/2014/main" id="{3D28914A-37FA-2B31-9D80-CF58B2F2BA18}"/>
              </a:ext>
            </a:extLst>
          </p:cNvPr>
          <p:cNvSpPr txBox="1"/>
          <p:nvPr/>
        </p:nvSpPr>
        <p:spPr>
          <a:xfrm>
            <a:off x="555454" y="1869824"/>
            <a:ext cx="17177092" cy="10079169"/>
          </a:xfrm>
          <a:prstGeom prst="rect">
            <a:avLst/>
          </a:prstGeom>
          <a:noFill/>
        </p:spPr>
        <p:txBody>
          <a:bodyPr wrap="square" rtlCol="0">
            <a:spAutoFit/>
          </a:bodyPr>
          <a:lstStyle/>
          <a:p>
            <a:pPr>
              <a:lnSpc>
                <a:spcPct val="150000"/>
              </a:lnSpc>
            </a:pPr>
            <a:r>
              <a:rPr lang="fr-FR" sz="2800" dirty="0">
                <a:latin typeface="Times New Roman" panose="02020603050405020304" pitchFamily="18" charset="0"/>
                <a:cs typeface="Times New Roman" panose="02020603050405020304" pitchFamily="18" charset="0"/>
              </a:rPr>
              <a:t>Dans cette section nous allons explorées les acquisitions qui vont permettre la mobilisation de dépôt pour la banque, la collecte de devise étrangère (Euro, Dollars) et la génération des commissions.</a:t>
            </a:r>
          </a:p>
          <a:p>
            <a:pPr>
              <a:lnSpc>
                <a:spcPct val="150000"/>
              </a:lnSpc>
            </a:pPr>
            <a:r>
              <a:rPr lang="fr-FR" sz="2800" dirty="0">
                <a:latin typeface="Times New Roman" panose="02020603050405020304" pitchFamily="18" charset="0"/>
                <a:cs typeface="Times New Roman" panose="02020603050405020304" pitchFamily="18" charset="0"/>
              </a:rPr>
              <a:t>Les différents produits offerts par l’acquisition comprennent:</a:t>
            </a:r>
          </a:p>
          <a:p>
            <a:pPr marL="457200" indent="-457200">
              <a:lnSpc>
                <a:spcPct val="150000"/>
              </a:lnSpc>
              <a:buFont typeface="Arial" panose="020B0604020202020204" pitchFamily="34" charset="0"/>
              <a:buChar char="•"/>
            </a:pPr>
            <a:r>
              <a:rPr lang="fr-FR" sz="2800" dirty="0">
                <a:solidFill>
                  <a:srgbClr val="00B050"/>
                </a:solidFill>
                <a:latin typeface="Times New Roman" panose="02020603050405020304" pitchFamily="18" charset="0"/>
                <a:cs typeface="Times New Roman" panose="02020603050405020304" pitchFamily="18" charset="0"/>
              </a:rPr>
              <a:t>TPE (Terminaux de Paiement Électronique)</a:t>
            </a:r>
          </a:p>
          <a:p>
            <a:pPr marL="457200" indent="-457200">
              <a:lnSpc>
                <a:spcPct val="150000"/>
              </a:lnSpc>
              <a:buFont typeface="Arial" panose="020B0604020202020204" pitchFamily="34" charset="0"/>
              <a:buChar char="•"/>
            </a:pPr>
            <a:r>
              <a:rPr lang="fr-FR" sz="2800" dirty="0">
                <a:solidFill>
                  <a:srgbClr val="00B050"/>
                </a:solidFill>
                <a:latin typeface="Times New Roman" panose="02020603050405020304" pitchFamily="18" charset="0"/>
                <a:cs typeface="Times New Roman" panose="02020603050405020304" pitchFamily="18" charset="0"/>
              </a:rPr>
              <a:t>E-COMMERCE</a:t>
            </a:r>
          </a:p>
          <a:p>
            <a:pPr marL="514350" indent="-514350">
              <a:lnSpc>
                <a:spcPct val="150000"/>
              </a:lnSpc>
              <a:buFont typeface="+mj-lt"/>
              <a:buAutoNum type="arabicPeriod"/>
            </a:pPr>
            <a:r>
              <a:rPr lang="fr-FR" sz="2800" b="1" u="sng" dirty="0">
                <a:solidFill>
                  <a:srgbClr val="00B050"/>
                </a:solidFill>
                <a:latin typeface="Times New Roman" panose="02020603050405020304" pitchFamily="18" charset="0"/>
                <a:cs typeface="Times New Roman" panose="02020603050405020304" pitchFamily="18" charset="0"/>
              </a:rPr>
              <a:t>TPE (Terminaux de Paiement Électronique) :</a:t>
            </a:r>
            <a:r>
              <a:rPr lang="fr-FR" sz="2800" dirty="0">
                <a:solidFill>
                  <a:srgbClr val="00B050"/>
                </a:solidFill>
                <a:latin typeface="Times New Roman" panose="02020603050405020304" pitchFamily="18" charset="0"/>
                <a:cs typeface="Times New Roman" panose="02020603050405020304" pitchFamily="18" charset="0"/>
              </a:rPr>
              <a:t> </a:t>
            </a:r>
          </a:p>
          <a:p>
            <a:pPr>
              <a:lnSpc>
                <a:spcPct val="150000"/>
              </a:lnSpc>
            </a:pPr>
            <a:r>
              <a:rPr lang="fr-FR" sz="2800" b="0" i="0" dirty="0">
                <a:effectLst/>
                <a:latin typeface="Times New Roman" panose="02020603050405020304" pitchFamily="18" charset="0"/>
                <a:cs typeface="Times New Roman" panose="02020603050405020304" pitchFamily="18" charset="0"/>
              </a:rPr>
              <a:t>Est un dispositif électronique permettant aux commerçants d'accepter et de traiter les paiements par carte bancaire. Ces terminaux facilitent les transactions électroniques en fournissant une interface sécurisée pour la saisie des informations de carte, leur traitement et la génération de reçus.</a:t>
            </a:r>
          </a:p>
          <a:p>
            <a:pPr algn="ctr">
              <a:lnSpc>
                <a:spcPct val="150000"/>
              </a:lnSpc>
            </a:pPr>
            <a:r>
              <a:rPr lang="fr-FR" sz="2800" b="1" dirty="0">
                <a:solidFill>
                  <a:srgbClr val="00B050"/>
                </a:solidFill>
                <a:latin typeface="Times New Roman" panose="02020603050405020304" pitchFamily="18" charset="0"/>
                <a:cs typeface="Times New Roman" panose="02020603050405020304" pitchFamily="18" charset="0"/>
              </a:rPr>
              <a:t>Fonctionnalités</a:t>
            </a:r>
          </a:p>
          <a:p>
            <a:pPr marL="457200" indent="-457200">
              <a:lnSpc>
                <a:spcPct val="150000"/>
              </a:lnSpc>
              <a:buFont typeface="Arial" panose="020B0604020202020204" pitchFamily="34" charset="0"/>
              <a:buChar char="•"/>
            </a:pPr>
            <a:r>
              <a:rPr lang="fr-FR" sz="2800" b="1" i="0" dirty="0">
                <a:effectLst/>
                <a:latin typeface="Söhne"/>
              </a:rPr>
              <a:t>Acceptation de Cartes de Paiement </a:t>
            </a:r>
          </a:p>
          <a:p>
            <a:pPr marL="457200" indent="-457200">
              <a:lnSpc>
                <a:spcPct val="150000"/>
              </a:lnSpc>
              <a:buFont typeface="Arial" panose="020B0604020202020204" pitchFamily="34" charset="0"/>
              <a:buChar char="•"/>
            </a:pPr>
            <a:r>
              <a:rPr lang="fr-FR" sz="2800" b="1" i="0" dirty="0">
                <a:effectLst/>
                <a:latin typeface="Söhne"/>
              </a:rPr>
              <a:t>Connexion sans Fil </a:t>
            </a:r>
            <a:endParaRPr lang="fr-FR" sz="2800" dirty="0">
              <a:solidFill>
                <a:srgbClr val="00B050"/>
              </a:solidFill>
              <a:latin typeface="Times New Roman" panose="02020603050405020304" pitchFamily="18" charset="0"/>
              <a:cs typeface="Times New Roman" panose="02020603050405020304" pitchFamily="18" charset="0"/>
            </a:endParaRPr>
          </a:p>
          <a:p>
            <a:pPr algn="ctr">
              <a:lnSpc>
                <a:spcPct val="150000"/>
              </a:lnSpc>
            </a:pPr>
            <a:endParaRPr lang="fr-FR" sz="3600" b="1" i="0" dirty="0">
              <a:solidFill>
                <a:srgbClr val="00B050"/>
              </a:solidFill>
              <a:effectLst/>
              <a:latin typeface="Times New Roman" panose="02020603050405020304" pitchFamily="18" charset="0"/>
              <a:cs typeface="Times New Roman" panose="02020603050405020304" pitchFamily="18" charset="0"/>
            </a:endParaRPr>
          </a:p>
          <a:p>
            <a:pPr>
              <a:lnSpc>
                <a:spcPct val="150000"/>
              </a:lnSpc>
            </a:pPr>
            <a:endParaRPr lang="fr-FR" sz="2800" b="1" u="sng" dirty="0">
              <a:latin typeface="Times New Roman" panose="02020603050405020304" pitchFamily="18" charset="0"/>
              <a:cs typeface="Times New Roman" panose="02020603050405020304" pitchFamily="18" charset="0"/>
            </a:endParaRPr>
          </a:p>
          <a:p>
            <a:pPr>
              <a:lnSpc>
                <a:spcPct val="150000"/>
              </a:lnSpc>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468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CD7EF-9267-5234-CC27-FC3DC17354B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D45D6FB-840C-2333-1C33-2CD5E85B4658}"/>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a:extLst>
              <a:ext uri="{FF2B5EF4-FFF2-40B4-BE49-F238E27FC236}">
                <a16:creationId xmlns:a16="http://schemas.microsoft.com/office/drawing/2014/main" id="{A5C676CD-DDD4-45D3-433C-699B5C455169}"/>
              </a:ext>
            </a:extLst>
          </p:cNvPr>
          <p:cNvGrpSpPr/>
          <p:nvPr/>
        </p:nvGrpSpPr>
        <p:grpSpPr>
          <a:xfrm>
            <a:off x="0" y="0"/>
            <a:ext cx="18288000" cy="1790700"/>
            <a:chOff x="0" y="0"/>
            <a:chExt cx="5016842" cy="812800"/>
          </a:xfrm>
        </p:grpSpPr>
        <p:sp>
          <p:nvSpPr>
            <p:cNvPr id="4" name="Freeform 4">
              <a:extLst>
                <a:ext uri="{FF2B5EF4-FFF2-40B4-BE49-F238E27FC236}">
                  <a16:creationId xmlns:a16="http://schemas.microsoft.com/office/drawing/2014/main" id="{995ED495-7638-193E-916E-9F339AE003B7}"/>
                </a:ext>
              </a:extLst>
            </p:cNvPr>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a:extLst>
                <a:ext uri="{FF2B5EF4-FFF2-40B4-BE49-F238E27FC236}">
                  <a16:creationId xmlns:a16="http://schemas.microsoft.com/office/drawing/2014/main" id="{539E711E-1C04-BF6A-6A88-56BD38FC6863}"/>
                </a:ext>
              </a:extLst>
            </p:cNvPr>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a:extLst>
              <a:ext uri="{FF2B5EF4-FFF2-40B4-BE49-F238E27FC236}">
                <a16:creationId xmlns:a16="http://schemas.microsoft.com/office/drawing/2014/main" id="{0D2C86A4-37FB-43B0-6CF7-8F4C3AE6BF24}"/>
              </a:ext>
            </a:extLst>
          </p:cNvPr>
          <p:cNvSpPr txBox="1"/>
          <p:nvPr/>
        </p:nvSpPr>
        <p:spPr>
          <a:xfrm>
            <a:off x="1371600" y="185259"/>
            <a:ext cx="1493520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3"/>
            </a:pPr>
            <a:r>
              <a:rPr lang="en-US" sz="7888" spc="773" dirty="0">
                <a:solidFill>
                  <a:srgbClr val="FFFFFF"/>
                </a:solidFill>
                <a:latin typeface="Codec Pro ExtraBold"/>
              </a:rPr>
              <a:t>ACQUISITION(SUITE)</a:t>
            </a:r>
          </a:p>
        </p:txBody>
      </p:sp>
      <p:sp>
        <p:nvSpPr>
          <p:cNvPr id="31" name="ZoneTexte 30">
            <a:extLst>
              <a:ext uri="{FF2B5EF4-FFF2-40B4-BE49-F238E27FC236}">
                <a16:creationId xmlns:a16="http://schemas.microsoft.com/office/drawing/2014/main" id="{588D677F-3B86-C48B-E569-85ACC656CD5A}"/>
              </a:ext>
            </a:extLst>
          </p:cNvPr>
          <p:cNvSpPr txBox="1"/>
          <p:nvPr/>
        </p:nvSpPr>
        <p:spPr>
          <a:xfrm>
            <a:off x="555454" y="1869824"/>
            <a:ext cx="17177092" cy="9063507"/>
          </a:xfrm>
          <a:prstGeom prst="rect">
            <a:avLst/>
          </a:prstGeom>
          <a:noFill/>
        </p:spPr>
        <p:txBody>
          <a:bodyPr wrap="square" rtlCol="0">
            <a:spAutoFit/>
          </a:bodyPr>
          <a:lstStyle/>
          <a:p>
            <a:pPr algn="ctr">
              <a:lnSpc>
                <a:spcPct val="150000"/>
              </a:lnSpc>
            </a:pPr>
            <a:r>
              <a:rPr lang="fr-FR" sz="2800" b="1" dirty="0">
                <a:solidFill>
                  <a:srgbClr val="00B050"/>
                </a:solidFill>
                <a:latin typeface="Times New Roman" panose="02020603050405020304" pitchFamily="18" charset="0"/>
                <a:cs typeface="Times New Roman" panose="02020603050405020304" pitchFamily="18" charset="0"/>
              </a:rPr>
              <a:t>Fonctionnalités (Suite)</a:t>
            </a:r>
          </a:p>
          <a:p>
            <a:pPr marL="457200" indent="-457200">
              <a:lnSpc>
                <a:spcPct val="150000"/>
              </a:lnSpc>
              <a:buFont typeface="Arial" panose="020B0604020202020204" pitchFamily="34" charset="0"/>
              <a:buChar char="•"/>
            </a:pPr>
            <a:r>
              <a:rPr lang="fr-FR" sz="2800" b="1" i="0" dirty="0">
                <a:effectLst/>
                <a:latin typeface="Söhne"/>
              </a:rPr>
              <a:t>Écrans Tactiles et Interfaces Conviviales</a:t>
            </a:r>
          </a:p>
          <a:p>
            <a:pPr marL="457200" indent="-457200">
              <a:lnSpc>
                <a:spcPct val="150000"/>
              </a:lnSpc>
              <a:buFont typeface="Arial" panose="020B0604020202020204" pitchFamily="34" charset="0"/>
              <a:buChar char="•"/>
            </a:pPr>
            <a:r>
              <a:rPr lang="fr-FR" sz="2800" b="1" i="0" dirty="0">
                <a:effectLst/>
                <a:latin typeface="Söhne"/>
              </a:rPr>
              <a:t>Impression de Reçus</a:t>
            </a:r>
          </a:p>
          <a:p>
            <a:pPr marL="457200" indent="-457200">
              <a:lnSpc>
                <a:spcPct val="150000"/>
              </a:lnSpc>
              <a:buFont typeface="Arial" panose="020B0604020202020204" pitchFamily="34" charset="0"/>
              <a:buChar char="•"/>
            </a:pPr>
            <a:r>
              <a:rPr lang="fr-FR" sz="2800" b="1" i="0" dirty="0">
                <a:effectLst/>
                <a:latin typeface="Söhne"/>
              </a:rPr>
              <a:t>Sécurité des Transactions</a:t>
            </a:r>
          </a:p>
          <a:p>
            <a:pPr marL="457200" indent="-457200">
              <a:lnSpc>
                <a:spcPct val="150000"/>
              </a:lnSpc>
              <a:buFont typeface="Arial" panose="020B0604020202020204" pitchFamily="34" charset="0"/>
              <a:buChar char="•"/>
            </a:pPr>
            <a:r>
              <a:rPr lang="fr-FR" sz="2800" b="1" i="0" dirty="0">
                <a:effectLst/>
                <a:latin typeface="Söhne"/>
              </a:rPr>
              <a:t>Connectivité Internet</a:t>
            </a:r>
            <a:endParaRPr lang="fr-FR" sz="2800" b="1" dirty="0">
              <a:latin typeface="Söhne"/>
            </a:endParaRPr>
          </a:p>
          <a:p>
            <a:pPr marL="457200" indent="-457200">
              <a:lnSpc>
                <a:spcPct val="150000"/>
              </a:lnSpc>
              <a:buFont typeface="Arial" panose="020B0604020202020204" pitchFamily="34" charset="0"/>
              <a:buChar char="•"/>
            </a:pPr>
            <a:r>
              <a:rPr lang="fr-FR" sz="2800" b="1" i="0" dirty="0">
                <a:effectLst/>
                <a:latin typeface="Söhne"/>
                <a:cs typeface="Times New Roman" panose="02020603050405020304" pitchFamily="18" charset="0"/>
              </a:rPr>
              <a:t>Annulation des Transactions</a:t>
            </a:r>
          </a:p>
          <a:p>
            <a:pPr algn="ctr">
              <a:lnSpc>
                <a:spcPct val="150000"/>
              </a:lnSpc>
            </a:pPr>
            <a:r>
              <a:rPr lang="fr-FR" sz="2800" b="1" dirty="0">
                <a:solidFill>
                  <a:srgbClr val="00B050"/>
                </a:solidFill>
                <a:latin typeface="Times New Roman" panose="02020603050405020304" pitchFamily="18" charset="0"/>
                <a:cs typeface="Times New Roman" panose="02020603050405020304" pitchFamily="18" charset="0"/>
              </a:rPr>
              <a:t>Avantages</a:t>
            </a:r>
          </a:p>
          <a:p>
            <a:pPr marL="457200" indent="-457200">
              <a:lnSpc>
                <a:spcPct val="150000"/>
              </a:lnSpc>
              <a:buFont typeface="Arial" panose="020B0604020202020204" pitchFamily="34" charset="0"/>
              <a:buChar char="•"/>
            </a:pPr>
            <a:r>
              <a:rPr lang="fr-FR" sz="2800" b="1" i="0" dirty="0">
                <a:effectLst/>
                <a:latin typeface="Söhne"/>
              </a:rPr>
              <a:t>Augmentation des Ventes</a:t>
            </a:r>
            <a:endParaRPr lang="fr-FR" sz="2800" b="1" dirty="0">
              <a:latin typeface="Söhne"/>
            </a:endParaRPr>
          </a:p>
          <a:p>
            <a:pPr marL="457200" indent="-457200">
              <a:lnSpc>
                <a:spcPct val="150000"/>
              </a:lnSpc>
              <a:buFont typeface="Arial" panose="020B0604020202020204" pitchFamily="34" charset="0"/>
              <a:buChar char="•"/>
            </a:pPr>
            <a:r>
              <a:rPr lang="fr-FR" sz="2800" b="1" i="0" dirty="0">
                <a:effectLst/>
                <a:latin typeface="Söhne"/>
              </a:rPr>
              <a:t>Gain de Temps</a:t>
            </a:r>
          </a:p>
          <a:p>
            <a:pPr marL="457200" indent="-457200">
              <a:lnSpc>
                <a:spcPct val="150000"/>
              </a:lnSpc>
              <a:buFont typeface="Arial" panose="020B0604020202020204" pitchFamily="34" charset="0"/>
              <a:buChar char="•"/>
            </a:pPr>
            <a:r>
              <a:rPr lang="fr-FR" sz="2800" b="1" i="0" dirty="0">
                <a:effectLst/>
                <a:latin typeface="Söhne"/>
              </a:rPr>
              <a:t>Réduction des Risques</a:t>
            </a:r>
            <a:endParaRPr lang="fr-FR" sz="2800" b="1" dirty="0">
              <a:latin typeface="Söhne"/>
            </a:endParaRPr>
          </a:p>
          <a:p>
            <a:pPr marL="457200" indent="-457200">
              <a:lnSpc>
                <a:spcPct val="150000"/>
              </a:lnSpc>
              <a:buFont typeface="Arial" panose="020B0604020202020204" pitchFamily="34" charset="0"/>
              <a:buChar char="•"/>
            </a:pPr>
            <a:r>
              <a:rPr lang="fr-FR" sz="2800" b="1" i="0" dirty="0">
                <a:effectLst/>
                <a:latin typeface="Söhne"/>
              </a:rPr>
              <a:t>Suivi des Transactions</a:t>
            </a:r>
          </a:p>
          <a:p>
            <a:pPr marL="457200" indent="-457200">
              <a:lnSpc>
                <a:spcPct val="150000"/>
              </a:lnSpc>
              <a:buFont typeface="Arial" panose="020B0604020202020204" pitchFamily="34" charset="0"/>
              <a:buChar char="•"/>
            </a:pPr>
            <a:r>
              <a:rPr lang="fr-FR" sz="2800" b="1" i="0" dirty="0">
                <a:effectLst/>
                <a:latin typeface="Söhne"/>
              </a:rPr>
              <a:t>Image Professionnelle</a:t>
            </a:r>
            <a:endParaRPr lang="fr-FR" sz="2800" i="0" dirty="0">
              <a:effectLst/>
              <a:latin typeface="Times New Roman" panose="02020603050405020304" pitchFamily="18" charset="0"/>
              <a:cs typeface="Times New Roman" panose="02020603050405020304" pitchFamily="18" charset="0"/>
            </a:endParaRPr>
          </a:p>
          <a:p>
            <a:pPr>
              <a:lnSpc>
                <a:spcPct val="150000"/>
              </a:lnSpc>
            </a:pPr>
            <a:endParaRPr lang="fr-FR" sz="2800" b="1" u="sng" dirty="0">
              <a:latin typeface="Times New Roman" panose="02020603050405020304" pitchFamily="18" charset="0"/>
              <a:cs typeface="Times New Roman" panose="02020603050405020304" pitchFamily="18" charset="0"/>
            </a:endParaRPr>
          </a:p>
          <a:p>
            <a:pPr>
              <a:lnSpc>
                <a:spcPct val="150000"/>
              </a:lnSpc>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798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E1E09-956A-AD47-5529-F66FB685391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73D1A32-084E-3322-6FB3-5E15881D4766}"/>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a:extLst>
              <a:ext uri="{FF2B5EF4-FFF2-40B4-BE49-F238E27FC236}">
                <a16:creationId xmlns:a16="http://schemas.microsoft.com/office/drawing/2014/main" id="{F7BCC496-7C0D-C132-708B-195209F14D0F}"/>
              </a:ext>
            </a:extLst>
          </p:cNvPr>
          <p:cNvGrpSpPr/>
          <p:nvPr/>
        </p:nvGrpSpPr>
        <p:grpSpPr>
          <a:xfrm>
            <a:off x="0" y="0"/>
            <a:ext cx="18288000" cy="1790700"/>
            <a:chOff x="0" y="0"/>
            <a:chExt cx="5016842" cy="812800"/>
          </a:xfrm>
        </p:grpSpPr>
        <p:sp>
          <p:nvSpPr>
            <p:cNvPr id="4" name="Freeform 4">
              <a:extLst>
                <a:ext uri="{FF2B5EF4-FFF2-40B4-BE49-F238E27FC236}">
                  <a16:creationId xmlns:a16="http://schemas.microsoft.com/office/drawing/2014/main" id="{2D887891-C10D-A69C-A2DA-D27139778581}"/>
                </a:ext>
              </a:extLst>
            </p:cNvPr>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a:extLst>
                <a:ext uri="{FF2B5EF4-FFF2-40B4-BE49-F238E27FC236}">
                  <a16:creationId xmlns:a16="http://schemas.microsoft.com/office/drawing/2014/main" id="{B5D2A23D-60E5-3980-81A7-5D14F2DA6C84}"/>
                </a:ext>
              </a:extLst>
            </p:cNvPr>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a:extLst>
              <a:ext uri="{FF2B5EF4-FFF2-40B4-BE49-F238E27FC236}">
                <a16:creationId xmlns:a16="http://schemas.microsoft.com/office/drawing/2014/main" id="{B488D72F-AEBC-D490-8CAD-1AF342623C7D}"/>
              </a:ext>
            </a:extLst>
          </p:cNvPr>
          <p:cNvSpPr txBox="1"/>
          <p:nvPr/>
        </p:nvSpPr>
        <p:spPr>
          <a:xfrm>
            <a:off x="1371600" y="185259"/>
            <a:ext cx="1493520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3"/>
            </a:pPr>
            <a:r>
              <a:rPr lang="en-US" sz="7888" spc="773" dirty="0">
                <a:solidFill>
                  <a:srgbClr val="FFFFFF"/>
                </a:solidFill>
                <a:latin typeface="Codec Pro ExtraBold"/>
              </a:rPr>
              <a:t>ACQUISITION(SUITE)</a:t>
            </a:r>
          </a:p>
        </p:txBody>
      </p:sp>
      <p:sp>
        <p:nvSpPr>
          <p:cNvPr id="31" name="ZoneTexte 30">
            <a:extLst>
              <a:ext uri="{FF2B5EF4-FFF2-40B4-BE49-F238E27FC236}">
                <a16:creationId xmlns:a16="http://schemas.microsoft.com/office/drawing/2014/main" id="{0BA69040-C06F-E939-5F6B-3A7666F5EE12}"/>
              </a:ext>
            </a:extLst>
          </p:cNvPr>
          <p:cNvSpPr txBox="1"/>
          <p:nvPr/>
        </p:nvSpPr>
        <p:spPr>
          <a:xfrm>
            <a:off x="555454" y="1869824"/>
            <a:ext cx="17177092" cy="7124514"/>
          </a:xfrm>
          <a:prstGeom prst="rect">
            <a:avLst/>
          </a:prstGeom>
          <a:noFill/>
        </p:spPr>
        <p:txBody>
          <a:bodyPr wrap="square" rtlCol="0">
            <a:spAutoFit/>
          </a:bodyPr>
          <a:lstStyle/>
          <a:p>
            <a:pPr algn="ctr">
              <a:lnSpc>
                <a:spcPct val="150000"/>
              </a:lnSpc>
            </a:pPr>
            <a:r>
              <a:rPr lang="fr-FR" sz="2800" b="1" u="sng" dirty="0">
                <a:solidFill>
                  <a:srgbClr val="00B050"/>
                </a:solidFill>
                <a:latin typeface="Times New Roman" panose="02020603050405020304" pitchFamily="18" charset="0"/>
                <a:cs typeface="Times New Roman" panose="02020603050405020304" pitchFamily="18" charset="0"/>
              </a:rPr>
              <a:t>Conditions tarifaires des TPE:</a:t>
            </a:r>
          </a:p>
          <a:p>
            <a:pPr>
              <a:lnSpc>
                <a:spcPct val="150000"/>
              </a:lnSpc>
            </a:pPr>
            <a:r>
              <a:rPr lang="fr-FR" sz="2800" dirty="0">
                <a:latin typeface="Times New Roman" panose="02020603050405020304" pitchFamily="18" charset="0"/>
                <a:cs typeface="Times New Roman" panose="02020603050405020304" pitchFamily="18" charset="0"/>
              </a:rPr>
              <a:t>Prix TPE:				Gratuit</a:t>
            </a:r>
          </a:p>
          <a:p>
            <a:pPr>
              <a:lnSpc>
                <a:spcPct val="150000"/>
              </a:lnSpc>
            </a:pPr>
            <a:r>
              <a:rPr lang="fr-FR" sz="2800" dirty="0">
                <a:latin typeface="Times New Roman" panose="02020603050405020304" pitchFamily="18" charset="0"/>
                <a:cs typeface="Times New Roman" panose="02020603050405020304" pitchFamily="18" charset="0"/>
              </a:rPr>
              <a:t>Paiement carte Orabank		Gratuit</a:t>
            </a:r>
          </a:p>
          <a:p>
            <a:pPr>
              <a:lnSpc>
                <a:spcPct val="150000"/>
              </a:lnSpc>
            </a:pPr>
            <a:r>
              <a:rPr lang="fr-FR" sz="2800" dirty="0">
                <a:latin typeface="Times New Roman" panose="02020603050405020304" pitchFamily="18" charset="0"/>
                <a:cs typeface="Times New Roman" panose="02020603050405020304" pitchFamily="18" charset="0"/>
              </a:rPr>
              <a:t>Commission sur TPE		1 / 1,5  %</a:t>
            </a:r>
          </a:p>
          <a:p>
            <a:pPr marL="514350" indent="-514350">
              <a:lnSpc>
                <a:spcPct val="150000"/>
              </a:lnSpc>
              <a:buFont typeface="+mj-lt"/>
              <a:buAutoNum type="arabicPeriod" startAt="2"/>
            </a:pPr>
            <a:r>
              <a:rPr lang="fr-FR" sz="2800" b="1" u="sng" dirty="0">
                <a:solidFill>
                  <a:srgbClr val="00B050"/>
                </a:solidFill>
                <a:latin typeface="Times New Roman" panose="02020603050405020304" pitchFamily="18" charset="0"/>
                <a:cs typeface="Times New Roman" panose="02020603050405020304" pitchFamily="18" charset="0"/>
              </a:rPr>
              <a:t>E-COMMERCE: </a:t>
            </a:r>
            <a:r>
              <a:rPr lang="fr-FR" sz="2800" dirty="0">
                <a:solidFill>
                  <a:srgbClr val="00B050"/>
                </a:solidFill>
                <a:latin typeface="Times New Roman" panose="02020603050405020304" pitchFamily="18" charset="0"/>
                <a:cs typeface="Times New Roman" panose="02020603050405020304" pitchFamily="18" charset="0"/>
              </a:rPr>
              <a:t> </a:t>
            </a:r>
          </a:p>
          <a:p>
            <a:pPr>
              <a:lnSpc>
                <a:spcPct val="150000"/>
              </a:lnSpc>
            </a:pPr>
            <a:r>
              <a:rPr lang="fr-FR" sz="2800" dirty="0">
                <a:latin typeface="Times New Roman" panose="02020603050405020304" pitchFamily="18" charset="0"/>
                <a:cs typeface="Times New Roman" panose="02020603050405020304" pitchFamily="18" charset="0"/>
              </a:rPr>
              <a:t>Est une fenêtre de paiement en ligne permettant de collecter des fonds pour les marchands et de générer des commissions pour la banque.</a:t>
            </a:r>
          </a:p>
          <a:p>
            <a:pPr>
              <a:lnSpc>
                <a:spcPct val="150000"/>
              </a:lnSpc>
            </a:pPr>
            <a:r>
              <a:rPr lang="fr-FR" sz="2800" dirty="0">
                <a:latin typeface="Times New Roman" panose="02020603050405020304" pitchFamily="18" charset="0"/>
                <a:cs typeface="Times New Roman" panose="02020603050405020304" pitchFamily="18" charset="0"/>
              </a:rPr>
              <a:t>La commission générée est de 2 % par achats.</a:t>
            </a:r>
          </a:p>
          <a:p>
            <a:pPr>
              <a:lnSpc>
                <a:spcPct val="150000"/>
              </a:lnSpc>
            </a:pPr>
            <a:r>
              <a:rPr lang="fr-FR" sz="2800" dirty="0">
                <a:latin typeface="Times New Roman" panose="02020603050405020304" pitchFamily="18" charset="0"/>
                <a:cs typeface="Times New Roman" panose="02020603050405020304" pitchFamily="18" charset="0"/>
              </a:rPr>
              <a:t>Et l’intégration est gratuite.</a:t>
            </a:r>
          </a:p>
          <a:p>
            <a:pPr>
              <a:lnSpc>
                <a:spcPct val="150000"/>
              </a:lnSpc>
            </a:pPr>
            <a:endParaRPr lang="fr-FR" sz="2800" dirty="0">
              <a:latin typeface="Times New Roman" panose="02020603050405020304" pitchFamily="18" charset="0"/>
              <a:cs typeface="Times New Roman" panose="02020603050405020304" pitchFamily="18" charset="0"/>
            </a:endParaRPr>
          </a:p>
          <a:p>
            <a:pPr>
              <a:lnSpc>
                <a:spcPct val="150000"/>
              </a:lnSpc>
            </a:pPr>
            <a:endParaRPr lang="fr-FR" sz="2800" b="1" u="sng"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281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C884C-6A9C-B22B-3D89-947143691E1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3498856-8931-5BDA-9E54-595374BD95D9}"/>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a:extLst>
              <a:ext uri="{FF2B5EF4-FFF2-40B4-BE49-F238E27FC236}">
                <a16:creationId xmlns:a16="http://schemas.microsoft.com/office/drawing/2014/main" id="{EE983EF3-CA5B-B3B6-4E57-180723EFDBD6}"/>
              </a:ext>
            </a:extLst>
          </p:cNvPr>
          <p:cNvGrpSpPr/>
          <p:nvPr/>
        </p:nvGrpSpPr>
        <p:grpSpPr>
          <a:xfrm>
            <a:off x="0" y="0"/>
            <a:ext cx="18288000" cy="1790700"/>
            <a:chOff x="0" y="0"/>
            <a:chExt cx="5016842" cy="812800"/>
          </a:xfrm>
        </p:grpSpPr>
        <p:sp>
          <p:nvSpPr>
            <p:cNvPr id="4" name="Freeform 4">
              <a:extLst>
                <a:ext uri="{FF2B5EF4-FFF2-40B4-BE49-F238E27FC236}">
                  <a16:creationId xmlns:a16="http://schemas.microsoft.com/office/drawing/2014/main" id="{70C67D06-3BAC-4E4C-0E55-C6DB22CAF566}"/>
                </a:ext>
              </a:extLst>
            </p:cNvPr>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a:extLst>
                <a:ext uri="{FF2B5EF4-FFF2-40B4-BE49-F238E27FC236}">
                  <a16:creationId xmlns:a16="http://schemas.microsoft.com/office/drawing/2014/main" id="{FEC1085E-150C-BEDC-C78E-34659469283D}"/>
                </a:ext>
              </a:extLst>
            </p:cNvPr>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a:extLst>
              <a:ext uri="{FF2B5EF4-FFF2-40B4-BE49-F238E27FC236}">
                <a16:creationId xmlns:a16="http://schemas.microsoft.com/office/drawing/2014/main" id="{B97BF4DC-4606-AB1A-94D3-D5E4E819C82E}"/>
              </a:ext>
            </a:extLst>
          </p:cNvPr>
          <p:cNvSpPr txBox="1"/>
          <p:nvPr/>
        </p:nvSpPr>
        <p:spPr>
          <a:xfrm>
            <a:off x="1371600" y="185259"/>
            <a:ext cx="1493520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4"/>
            </a:pPr>
            <a:r>
              <a:rPr lang="en-US" sz="7888" spc="773" dirty="0">
                <a:solidFill>
                  <a:srgbClr val="FFFFFF"/>
                </a:solidFill>
                <a:latin typeface="Codec Pro ExtraBold"/>
              </a:rPr>
              <a:t>ORANET</a:t>
            </a:r>
          </a:p>
        </p:txBody>
      </p:sp>
      <p:sp>
        <p:nvSpPr>
          <p:cNvPr id="31" name="ZoneTexte 30">
            <a:extLst>
              <a:ext uri="{FF2B5EF4-FFF2-40B4-BE49-F238E27FC236}">
                <a16:creationId xmlns:a16="http://schemas.microsoft.com/office/drawing/2014/main" id="{2FCD2E2E-5CAE-E415-4A65-682107A895CC}"/>
              </a:ext>
            </a:extLst>
          </p:cNvPr>
          <p:cNvSpPr txBox="1"/>
          <p:nvPr/>
        </p:nvSpPr>
        <p:spPr>
          <a:xfrm>
            <a:off x="555454" y="1869824"/>
            <a:ext cx="17177092" cy="7770845"/>
          </a:xfrm>
          <a:prstGeom prst="rect">
            <a:avLst/>
          </a:prstGeom>
          <a:noFill/>
        </p:spPr>
        <p:txBody>
          <a:bodyPr wrap="square" rtlCol="0">
            <a:spAutoFit/>
          </a:bodyPr>
          <a:lstStyle/>
          <a:p>
            <a:pPr>
              <a:lnSpc>
                <a:spcPct val="150000"/>
              </a:lnSpc>
            </a:pPr>
            <a:r>
              <a:rPr lang="fr-FR" sz="2800" dirty="0">
                <a:solidFill>
                  <a:srgbClr val="00B050"/>
                </a:solidFill>
                <a:latin typeface="Times New Roman" panose="02020603050405020304" pitchFamily="18" charset="0"/>
                <a:cs typeface="Times New Roman" panose="02020603050405020304" pitchFamily="18" charset="0"/>
              </a:rPr>
              <a:t>Définition: </a:t>
            </a:r>
            <a:r>
              <a:rPr lang="fr-FR" sz="2800" dirty="0">
                <a:latin typeface="Times New Roman" panose="02020603050405020304" pitchFamily="18" charset="0"/>
                <a:cs typeface="Times New Roman" panose="02020603050405020304" pitchFamily="18" charset="0"/>
              </a:rPr>
              <a:t>Oranet est un service de banque à distance qui permet, à tout moment, d’accéder aux informations bancaires via internet. </a:t>
            </a:r>
          </a:p>
          <a:p>
            <a:pPr>
              <a:lnSpc>
                <a:spcPct val="150000"/>
              </a:lnSpc>
            </a:pPr>
            <a:r>
              <a:rPr lang="fr-FR" sz="2800" dirty="0">
                <a:latin typeface="Times New Roman" panose="02020603050405020304" pitchFamily="18" charset="0"/>
                <a:cs typeface="Times New Roman" panose="02020603050405020304" pitchFamily="18" charset="0"/>
              </a:rPr>
              <a:t>Le service OR@NET est disponible 24h/ 24 et 7j /7 via internet; il permet d’effectuer directement la consultation</a:t>
            </a:r>
          </a:p>
          <a:p>
            <a:pPr>
              <a:lnSpc>
                <a:spcPct val="150000"/>
              </a:lnSpc>
            </a:pPr>
            <a:r>
              <a:rPr lang="fr-FR" sz="2800" dirty="0">
                <a:latin typeface="Times New Roman" panose="02020603050405020304" pitchFamily="18" charset="0"/>
                <a:cs typeface="Times New Roman" panose="02020603050405020304" pitchFamily="18" charset="0"/>
              </a:rPr>
              <a:t>de votre compte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Solde</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Situation de vos prêts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Situation de vos dépôts à terme (DAT)</a:t>
            </a:r>
          </a:p>
          <a:p>
            <a:pPr>
              <a:lnSpc>
                <a:spcPct val="150000"/>
              </a:lnSpc>
            </a:pPr>
            <a:r>
              <a:rPr lang="fr-FR" sz="2800" dirty="0">
                <a:latin typeface="Times New Roman" panose="02020603050405020304" pitchFamily="18" charset="0"/>
                <a:cs typeface="Times New Roman" panose="02020603050405020304" pitchFamily="18" charset="0"/>
              </a:rPr>
              <a:t>Le service OR@NET facilite l’accès à des services pour simplifier le quotidien:</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Demande de chéquiers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Demandes d’historique des mouvements;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Edition du relevé d’identité bancaire (RIB) de vos comptes ;</a:t>
            </a:r>
          </a:p>
          <a:p>
            <a:pPr>
              <a:lnSpc>
                <a:spcPct val="150000"/>
              </a:lnSpc>
            </a:pPr>
            <a:endParaRPr lang="fr-FR"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13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D7725-B55C-6E45-6EBC-33378F54185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4B0B749-B1F3-ED8A-82AC-8DF705B4040F}"/>
              </a:ext>
            </a:extLst>
          </p:cNvPr>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a:extLst>
              <a:ext uri="{FF2B5EF4-FFF2-40B4-BE49-F238E27FC236}">
                <a16:creationId xmlns:a16="http://schemas.microsoft.com/office/drawing/2014/main" id="{00A34CEF-4AE2-7764-4EA2-F2A80DA9F495}"/>
              </a:ext>
            </a:extLst>
          </p:cNvPr>
          <p:cNvGrpSpPr/>
          <p:nvPr/>
        </p:nvGrpSpPr>
        <p:grpSpPr>
          <a:xfrm>
            <a:off x="0" y="0"/>
            <a:ext cx="18288000" cy="1790700"/>
            <a:chOff x="0" y="0"/>
            <a:chExt cx="5016842" cy="812800"/>
          </a:xfrm>
        </p:grpSpPr>
        <p:sp>
          <p:nvSpPr>
            <p:cNvPr id="4" name="Freeform 4">
              <a:extLst>
                <a:ext uri="{FF2B5EF4-FFF2-40B4-BE49-F238E27FC236}">
                  <a16:creationId xmlns:a16="http://schemas.microsoft.com/office/drawing/2014/main" id="{2D570467-03F9-8739-6343-C609628FA737}"/>
                </a:ext>
              </a:extLst>
            </p:cNvPr>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a:extLst>
                <a:ext uri="{FF2B5EF4-FFF2-40B4-BE49-F238E27FC236}">
                  <a16:creationId xmlns:a16="http://schemas.microsoft.com/office/drawing/2014/main" id="{EC37AAB9-C7E9-978C-5CDE-586477293DC2}"/>
                </a:ext>
              </a:extLst>
            </p:cNvPr>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a:extLst>
              <a:ext uri="{FF2B5EF4-FFF2-40B4-BE49-F238E27FC236}">
                <a16:creationId xmlns:a16="http://schemas.microsoft.com/office/drawing/2014/main" id="{498235D9-497E-2DC7-6827-77AB151895FE}"/>
              </a:ext>
            </a:extLst>
          </p:cNvPr>
          <p:cNvSpPr txBox="1"/>
          <p:nvPr/>
        </p:nvSpPr>
        <p:spPr>
          <a:xfrm>
            <a:off x="1371600" y="185259"/>
            <a:ext cx="1493520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4"/>
            </a:pPr>
            <a:r>
              <a:rPr lang="en-US" sz="7888" spc="773" dirty="0">
                <a:solidFill>
                  <a:srgbClr val="FFFFFF"/>
                </a:solidFill>
                <a:latin typeface="Codec Pro ExtraBold"/>
              </a:rPr>
              <a:t>ORANET (SUITE)</a:t>
            </a:r>
          </a:p>
        </p:txBody>
      </p:sp>
      <p:sp>
        <p:nvSpPr>
          <p:cNvPr id="31" name="ZoneTexte 30">
            <a:extLst>
              <a:ext uri="{FF2B5EF4-FFF2-40B4-BE49-F238E27FC236}">
                <a16:creationId xmlns:a16="http://schemas.microsoft.com/office/drawing/2014/main" id="{865AEE6B-662F-955A-DEF2-3FB5677D298D}"/>
              </a:ext>
            </a:extLst>
          </p:cNvPr>
          <p:cNvSpPr txBox="1"/>
          <p:nvPr/>
        </p:nvSpPr>
        <p:spPr>
          <a:xfrm>
            <a:off x="555454" y="1869824"/>
            <a:ext cx="17177092" cy="71245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Téléchargement de vos relevés de compte</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Demande des cours des devises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Virement compte à compte et virement local</a:t>
            </a:r>
          </a:p>
          <a:p>
            <a:pPr>
              <a:lnSpc>
                <a:spcPct val="150000"/>
              </a:lnSpc>
            </a:pPr>
            <a:r>
              <a:rPr lang="fr-FR" sz="2800" u="sng" dirty="0">
                <a:latin typeface="Times New Roman" panose="02020603050405020304" pitchFamily="18" charset="0"/>
                <a:cs typeface="Times New Roman" panose="02020603050405020304" pitchFamily="18" charset="0"/>
              </a:rPr>
              <a:t>CLIENTS ÉLIGIBLES :</a:t>
            </a:r>
          </a:p>
          <a:p>
            <a:pPr>
              <a:lnSpc>
                <a:spcPct val="150000"/>
              </a:lnSpc>
            </a:pPr>
            <a:r>
              <a:rPr lang="fr-FR" sz="2800" dirty="0">
                <a:latin typeface="Times New Roman" panose="02020603050405020304" pitchFamily="18" charset="0"/>
                <a:cs typeface="Times New Roman" panose="02020603050405020304" pitchFamily="18" charset="0"/>
              </a:rPr>
              <a:t>Tous les clients titulaires d’un compte ORABANK</a:t>
            </a:r>
          </a:p>
          <a:p>
            <a:pPr>
              <a:lnSpc>
                <a:spcPct val="150000"/>
              </a:lnSpc>
            </a:pPr>
            <a:r>
              <a:rPr lang="fr-FR" sz="2800" u="sng" dirty="0">
                <a:latin typeface="Times New Roman" panose="02020603050405020304" pitchFamily="18" charset="0"/>
                <a:cs typeface="Times New Roman" panose="02020603050405020304" pitchFamily="18" charset="0"/>
              </a:rPr>
              <a:t>SOUSCRIPTION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Formulaire d’adhésion à remplir</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Vous recevrez ensuite votre identifiant et votre mot de passe qui vous permettront d’accéder à votre compte</a:t>
            </a:r>
          </a:p>
          <a:p>
            <a:pPr>
              <a:lnSpc>
                <a:spcPct val="150000"/>
              </a:lnSpc>
            </a:pPr>
            <a:r>
              <a:rPr lang="fr-FR" sz="2800" dirty="0">
                <a:latin typeface="Times New Roman" panose="02020603050405020304" pitchFamily="18" charset="0"/>
                <a:cs typeface="Times New Roman" panose="02020603050405020304" pitchFamily="18" charset="0"/>
              </a:rPr>
              <a:t>à partir d’une connexion internet.</a:t>
            </a:r>
          </a:p>
          <a:p>
            <a:pPr>
              <a:lnSpc>
                <a:spcPct val="150000"/>
              </a:lnSpc>
            </a:pPr>
            <a:r>
              <a:rPr lang="fr-FR" sz="2800" dirty="0">
                <a:latin typeface="Times New Roman" panose="02020603050405020304" pitchFamily="18" charset="0"/>
                <a:cs typeface="Times New Roman" panose="02020603050405020304" pitchFamily="18" charset="0"/>
              </a:rPr>
              <a:t>TARIFICATION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Pour les particuliers : 500 FCFA HT + TAF / mois;</a:t>
            </a:r>
          </a:p>
        </p:txBody>
      </p:sp>
    </p:spTree>
    <p:extLst>
      <p:ext uri="{BB962C8B-B14F-4D97-AF65-F5344CB8AC3E}">
        <p14:creationId xmlns:p14="http://schemas.microsoft.com/office/powerpoint/2010/main" val="178448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65618-F321-A043-2FF7-F3D1D225934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C8B2A69-C914-6242-F396-F06A492F7A3B}"/>
              </a:ext>
            </a:extLst>
          </p:cNvPr>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a:extLst>
              <a:ext uri="{FF2B5EF4-FFF2-40B4-BE49-F238E27FC236}">
                <a16:creationId xmlns:a16="http://schemas.microsoft.com/office/drawing/2014/main" id="{12BA17CB-2E5E-6887-7F03-DBD9679538BD}"/>
              </a:ext>
            </a:extLst>
          </p:cNvPr>
          <p:cNvGrpSpPr/>
          <p:nvPr/>
        </p:nvGrpSpPr>
        <p:grpSpPr>
          <a:xfrm>
            <a:off x="0" y="0"/>
            <a:ext cx="18288000" cy="1790700"/>
            <a:chOff x="0" y="0"/>
            <a:chExt cx="5016842" cy="812800"/>
          </a:xfrm>
        </p:grpSpPr>
        <p:sp>
          <p:nvSpPr>
            <p:cNvPr id="4" name="Freeform 4">
              <a:extLst>
                <a:ext uri="{FF2B5EF4-FFF2-40B4-BE49-F238E27FC236}">
                  <a16:creationId xmlns:a16="http://schemas.microsoft.com/office/drawing/2014/main" id="{CB89861E-F14F-7BEA-FD1F-BBF4B0C1C60B}"/>
                </a:ext>
              </a:extLst>
            </p:cNvPr>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a:extLst>
                <a:ext uri="{FF2B5EF4-FFF2-40B4-BE49-F238E27FC236}">
                  <a16:creationId xmlns:a16="http://schemas.microsoft.com/office/drawing/2014/main" id="{CAFEC4F8-2BBF-A873-DB4B-23B7F83B5B86}"/>
                </a:ext>
              </a:extLst>
            </p:cNvPr>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a:extLst>
              <a:ext uri="{FF2B5EF4-FFF2-40B4-BE49-F238E27FC236}">
                <a16:creationId xmlns:a16="http://schemas.microsoft.com/office/drawing/2014/main" id="{9D047EDD-70E5-7EEE-C45D-E812A999C629}"/>
              </a:ext>
            </a:extLst>
          </p:cNvPr>
          <p:cNvSpPr txBox="1"/>
          <p:nvPr/>
        </p:nvSpPr>
        <p:spPr>
          <a:xfrm>
            <a:off x="1371600" y="185259"/>
            <a:ext cx="1493520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4"/>
            </a:pPr>
            <a:r>
              <a:rPr lang="en-US" sz="7888" spc="773" dirty="0">
                <a:solidFill>
                  <a:srgbClr val="FFFFFF"/>
                </a:solidFill>
                <a:latin typeface="Codec Pro ExtraBold"/>
              </a:rPr>
              <a:t>ORANET (SUITE)</a:t>
            </a:r>
          </a:p>
        </p:txBody>
      </p:sp>
      <p:sp>
        <p:nvSpPr>
          <p:cNvPr id="31" name="ZoneTexte 30">
            <a:extLst>
              <a:ext uri="{FF2B5EF4-FFF2-40B4-BE49-F238E27FC236}">
                <a16:creationId xmlns:a16="http://schemas.microsoft.com/office/drawing/2014/main" id="{C835AF80-9605-B994-8B0E-DD537E9A717A}"/>
              </a:ext>
            </a:extLst>
          </p:cNvPr>
          <p:cNvSpPr txBox="1"/>
          <p:nvPr/>
        </p:nvSpPr>
        <p:spPr>
          <a:xfrm>
            <a:off x="555454" y="1869824"/>
            <a:ext cx="17177092" cy="647818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Le service Oranet et l’essentiel de ses fonctionnalités sont gratuits.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Le virement interne de compte a compte chez Orabank est gratuit.</a:t>
            </a:r>
          </a:p>
          <a:p>
            <a:pPr>
              <a:lnSpc>
                <a:spcPct val="150000"/>
              </a:lnSpc>
            </a:pPr>
            <a:r>
              <a:rPr lang="fr-FR" sz="2800" dirty="0">
                <a:latin typeface="Times New Roman" panose="02020603050405020304" pitchFamily="18" charset="0"/>
                <a:cs typeface="Times New Roman" panose="02020603050405020304" pitchFamily="18" charset="0"/>
              </a:rPr>
              <a:t>Avantages: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Accessible 24h/24</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Véritable outil de gestion simple du compte</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Gain de temps</a:t>
            </a:r>
          </a:p>
          <a:p>
            <a:pPr>
              <a:lnSpc>
                <a:spcPct val="150000"/>
              </a:lnSpc>
            </a:pPr>
            <a:r>
              <a:rPr lang="fr-FR" sz="2800" dirty="0">
                <a:latin typeface="Times New Roman" panose="02020603050405020304" pitchFamily="18" charset="0"/>
                <a:cs typeface="Times New Roman" panose="02020603050405020304" pitchFamily="18" charset="0"/>
              </a:rPr>
              <a:t>Un service accessible à tous: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Particuliers;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Professionnels;</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Entreprises;</a:t>
            </a:r>
          </a:p>
        </p:txBody>
      </p:sp>
    </p:spTree>
    <p:extLst>
      <p:ext uri="{BB962C8B-B14F-4D97-AF65-F5344CB8AC3E}">
        <p14:creationId xmlns:p14="http://schemas.microsoft.com/office/powerpoint/2010/main" val="978416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sp>
        <p:nvSpPr>
          <p:cNvPr id="3" name="TextBox 3"/>
          <p:cNvSpPr txBox="1"/>
          <p:nvPr/>
        </p:nvSpPr>
        <p:spPr>
          <a:xfrm>
            <a:off x="2280143" y="5115511"/>
            <a:ext cx="5435861" cy="1004442"/>
          </a:xfrm>
          <a:prstGeom prst="rect">
            <a:avLst/>
          </a:prstGeom>
        </p:spPr>
        <p:txBody>
          <a:bodyPr lIns="0" tIns="0" rIns="0" bIns="0" rtlCol="0" anchor="t">
            <a:spAutoFit/>
          </a:bodyPr>
          <a:lstStyle/>
          <a:p>
            <a:pPr marL="0" lvl="0" indent="0" algn="ctr">
              <a:lnSpc>
                <a:spcPts val="7602"/>
              </a:lnSpc>
            </a:pPr>
            <a:r>
              <a:rPr lang="en-US" sz="8174" spc="882" dirty="0">
                <a:solidFill>
                  <a:srgbClr val="231F20"/>
                </a:solidFill>
                <a:latin typeface="Codec Pro ExtraBold"/>
              </a:rPr>
              <a:t>MERCI</a:t>
            </a:r>
          </a:p>
        </p:txBody>
      </p:sp>
      <p:grpSp>
        <p:nvGrpSpPr>
          <p:cNvPr id="4" name="Group 4"/>
          <p:cNvGrpSpPr/>
          <p:nvPr/>
        </p:nvGrpSpPr>
        <p:grpSpPr>
          <a:xfrm>
            <a:off x="9684427" y="0"/>
            <a:ext cx="8603573" cy="10287000"/>
            <a:chOff x="0" y="0"/>
            <a:chExt cx="8603361" cy="10286746"/>
          </a:xfrm>
        </p:grpSpPr>
        <p:sp>
          <p:nvSpPr>
            <p:cNvPr id="5" name="Freeform 5"/>
            <p:cNvSpPr/>
            <p:nvPr/>
          </p:nvSpPr>
          <p:spPr>
            <a:xfrm>
              <a:off x="-2794" y="-127"/>
              <a:ext cx="8606155" cy="10286873"/>
            </a:xfrm>
            <a:custGeom>
              <a:avLst/>
              <a:gdLst/>
              <a:ahLst/>
              <a:cxnLst/>
              <a:rect l="l" t="t" r="r" b="b"/>
              <a:pathLst>
                <a:path w="8606155" h="10286873">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3"/>
              <a:stretch>
                <a:fillRect l="-39675" r="-39675"/>
              </a:stretch>
            </a:blipFill>
          </p:spPr>
          <p:txBody>
            <a:bodyPr/>
            <a:lstStyle/>
            <a:p>
              <a:endParaRPr lang="fr-FR"/>
            </a:p>
          </p:txBody>
        </p:sp>
      </p:grpSp>
      <p:grpSp>
        <p:nvGrpSpPr>
          <p:cNvPr id="6" name="Group 6"/>
          <p:cNvGrpSpPr/>
          <p:nvPr/>
        </p:nvGrpSpPr>
        <p:grpSpPr>
          <a:xfrm rot="826432">
            <a:off x="-18353104" y="-3567159"/>
            <a:ext cx="21026341" cy="12831921"/>
            <a:chOff x="0" y="0"/>
            <a:chExt cx="5537802" cy="3379601"/>
          </a:xfrm>
        </p:grpSpPr>
        <p:sp>
          <p:nvSpPr>
            <p:cNvPr id="7" name="Freeform 7"/>
            <p:cNvSpPr/>
            <p:nvPr/>
          </p:nvSpPr>
          <p:spPr>
            <a:xfrm>
              <a:off x="0" y="0"/>
              <a:ext cx="5537802" cy="3379601"/>
            </a:xfrm>
            <a:custGeom>
              <a:avLst/>
              <a:gdLst/>
              <a:ahLst/>
              <a:cxnLst/>
              <a:rect l="l" t="t" r="r" b="b"/>
              <a:pathLst>
                <a:path w="5537802" h="3379601">
                  <a:moveTo>
                    <a:pt x="0" y="0"/>
                  </a:moveTo>
                  <a:lnTo>
                    <a:pt x="5537802" y="0"/>
                  </a:lnTo>
                  <a:lnTo>
                    <a:pt x="5537802" y="3379601"/>
                  </a:lnTo>
                  <a:lnTo>
                    <a:pt x="0" y="3379601"/>
                  </a:lnTo>
                  <a:close/>
                </a:path>
              </a:pathLst>
            </a:custGeom>
            <a:solidFill>
              <a:srgbClr val="1C5739"/>
            </a:solidFill>
          </p:spPr>
          <p:txBody>
            <a:bodyPr/>
            <a:lstStyle/>
            <a:p>
              <a:endParaRPr lang="fr-FR"/>
            </a:p>
          </p:txBody>
        </p:sp>
        <p:sp>
          <p:nvSpPr>
            <p:cNvPr id="8" name="TextBox 8"/>
            <p:cNvSpPr txBox="1"/>
            <p:nvPr/>
          </p:nvSpPr>
          <p:spPr>
            <a:xfrm>
              <a:off x="0" y="-19050"/>
              <a:ext cx="5537802" cy="3398651"/>
            </a:xfrm>
            <a:prstGeom prst="rect">
              <a:avLst/>
            </a:prstGeom>
          </p:spPr>
          <p:txBody>
            <a:bodyPr lIns="50800" tIns="50800" rIns="50800" bIns="50800" rtlCol="0" anchor="ctr"/>
            <a:lstStyle/>
            <a:p>
              <a:pPr algn="ctr">
                <a:lnSpc>
                  <a:spcPts val="2859"/>
                </a:lnSpc>
              </a:pPr>
              <a:endParaRPr/>
            </a:p>
          </p:txBody>
        </p:sp>
      </p:grpSp>
      <p:grpSp>
        <p:nvGrpSpPr>
          <p:cNvPr id="9" name="Group 9"/>
          <p:cNvGrpSpPr/>
          <p:nvPr/>
        </p:nvGrpSpPr>
        <p:grpSpPr>
          <a:xfrm rot="773821">
            <a:off x="10036024" y="4365564"/>
            <a:ext cx="313833" cy="8482349"/>
            <a:chOff x="0" y="0"/>
            <a:chExt cx="82656" cy="2234034"/>
          </a:xfrm>
        </p:grpSpPr>
        <p:sp>
          <p:nvSpPr>
            <p:cNvPr id="10" name="Freeform 10"/>
            <p:cNvSpPr/>
            <p:nvPr/>
          </p:nvSpPr>
          <p:spPr>
            <a:xfrm>
              <a:off x="0" y="0"/>
              <a:ext cx="82656" cy="2234034"/>
            </a:xfrm>
            <a:custGeom>
              <a:avLst/>
              <a:gdLst/>
              <a:ahLst/>
              <a:cxnLst/>
              <a:rect l="l" t="t" r="r" b="b"/>
              <a:pathLst>
                <a:path w="82656" h="2234034">
                  <a:moveTo>
                    <a:pt x="0" y="0"/>
                  </a:moveTo>
                  <a:lnTo>
                    <a:pt x="82656" y="0"/>
                  </a:lnTo>
                  <a:lnTo>
                    <a:pt x="82656" y="2234034"/>
                  </a:lnTo>
                  <a:lnTo>
                    <a:pt x="0" y="2234034"/>
                  </a:lnTo>
                  <a:close/>
                </a:path>
              </a:pathLst>
            </a:custGeom>
            <a:solidFill>
              <a:srgbClr val="1C5739"/>
            </a:solidFill>
          </p:spPr>
          <p:txBody>
            <a:bodyPr/>
            <a:lstStyle/>
            <a:p>
              <a:endParaRPr lang="fr-FR"/>
            </a:p>
          </p:txBody>
        </p:sp>
        <p:sp>
          <p:nvSpPr>
            <p:cNvPr id="11" name="TextBox 11"/>
            <p:cNvSpPr txBox="1"/>
            <p:nvPr/>
          </p:nvSpPr>
          <p:spPr>
            <a:xfrm>
              <a:off x="0" y="-19050"/>
              <a:ext cx="82656" cy="2253084"/>
            </a:xfrm>
            <a:prstGeom prst="rect">
              <a:avLst/>
            </a:prstGeom>
          </p:spPr>
          <p:txBody>
            <a:bodyPr lIns="50800" tIns="50800" rIns="50800" bIns="50800" rtlCol="0" anchor="ctr"/>
            <a:lstStyle/>
            <a:p>
              <a:pPr algn="ctr">
                <a:lnSpc>
                  <a:spcPts val="2859"/>
                </a:lnSpc>
              </a:pPr>
              <a:endParaRPr/>
            </a:p>
          </p:txBody>
        </p:sp>
      </p:grpSp>
      <p:grpSp>
        <p:nvGrpSpPr>
          <p:cNvPr id="12" name="Group 12"/>
          <p:cNvGrpSpPr/>
          <p:nvPr/>
        </p:nvGrpSpPr>
        <p:grpSpPr>
          <a:xfrm rot="773821">
            <a:off x="3741572" y="-4834013"/>
            <a:ext cx="313833" cy="8482349"/>
            <a:chOff x="0" y="0"/>
            <a:chExt cx="82656" cy="2234034"/>
          </a:xfrm>
        </p:grpSpPr>
        <p:sp>
          <p:nvSpPr>
            <p:cNvPr id="13" name="Freeform 13"/>
            <p:cNvSpPr/>
            <p:nvPr/>
          </p:nvSpPr>
          <p:spPr>
            <a:xfrm>
              <a:off x="0" y="0"/>
              <a:ext cx="82656" cy="2234034"/>
            </a:xfrm>
            <a:custGeom>
              <a:avLst/>
              <a:gdLst/>
              <a:ahLst/>
              <a:cxnLst/>
              <a:rect l="l" t="t" r="r" b="b"/>
              <a:pathLst>
                <a:path w="82656" h="2234034">
                  <a:moveTo>
                    <a:pt x="0" y="0"/>
                  </a:moveTo>
                  <a:lnTo>
                    <a:pt x="82656" y="0"/>
                  </a:lnTo>
                  <a:lnTo>
                    <a:pt x="82656" y="2234034"/>
                  </a:lnTo>
                  <a:lnTo>
                    <a:pt x="0" y="2234034"/>
                  </a:lnTo>
                  <a:close/>
                </a:path>
              </a:pathLst>
            </a:custGeom>
            <a:solidFill>
              <a:srgbClr val="397D5A"/>
            </a:solidFill>
          </p:spPr>
          <p:txBody>
            <a:bodyPr/>
            <a:lstStyle/>
            <a:p>
              <a:endParaRPr lang="fr-FR"/>
            </a:p>
          </p:txBody>
        </p:sp>
        <p:sp>
          <p:nvSpPr>
            <p:cNvPr id="14" name="TextBox 14"/>
            <p:cNvSpPr txBox="1"/>
            <p:nvPr/>
          </p:nvSpPr>
          <p:spPr>
            <a:xfrm>
              <a:off x="0" y="-19050"/>
              <a:ext cx="82656" cy="2253084"/>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4050299" y="3549971"/>
            <a:ext cx="2969056" cy="933845"/>
          </a:xfrm>
          <a:prstGeom prst="rect">
            <a:avLst/>
          </a:prstGeom>
        </p:spPr>
        <p:txBody>
          <a:bodyPr lIns="0" tIns="0" rIns="0" bIns="0" rtlCol="0" anchor="t">
            <a:spAutoFit/>
          </a:bodyPr>
          <a:lstStyle/>
          <a:p>
            <a:pPr algn="ctr">
              <a:lnSpc>
                <a:spcPts val="3847"/>
              </a:lnSpc>
            </a:pPr>
            <a:r>
              <a:rPr lang="en-US" sz="2748" spc="137" dirty="0">
                <a:solidFill>
                  <a:srgbClr val="1C5739"/>
                </a:solidFill>
                <a:latin typeface="Open Sauce"/>
              </a:rPr>
              <a:t>Orabank </a:t>
            </a:r>
          </a:p>
          <a:p>
            <a:pPr algn="ctr">
              <a:lnSpc>
                <a:spcPts val="3847"/>
              </a:lnSpc>
            </a:pPr>
            <a:r>
              <a:rPr lang="en-US" sz="2748" spc="137" dirty="0">
                <a:solidFill>
                  <a:srgbClr val="1C5739"/>
                </a:solidFill>
                <a:latin typeface="Open Sauce"/>
              </a:rPr>
              <a:t>Mali</a:t>
            </a:r>
          </a:p>
        </p:txBody>
      </p:sp>
      <p:pic>
        <p:nvPicPr>
          <p:cNvPr id="32" name="Image 31" descr="Une image contenant capture d’écran, conception&#10;&#10;Description générée automatiquement">
            <a:extLst>
              <a:ext uri="{FF2B5EF4-FFF2-40B4-BE49-F238E27FC236}">
                <a16:creationId xmlns:a16="http://schemas.microsoft.com/office/drawing/2014/main" id="{ABE123D6-EE12-8D3C-3B5C-25DEF677DB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392" y="-97408"/>
            <a:ext cx="4514850" cy="27089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3812627" y="2901696"/>
            <a:ext cx="1400485" cy="3765803"/>
            <a:chOff x="0" y="0"/>
            <a:chExt cx="368852" cy="1608665"/>
          </a:xfrm>
        </p:grpSpPr>
        <p:sp>
          <p:nvSpPr>
            <p:cNvPr id="3" name="Freeform 3"/>
            <p:cNvSpPr/>
            <p:nvPr/>
          </p:nvSpPr>
          <p:spPr>
            <a:xfrm>
              <a:off x="0" y="0"/>
              <a:ext cx="368852" cy="1608665"/>
            </a:xfrm>
            <a:custGeom>
              <a:avLst/>
              <a:gdLst/>
              <a:ahLst/>
              <a:cxnLst/>
              <a:rect l="l" t="t" r="r" b="b"/>
              <a:pathLst>
                <a:path w="368852" h="1608665">
                  <a:moveTo>
                    <a:pt x="0" y="0"/>
                  </a:moveTo>
                  <a:lnTo>
                    <a:pt x="368852" y="0"/>
                  </a:lnTo>
                  <a:lnTo>
                    <a:pt x="368852" y="1608665"/>
                  </a:lnTo>
                  <a:lnTo>
                    <a:pt x="0" y="1608665"/>
                  </a:lnTo>
                  <a:close/>
                </a:path>
              </a:pathLst>
            </a:custGeom>
            <a:solidFill>
              <a:srgbClr val="1C5739"/>
            </a:solidFill>
            <a:ln cap="sq">
              <a:noFill/>
              <a:prstDash val="solid"/>
              <a:miter/>
            </a:ln>
          </p:spPr>
          <p:txBody>
            <a:bodyPr/>
            <a:lstStyle/>
            <a:p>
              <a:endParaRPr lang="fr-FR"/>
            </a:p>
          </p:txBody>
        </p:sp>
        <p:sp>
          <p:nvSpPr>
            <p:cNvPr id="4" name="TextBox 4"/>
            <p:cNvSpPr txBox="1"/>
            <p:nvPr/>
          </p:nvSpPr>
          <p:spPr>
            <a:xfrm>
              <a:off x="0" y="-19050"/>
              <a:ext cx="368852" cy="1627715"/>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5" name="Group 5"/>
          <p:cNvGrpSpPr/>
          <p:nvPr/>
        </p:nvGrpSpPr>
        <p:grpSpPr>
          <a:xfrm>
            <a:off x="-1543050" y="-558218"/>
            <a:ext cx="3086100" cy="11299900"/>
            <a:chOff x="0" y="0"/>
            <a:chExt cx="812800" cy="2976105"/>
          </a:xfrm>
        </p:grpSpPr>
        <p:sp>
          <p:nvSpPr>
            <p:cNvPr id="6" name="Freeform 6"/>
            <p:cNvSpPr/>
            <p:nvPr/>
          </p:nvSpPr>
          <p:spPr>
            <a:xfrm>
              <a:off x="0" y="0"/>
              <a:ext cx="812800" cy="2976105"/>
            </a:xfrm>
            <a:custGeom>
              <a:avLst/>
              <a:gdLst/>
              <a:ahLst/>
              <a:cxnLst/>
              <a:rect l="l" t="t" r="r" b="b"/>
              <a:pathLst>
                <a:path w="812800" h="2976105">
                  <a:moveTo>
                    <a:pt x="0" y="0"/>
                  </a:moveTo>
                  <a:lnTo>
                    <a:pt x="812800" y="0"/>
                  </a:lnTo>
                  <a:lnTo>
                    <a:pt x="812800" y="2976105"/>
                  </a:lnTo>
                  <a:lnTo>
                    <a:pt x="0" y="2976105"/>
                  </a:lnTo>
                  <a:close/>
                </a:path>
              </a:pathLst>
            </a:custGeom>
            <a:solidFill>
              <a:srgbClr val="1C5739"/>
            </a:solidFill>
          </p:spPr>
          <p:txBody>
            <a:bodyPr/>
            <a:lstStyle/>
            <a:p>
              <a:endParaRPr lang="fr-FR"/>
            </a:p>
          </p:txBody>
        </p:sp>
        <p:sp>
          <p:nvSpPr>
            <p:cNvPr id="7" name="TextBox 7"/>
            <p:cNvSpPr txBox="1"/>
            <p:nvPr/>
          </p:nvSpPr>
          <p:spPr>
            <a:xfrm>
              <a:off x="0" y="-19050"/>
              <a:ext cx="812800" cy="2995155"/>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12193216" y="1415447"/>
            <a:ext cx="5408984" cy="7979428"/>
            <a:chOff x="0" y="0"/>
            <a:chExt cx="1424588" cy="2101578"/>
          </a:xfrm>
        </p:grpSpPr>
        <p:sp>
          <p:nvSpPr>
            <p:cNvPr id="9" name="Freeform 9"/>
            <p:cNvSpPr/>
            <p:nvPr/>
          </p:nvSpPr>
          <p:spPr>
            <a:xfrm>
              <a:off x="0" y="0"/>
              <a:ext cx="1424588" cy="2101578"/>
            </a:xfrm>
            <a:custGeom>
              <a:avLst/>
              <a:gdLst/>
              <a:ahLst/>
              <a:cxnLst/>
              <a:rect l="l" t="t" r="r" b="b"/>
              <a:pathLst>
                <a:path w="1424588" h="2101578">
                  <a:moveTo>
                    <a:pt x="0" y="0"/>
                  </a:moveTo>
                  <a:lnTo>
                    <a:pt x="1424588" y="0"/>
                  </a:lnTo>
                  <a:lnTo>
                    <a:pt x="1424588" y="2101578"/>
                  </a:lnTo>
                  <a:lnTo>
                    <a:pt x="0" y="2101578"/>
                  </a:lnTo>
                  <a:close/>
                </a:path>
              </a:pathLst>
            </a:custGeom>
            <a:solidFill>
              <a:srgbClr val="1C5739"/>
            </a:solidFill>
          </p:spPr>
          <p:txBody>
            <a:bodyPr/>
            <a:lstStyle/>
            <a:p>
              <a:endParaRPr lang="fr-FR"/>
            </a:p>
          </p:txBody>
        </p:sp>
        <p:sp>
          <p:nvSpPr>
            <p:cNvPr id="10" name="TextBox 10"/>
            <p:cNvSpPr txBox="1"/>
            <p:nvPr/>
          </p:nvSpPr>
          <p:spPr>
            <a:xfrm>
              <a:off x="0" y="-19050"/>
              <a:ext cx="1424588" cy="2120628"/>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15698915" y="8697813"/>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12" name="Freeform 12"/>
          <p:cNvSpPr/>
          <p:nvPr/>
        </p:nvSpPr>
        <p:spPr>
          <a:xfrm>
            <a:off x="11772900" y="1028700"/>
            <a:ext cx="5486400" cy="7980897"/>
          </a:xfrm>
          <a:custGeom>
            <a:avLst/>
            <a:gdLst/>
            <a:ahLst/>
            <a:cxnLst/>
            <a:rect l="l" t="t" r="r" b="b"/>
            <a:pathLst>
              <a:path w="5486400" h="7980897">
                <a:moveTo>
                  <a:pt x="0" y="0"/>
                </a:moveTo>
                <a:lnTo>
                  <a:pt x="5486400" y="0"/>
                </a:lnTo>
                <a:lnTo>
                  <a:pt x="5486400" y="7980897"/>
                </a:lnTo>
                <a:lnTo>
                  <a:pt x="0" y="7980897"/>
                </a:lnTo>
                <a:lnTo>
                  <a:pt x="0" y="0"/>
                </a:lnTo>
                <a:close/>
              </a:path>
            </a:pathLst>
          </a:custGeom>
          <a:blipFill>
            <a:blip r:embed="rId4"/>
            <a:stretch>
              <a:fillRect b="-3116"/>
            </a:stretch>
          </a:blipFill>
        </p:spPr>
        <p:txBody>
          <a:bodyPr/>
          <a:lstStyle/>
          <a:p>
            <a:endParaRPr lang="fr-FR"/>
          </a:p>
        </p:txBody>
      </p:sp>
      <p:sp>
        <p:nvSpPr>
          <p:cNvPr id="13" name="TextBox 13"/>
          <p:cNvSpPr txBox="1"/>
          <p:nvPr/>
        </p:nvSpPr>
        <p:spPr>
          <a:xfrm>
            <a:off x="5213112" y="1323130"/>
            <a:ext cx="5661991" cy="1311578"/>
          </a:xfrm>
          <a:prstGeom prst="rect">
            <a:avLst/>
          </a:prstGeom>
        </p:spPr>
        <p:txBody>
          <a:bodyPr lIns="0" tIns="0" rIns="0" bIns="0" rtlCol="0" anchor="t">
            <a:spAutoFit/>
          </a:bodyPr>
          <a:lstStyle/>
          <a:p>
            <a:pPr>
              <a:lnSpc>
                <a:spcPts val="10858"/>
              </a:lnSpc>
            </a:pPr>
            <a:r>
              <a:rPr lang="en-US" sz="7868" spc="771" dirty="0">
                <a:solidFill>
                  <a:srgbClr val="231F20"/>
                </a:solidFill>
                <a:latin typeface="Codec Pro ExtraBold"/>
              </a:rPr>
              <a:t>PLAN</a:t>
            </a:r>
          </a:p>
        </p:txBody>
      </p:sp>
      <p:sp>
        <p:nvSpPr>
          <p:cNvPr id="14" name="TextBox 14"/>
          <p:cNvSpPr txBox="1"/>
          <p:nvPr/>
        </p:nvSpPr>
        <p:spPr>
          <a:xfrm>
            <a:off x="4024659" y="3168035"/>
            <a:ext cx="937219" cy="654025"/>
          </a:xfrm>
          <a:prstGeom prst="rect">
            <a:avLst/>
          </a:prstGeom>
        </p:spPr>
        <p:txBody>
          <a:bodyPr lIns="0" tIns="0" rIns="0" bIns="0" rtlCol="0" anchor="t">
            <a:spAutoFit/>
          </a:bodyPr>
          <a:lstStyle/>
          <a:p>
            <a:pPr algn="ctr">
              <a:lnSpc>
                <a:spcPts val="5126"/>
              </a:lnSpc>
            </a:pPr>
            <a:r>
              <a:rPr lang="en-US" sz="4271" spc="350" dirty="0">
                <a:solidFill>
                  <a:srgbClr val="FFFFFF"/>
                </a:solidFill>
                <a:latin typeface="Codec Pro ExtraBold Italics"/>
              </a:rPr>
              <a:t>I</a:t>
            </a:r>
          </a:p>
        </p:txBody>
      </p:sp>
      <p:sp>
        <p:nvSpPr>
          <p:cNvPr id="15" name="TextBox 15"/>
          <p:cNvSpPr txBox="1"/>
          <p:nvPr/>
        </p:nvSpPr>
        <p:spPr>
          <a:xfrm>
            <a:off x="4024659" y="3965154"/>
            <a:ext cx="937219" cy="654025"/>
          </a:xfrm>
          <a:prstGeom prst="rect">
            <a:avLst/>
          </a:prstGeom>
        </p:spPr>
        <p:txBody>
          <a:bodyPr lIns="0" tIns="0" rIns="0" bIns="0" rtlCol="0" anchor="t">
            <a:spAutoFit/>
          </a:bodyPr>
          <a:lstStyle/>
          <a:p>
            <a:pPr algn="ctr">
              <a:lnSpc>
                <a:spcPts val="5126"/>
              </a:lnSpc>
            </a:pPr>
            <a:r>
              <a:rPr lang="en-US" sz="4271" spc="350" dirty="0">
                <a:solidFill>
                  <a:srgbClr val="FFFFFF"/>
                </a:solidFill>
                <a:latin typeface="Codec Pro ExtraBold Italics"/>
              </a:rPr>
              <a:t>II</a:t>
            </a:r>
          </a:p>
        </p:txBody>
      </p:sp>
      <p:sp>
        <p:nvSpPr>
          <p:cNvPr id="16" name="TextBox 16"/>
          <p:cNvSpPr txBox="1"/>
          <p:nvPr/>
        </p:nvSpPr>
        <p:spPr>
          <a:xfrm>
            <a:off x="4024659" y="4846311"/>
            <a:ext cx="937219" cy="654025"/>
          </a:xfrm>
          <a:prstGeom prst="rect">
            <a:avLst/>
          </a:prstGeom>
        </p:spPr>
        <p:txBody>
          <a:bodyPr lIns="0" tIns="0" rIns="0" bIns="0" rtlCol="0" anchor="t">
            <a:spAutoFit/>
          </a:bodyPr>
          <a:lstStyle/>
          <a:p>
            <a:pPr algn="ctr">
              <a:lnSpc>
                <a:spcPts val="5126"/>
              </a:lnSpc>
            </a:pPr>
            <a:r>
              <a:rPr lang="en-US" sz="4271" spc="350" dirty="0">
                <a:solidFill>
                  <a:srgbClr val="FFFFFF"/>
                </a:solidFill>
                <a:latin typeface="Codec Pro ExtraBold Italics"/>
              </a:rPr>
              <a:t>III</a:t>
            </a:r>
          </a:p>
        </p:txBody>
      </p:sp>
      <p:sp>
        <p:nvSpPr>
          <p:cNvPr id="17" name="TextBox 17"/>
          <p:cNvSpPr txBox="1"/>
          <p:nvPr/>
        </p:nvSpPr>
        <p:spPr>
          <a:xfrm>
            <a:off x="4024659" y="5643430"/>
            <a:ext cx="937219" cy="654025"/>
          </a:xfrm>
          <a:prstGeom prst="rect">
            <a:avLst/>
          </a:prstGeom>
        </p:spPr>
        <p:txBody>
          <a:bodyPr lIns="0" tIns="0" rIns="0" bIns="0" rtlCol="0" anchor="t">
            <a:spAutoFit/>
          </a:bodyPr>
          <a:lstStyle/>
          <a:p>
            <a:pPr algn="ctr">
              <a:lnSpc>
                <a:spcPts val="5126"/>
              </a:lnSpc>
            </a:pPr>
            <a:r>
              <a:rPr lang="en-US" sz="4271" spc="350" dirty="0">
                <a:solidFill>
                  <a:srgbClr val="FFFFFF"/>
                </a:solidFill>
                <a:latin typeface="Codec Pro ExtraBold Italics"/>
              </a:rPr>
              <a:t>IV</a:t>
            </a:r>
          </a:p>
        </p:txBody>
      </p:sp>
      <p:sp>
        <p:nvSpPr>
          <p:cNvPr id="21" name="TextBox 21"/>
          <p:cNvSpPr txBox="1"/>
          <p:nvPr/>
        </p:nvSpPr>
        <p:spPr>
          <a:xfrm>
            <a:off x="5400737" y="3333137"/>
            <a:ext cx="5790503" cy="418548"/>
          </a:xfrm>
          <a:prstGeom prst="rect">
            <a:avLst/>
          </a:prstGeom>
        </p:spPr>
        <p:txBody>
          <a:bodyPr lIns="0" tIns="0" rIns="0" bIns="0" rtlCol="0" anchor="t">
            <a:spAutoFit/>
          </a:bodyPr>
          <a:lstStyle/>
          <a:p>
            <a:pPr>
              <a:lnSpc>
                <a:spcPts val="3483"/>
              </a:lnSpc>
            </a:pPr>
            <a:r>
              <a:rPr lang="en-US" sz="2524" spc="247" dirty="0">
                <a:solidFill>
                  <a:srgbClr val="231F20"/>
                </a:solidFill>
                <a:latin typeface="Open Sauce"/>
              </a:rPr>
              <a:t>Presentation Orabank</a:t>
            </a:r>
          </a:p>
        </p:txBody>
      </p:sp>
      <p:sp>
        <p:nvSpPr>
          <p:cNvPr id="22" name="TextBox 22"/>
          <p:cNvSpPr txBox="1"/>
          <p:nvPr/>
        </p:nvSpPr>
        <p:spPr>
          <a:xfrm>
            <a:off x="5400737" y="4127355"/>
            <a:ext cx="6076629" cy="418548"/>
          </a:xfrm>
          <a:prstGeom prst="rect">
            <a:avLst/>
          </a:prstGeom>
        </p:spPr>
        <p:txBody>
          <a:bodyPr lIns="0" tIns="0" rIns="0" bIns="0" rtlCol="0" anchor="t">
            <a:spAutoFit/>
          </a:bodyPr>
          <a:lstStyle/>
          <a:p>
            <a:pPr>
              <a:lnSpc>
                <a:spcPts val="3483"/>
              </a:lnSpc>
            </a:pPr>
            <a:r>
              <a:rPr lang="en-US" sz="2524" spc="247" dirty="0">
                <a:solidFill>
                  <a:srgbClr val="231F20"/>
                </a:solidFill>
                <a:latin typeface="Open Sauce"/>
              </a:rPr>
              <a:t>Emission</a:t>
            </a:r>
          </a:p>
        </p:txBody>
      </p:sp>
      <p:sp>
        <p:nvSpPr>
          <p:cNvPr id="23" name="TextBox 23"/>
          <p:cNvSpPr txBox="1"/>
          <p:nvPr/>
        </p:nvSpPr>
        <p:spPr>
          <a:xfrm>
            <a:off x="5400737" y="5047445"/>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Open Sauce"/>
              </a:rPr>
              <a:t>Acquisition</a:t>
            </a:r>
          </a:p>
        </p:txBody>
      </p:sp>
      <p:sp>
        <p:nvSpPr>
          <p:cNvPr id="24" name="TextBox 24"/>
          <p:cNvSpPr txBox="1"/>
          <p:nvPr/>
        </p:nvSpPr>
        <p:spPr>
          <a:xfrm>
            <a:off x="5400737" y="5841663"/>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dirty="0">
                <a:solidFill>
                  <a:srgbClr val="231F20"/>
                </a:solidFill>
                <a:latin typeface="Open Sauce"/>
              </a:rPr>
              <a:t>Oranet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0713642" cy="1312282"/>
          </a:xfrm>
          <a:prstGeom prst="rect">
            <a:avLst/>
          </a:prstGeom>
        </p:spPr>
        <p:txBody>
          <a:bodyPr lIns="0" tIns="0" rIns="0" bIns="0" rtlCol="0" anchor="t">
            <a:spAutoFit/>
          </a:bodyPr>
          <a:lstStyle/>
          <a:p>
            <a:pPr marL="1371600" indent="-1371600" algn="ctr">
              <a:lnSpc>
                <a:spcPts val="10886"/>
              </a:lnSpc>
              <a:buFont typeface="+mj-lt"/>
              <a:buAutoNum type="romanUcPeriod"/>
            </a:pPr>
            <a:r>
              <a:rPr lang="en-US" sz="7888" spc="773" dirty="0">
                <a:solidFill>
                  <a:srgbClr val="FFFFFF"/>
                </a:solidFill>
                <a:latin typeface="Codec Pro ExtraBold"/>
              </a:rPr>
              <a:t>PRESENTATION</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653708" y="1963203"/>
            <a:ext cx="17177092" cy="8125301"/>
          </a:xfrm>
          <a:prstGeom prst="rect">
            <a:avLst/>
          </a:prstGeom>
          <a:noFill/>
        </p:spPr>
        <p:txBody>
          <a:bodyPr wrap="square" rtlCol="0">
            <a:spAutoFit/>
          </a:bodyPr>
          <a:lstStyle/>
          <a:p>
            <a:pPr algn="l">
              <a:lnSpc>
                <a:spcPct val="150000"/>
              </a:lnSpc>
            </a:pPr>
            <a:r>
              <a:rPr lang="fr-FR" sz="2400" b="1" i="0" dirty="0">
                <a:solidFill>
                  <a:srgbClr val="5EAA31"/>
                </a:solidFill>
                <a:effectLst/>
                <a:latin typeface="Times New Roman" panose="02020603050405020304" pitchFamily="18" charset="0"/>
                <a:cs typeface="Times New Roman" panose="02020603050405020304" pitchFamily="18" charset="0"/>
              </a:rPr>
              <a:t>Orabank Mali depuis aux côtés de tous les acteurs économiques</a:t>
            </a:r>
          </a:p>
          <a:p>
            <a:pPr algn="just">
              <a:lnSpc>
                <a:spcPct val="150000"/>
              </a:lnSpc>
            </a:pPr>
            <a:r>
              <a:rPr lang="fr-FR" sz="2400" b="0" i="0" dirty="0">
                <a:solidFill>
                  <a:srgbClr val="212529"/>
                </a:solidFill>
                <a:effectLst/>
                <a:latin typeface="Times New Roman" panose="02020603050405020304" pitchFamily="18" charset="0"/>
                <a:cs typeface="Times New Roman" panose="02020603050405020304" pitchFamily="18" charset="0"/>
              </a:rPr>
              <a:t> </a:t>
            </a:r>
          </a:p>
          <a:p>
            <a:pPr algn="just">
              <a:lnSpc>
                <a:spcPct val="150000"/>
              </a:lnSpc>
            </a:pPr>
            <a:r>
              <a:rPr lang="fr-FR" sz="2400" b="0" i="0" dirty="0">
                <a:solidFill>
                  <a:srgbClr val="212529"/>
                </a:solidFill>
                <a:effectLst/>
                <a:latin typeface="Times New Roman" panose="02020603050405020304" pitchFamily="18" charset="0"/>
                <a:cs typeface="Times New Roman" panose="02020603050405020304" pitchFamily="18" charset="0"/>
              </a:rPr>
              <a:t>En notre qualité de banque commerciale, notre mission principale est de vous accompagner dans la réalisation de vos projets et de renforcer notre contribution à l'économie nationale. </a:t>
            </a:r>
          </a:p>
          <a:p>
            <a:pPr algn="just">
              <a:lnSpc>
                <a:spcPct val="150000"/>
              </a:lnSpc>
            </a:pPr>
            <a:r>
              <a:rPr lang="fr-FR" sz="2400" b="0" i="0" dirty="0">
                <a:solidFill>
                  <a:srgbClr val="212529"/>
                </a:solidFill>
                <a:effectLst/>
                <a:latin typeface="Times New Roman" panose="02020603050405020304" pitchFamily="18" charset="0"/>
                <a:cs typeface="Times New Roman" panose="02020603050405020304" pitchFamily="18" charset="0"/>
              </a:rPr>
              <a:t>C'est ainsi que nous vous proposons, clients Particuliers, Entreprises, PME/PMI, Institutions publiques et privées,...des produits et services de qualité, répondant aux meilleurs standards internationaux, avec des principes de réactivité et de proximité au sein des 11 agences que compte notre réseau. </a:t>
            </a:r>
          </a:p>
          <a:p>
            <a:pPr algn="just">
              <a:lnSpc>
                <a:spcPct val="150000"/>
              </a:lnSpc>
            </a:pPr>
            <a:r>
              <a:rPr lang="fr-FR" sz="2400" b="0" i="0" dirty="0">
                <a:solidFill>
                  <a:srgbClr val="212529"/>
                </a:solidFill>
                <a:effectLst/>
                <a:latin typeface="Times New Roman" panose="02020603050405020304" pitchFamily="18" charset="0"/>
                <a:cs typeface="Times New Roman" panose="02020603050405020304" pitchFamily="18" charset="0"/>
              </a:rPr>
              <a:t>Forte de nombreux atouts dont le soutien d’une Holding, Oragroup SA et l’appartenance à un Groupe bancaire régional solidement implanté dans douze pays d’Afrique, Orabank Mali poursuit sa politique d’accompagnement et de soutien aux personnes porteuses de projets de développement économique.</a:t>
            </a:r>
          </a:p>
          <a:p>
            <a:pPr algn="just">
              <a:lnSpc>
                <a:spcPct val="150000"/>
              </a:lnSpc>
            </a:pPr>
            <a:r>
              <a:rPr lang="fr-FR" sz="2400" b="0" i="0" dirty="0">
                <a:solidFill>
                  <a:srgbClr val="212529"/>
                </a:solidFill>
                <a:effectLst/>
                <a:latin typeface="Times New Roman" panose="02020603050405020304" pitchFamily="18" charset="0"/>
                <a:cs typeface="Times New Roman" panose="02020603050405020304" pitchFamily="18" charset="0"/>
              </a:rPr>
              <a:t>Nous contribuons ainsi à la création d’emplois stables, à la lutte contre la pauvreté et le chômage au Mali.</a:t>
            </a:r>
          </a:p>
          <a:p>
            <a:pPr algn="just">
              <a:lnSpc>
                <a:spcPct val="150000"/>
              </a:lnSpc>
            </a:pPr>
            <a:r>
              <a:rPr lang="fr-FR" sz="2400" b="0" i="0" dirty="0">
                <a:solidFill>
                  <a:srgbClr val="212529"/>
                </a:solidFill>
                <a:effectLst/>
                <a:latin typeface="Times New Roman" panose="02020603050405020304" pitchFamily="18" charset="0"/>
                <a:cs typeface="Times New Roman" panose="02020603050405020304" pitchFamily="18" charset="0"/>
              </a:rPr>
              <a:t>En vous proposant une gamme de produits et services variée, un personnel formé, motivé et à votre service exclusif, nous créons de la valeur pour vous, clients  Entreprises et Particuliers qui nous faites confiance.</a:t>
            </a:r>
          </a:p>
          <a:p>
            <a:pPr algn="just">
              <a:lnSpc>
                <a:spcPct val="150000"/>
              </a:lnSpc>
            </a:pPr>
            <a:r>
              <a:rPr lang="fr-FR" sz="2400" b="0" i="0" dirty="0">
                <a:solidFill>
                  <a:srgbClr val="212529"/>
                </a:solidFill>
                <a:effectLst/>
                <a:latin typeface="Times New Roman" panose="02020603050405020304" pitchFamily="18" charset="0"/>
                <a:cs typeface="Times New Roman" panose="02020603050405020304" pitchFamily="18" charset="0"/>
              </a:rPr>
              <a:t>Nous élargissons notre réseau d'agences pour être encore plus proche de vous et servir l'ensemble de la population malienne.</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0713642" cy="1312282"/>
          </a:xfrm>
          <a:prstGeom prst="rect">
            <a:avLst/>
          </a:prstGeom>
        </p:spPr>
        <p:txBody>
          <a:bodyPr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9063507"/>
          </a:xfrm>
          <a:prstGeom prst="rect">
            <a:avLst/>
          </a:prstGeom>
          <a:noFill/>
        </p:spPr>
        <p:txBody>
          <a:bodyPr wrap="square" rtlCol="0">
            <a:spAutoFit/>
          </a:bodyPr>
          <a:lstStyle/>
          <a:p>
            <a:pPr>
              <a:lnSpc>
                <a:spcPct val="150000"/>
              </a:lnSpc>
            </a:pPr>
            <a:r>
              <a:rPr lang="fr-FR" sz="2800" dirty="0">
                <a:latin typeface="Times New Roman" panose="02020603050405020304" pitchFamily="18" charset="0"/>
                <a:cs typeface="Times New Roman" panose="02020603050405020304" pitchFamily="18" charset="0"/>
              </a:rPr>
              <a:t>Explorons l'émission, une étape clé liée aux cartes de débit et cartes prépayée, découvrez comment ce processus essentiel enrichit votre expérience financière en offrant des solutions de paiement pratiques et sécurisées, ouvrant ainsi la porte à une variété d'options de paiement.</a:t>
            </a:r>
          </a:p>
          <a:p>
            <a:pPr>
              <a:lnSpc>
                <a:spcPct val="150000"/>
              </a:lnSpc>
            </a:pPr>
            <a:r>
              <a:rPr lang="fr-FR" sz="2800" dirty="0">
                <a:latin typeface="Times New Roman" panose="02020603050405020304" pitchFamily="18" charset="0"/>
                <a:cs typeface="Times New Roman" panose="02020603050405020304" pitchFamily="18" charset="0"/>
              </a:rPr>
              <a:t>Les différentes cartes offertes par l'émission comprennent :</a:t>
            </a:r>
          </a:p>
          <a:p>
            <a:pPr marL="457200" indent="-457200">
              <a:lnSpc>
                <a:spcPct val="150000"/>
              </a:lnSpc>
              <a:buFont typeface="Arial" panose="020B0604020202020204" pitchFamily="34" charset="0"/>
              <a:buChar char="•"/>
            </a:pPr>
            <a:r>
              <a:rPr lang="fr-FR" sz="2800" dirty="0">
                <a:solidFill>
                  <a:srgbClr val="00B050"/>
                </a:solidFill>
                <a:latin typeface="Times New Roman" panose="02020603050405020304" pitchFamily="18" charset="0"/>
                <a:cs typeface="Times New Roman" panose="02020603050405020304" pitchFamily="18" charset="0"/>
              </a:rPr>
              <a:t>La carte de débit;</a:t>
            </a:r>
          </a:p>
          <a:p>
            <a:pPr marL="457200" indent="-457200">
              <a:lnSpc>
                <a:spcPct val="150000"/>
              </a:lnSpc>
              <a:buFont typeface="Arial" panose="020B0604020202020204" pitchFamily="34" charset="0"/>
              <a:buChar char="•"/>
            </a:pPr>
            <a:r>
              <a:rPr lang="fr-FR" sz="2800" dirty="0">
                <a:solidFill>
                  <a:srgbClr val="00B050"/>
                </a:solidFill>
                <a:latin typeface="Times New Roman" panose="02020603050405020304" pitchFamily="18" charset="0"/>
                <a:cs typeface="Times New Roman" panose="02020603050405020304" pitchFamily="18" charset="0"/>
              </a:rPr>
              <a:t>La carte Prépayée Visa;</a:t>
            </a:r>
          </a:p>
          <a:p>
            <a:pPr marL="571500" indent="-571500">
              <a:lnSpc>
                <a:spcPct val="150000"/>
              </a:lnSpc>
              <a:buFont typeface="+mj-lt"/>
              <a:buAutoNum type="arabicPeriod"/>
            </a:pPr>
            <a:r>
              <a:rPr lang="fr-FR" sz="2800" b="1" u="sng" dirty="0">
                <a:solidFill>
                  <a:srgbClr val="00B050"/>
                </a:solidFill>
                <a:latin typeface="Times New Roman" panose="02020603050405020304" pitchFamily="18" charset="0"/>
                <a:cs typeface="Times New Roman" panose="02020603050405020304" pitchFamily="18" charset="0"/>
              </a:rPr>
              <a:t>La Carte de débit : </a:t>
            </a:r>
            <a:r>
              <a:rPr lang="fr-FR" sz="2800" dirty="0">
                <a:latin typeface="Times New Roman" panose="02020603050405020304" pitchFamily="18" charset="0"/>
                <a:cs typeface="Times New Roman" panose="02020603050405020304" pitchFamily="18" charset="0"/>
              </a:rPr>
              <a:t>Une carte de débit est généralement liée à un compte bancaire, vous permettant d’effectuer vos operations financières à partir de ce compte. Elle peut être utilisée pour effectuer des paiements en ligne, des achats en magasin et des retraits d'argent aux distributeurs automatiques.</a:t>
            </a:r>
          </a:p>
          <a:p>
            <a:pPr>
              <a:lnSpc>
                <a:spcPct val="150000"/>
              </a:lnSpc>
            </a:pPr>
            <a:r>
              <a:rPr lang="fr-FR" sz="2800" dirty="0">
                <a:latin typeface="Times New Roman" panose="02020603050405020304" pitchFamily="18" charset="0"/>
                <a:cs typeface="Times New Roman" panose="02020603050405020304" pitchFamily="18" charset="0"/>
              </a:rPr>
              <a:t>Orabank propose une variété de cartes de débit, chacune adaptée à des besoins spécifiques , nous avons:</a:t>
            </a:r>
          </a:p>
          <a:p>
            <a:pPr marL="514350" indent="-514350">
              <a:lnSpc>
                <a:spcPct val="150000"/>
              </a:lnSpc>
              <a:buFont typeface="+mj-lt"/>
              <a:buAutoNum type="alphaLcParenR"/>
            </a:pPr>
            <a:r>
              <a:rPr lang="fr-FR" sz="2800" b="1" dirty="0">
                <a:solidFill>
                  <a:srgbClr val="00B050"/>
                </a:solidFill>
                <a:latin typeface="Times New Roman" panose="02020603050405020304" pitchFamily="18" charset="0"/>
                <a:cs typeface="Times New Roman" panose="02020603050405020304" pitchFamily="18" charset="0"/>
              </a:rPr>
              <a:t>La carte visa classic :  </a:t>
            </a:r>
            <a:r>
              <a:rPr lang="fr-FR" sz="2800" b="1" dirty="0">
                <a:latin typeface="Times New Roman" panose="02020603050405020304" pitchFamily="18" charset="0"/>
                <a:cs typeface="Times New Roman" panose="02020603050405020304" pitchFamily="18" charset="0"/>
              </a:rPr>
              <a:t>e</a:t>
            </a:r>
            <a:r>
              <a:rPr lang="fr-FR" sz="2800" dirty="0">
                <a:latin typeface="Times New Roman" panose="02020603050405020304" pitchFamily="18" charset="0"/>
                <a:cs typeface="Times New Roman" panose="02020603050405020304" pitchFamily="18" charset="0"/>
              </a:rPr>
              <a:t>st une carte de retrait paiement internationale avec un choix du mode de débit . Elle est le porte-monnaie électronique idéal pour régler des petits achats au quotidien via TPE ou sur Internet en toute sécurité.</a:t>
            </a:r>
          </a:p>
          <a:p>
            <a:pPr>
              <a:lnSpc>
                <a:spcPct val="150000"/>
              </a:lnSpc>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36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5831853"/>
          </a:xfrm>
          <a:prstGeom prst="rect">
            <a:avLst/>
          </a:prstGeom>
          <a:noFill/>
        </p:spPr>
        <p:txBody>
          <a:bodyPr wrap="square" rtlCol="0">
            <a:spAutoFit/>
          </a:bodyPr>
          <a:lstStyle/>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CLIENTS ÉLIGIBLES :</a:t>
            </a:r>
          </a:p>
          <a:p>
            <a:pPr>
              <a:lnSpc>
                <a:spcPct val="150000"/>
              </a:lnSpc>
            </a:pPr>
            <a:r>
              <a:rPr lang="fr-FR" sz="2800" dirty="0">
                <a:latin typeface="Times New Roman" panose="02020603050405020304" pitchFamily="18" charset="0"/>
                <a:cs typeface="Times New Roman" panose="02020603050405020304" pitchFamily="18" charset="0"/>
              </a:rPr>
              <a:t>Toute personne physique détenteur d’un compte à ORABANK</a:t>
            </a:r>
          </a:p>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SOUSCRIPTION :</a:t>
            </a:r>
          </a:p>
          <a:p>
            <a:pPr>
              <a:lnSpc>
                <a:spcPct val="150000"/>
              </a:lnSpc>
            </a:pPr>
            <a:r>
              <a:rPr lang="fr-FR" sz="2800" dirty="0">
                <a:latin typeface="Times New Roman" panose="02020603050405020304" pitchFamily="18" charset="0"/>
                <a:cs typeface="Times New Roman" panose="02020603050405020304" pitchFamily="18" charset="0"/>
              </a:rPr>
              <a:t>Formulaire de demande de carte visa correctement rempli</a:t>
            </a:r>
          </a:p>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DELAIS :</a:t>
            </a:r>
          </a:p>
          <a:p>
            <a:pPr>
              <a:lnSpc>
                <a:spcPct val="150000"/>
              </a:lnSpc>
            </a:pPr>
            <a:r>
              <a:rPr lang="fr-FR" sz="2800" dirty="0">
                <a:latin typeface="Times New Roman" panose="02020603050405020304" pitchFamily="18" charset="0"/>
                <a:cs typeface="Times New Roman" panose="02020603050405020304" pitchFamily="18" charset="0"/>
              </a:rPr>
              <a:t>Emissions carte: 2 semaines</a:t>
            </a:r>
          </a:p>
          <a:p>
            <a:pPr>
              <a:lnSpc>
                <a:spcPct val="150000"/>
              </a:lnSpc>
            </a:pPr>
            <a:r>
              <a:rPr lang="fr-FR" sz="2800" dirty="0">
                <a:latin typeface="Times New Roman" panose="02020603050405020304" pitchFamily="18" charset="0"/>
                <a:cs typeface="Times New Roman" panose="02020603050405020304" pitchFamily="18" charset="0"/>
              </a:rPr>
              <a:t>Emission code confidentiel: 2 semaines</a:t>
            </a:r>
          </a:p>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DISPONIBILITÉ DES SERVICES :</a:t>
            </a:r>
          </a:p>
          <a:p>
            <a:pPr>
              <a:lnSpc>
                <a:spcPct val="150000"/>
              </a:lnSpc>
            </a:pPr>
            <a:r>
              <a:rPr lang="fr-FR" sz="2800" dirty="0">
                <a:latin typeface="Times New Roman" panose="02020603050405020304" pitchFamily="18" charset="0"/>
                <a:cs typeface="Times New Roman" panose="02020603050405020304" pitchFamily="18" charset="0"/>
              </a:rPr>
              <a:t>24H/24 et 7j/7</a:t>
            </a:r>
          </a:p>
        </p:txBody>
      </p:sp>
    </p:spTree>
    <p:extLst>
      <p:ext uri="{BB962C8B-B14F-4D97-AF65-F5344CB8AC3E}">
        <p14:creationId xmlns:p14="http://schemas.microsoft.com/office/powerpoint/2010/main" val="1247623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7863178"/>
          </a:xfrm>
          <a:prstGeom prst="rect">
            <a:avLst/>
          </a:prstGeom>
          <a:noFill/>
        </p:spPr>
        <p:txBody>
          <a:bodyPr wrap="square" rtlCol="0">
            <a:spAutoFit/>
          </a:bodyPr>
          <a:lstStyle/>
          <a:p>
            <a:pPr algn="ctr">
              <a:lnSpc>
                <a:spcPct val="150000"/>
              </a:lnSpc>
            </a:pPr>
            <a:r>
              <a:rPr lang="fr-FR" sz="32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TARIFICATION</a:t>
            </a:r>
            <a:r>
              <a:rPr lang="fr-FR" sz="2800" dirty="0">
                <a:solidFill>
                  <a:srgbClr val="00B050"/>
                </a:solidFill>
                <a:latin typeface="Times New Roman" panose="02020603050405020304" pitchFamily="18" charset="0"/>
                <a:cs typeface="Times New Roman" panose="02020603050405020304" pitchFamily="18" charset="0"/>
              </a:rPr>
              <a:t> :</a:t>
            </a:r>
          </a:p>
          <a:p>
            <a:pPr>
              <a:lnSpc>
                <a:spcPct val="150000"/>
              </a:lnSpc>
            </a:pPr>
            <a:r>
              <a:rPr lang="fr-FR" sz="2800" dirty="0">
                <a:latin typeface="Times New Roman" panose="02020603050405020304" pitchFamily="18" charset="0"/>
                <a:cs typeface="Times New Roman" panose="02020603050405020304" pitchFamily="18" charset="0"/>
              </a:rPr>
              <a:t>Prix de la carte:						10 000 F</a:t>
            </a:r>
          </a:p>
          <a:p>
            <a:pPr>
              <a:lnSpc>
                <a:spcPct val="150000"/>
              </a:lnSpc>
            </a:pPr>
            <a:r>
              <a:rPr lang="fr-FR" sz="2800" dirty="0">
                <a:latin typeface="Times New Roman" panose="02020603050405020304" pitchFamily="18" charset="0"/>
                <a:cs typeface="Times New Roman" panose="02020603050405020304" pitchFamily="18" charset="0"/>
              </a:rPr>
              <a:t>Montant maximum de retrait sur GAB :		6 00 000 F / jour</a:t>
            </a:r>
          </a:p>
          <a:p>
            <a:pPr>
              <a:lnSpc>
                <a:spcPct val="150000"/>
              </a:lnSpc>
            </a:pPr>
            <a:r>
              <a:rPr lang="fr-FR" sz="2800" dirty="0">
                <a:latin typeface="Times New Roman" panose="02020603050405020304" pitchFamily="18" charset="0"/>
                <a:cs typeface="Times New Roman" panose="02020603050405020304" pitchFamily="18" charset="0"/>
              </a:rPr>
              <a:t>Montant maximum de paiement sur TPE :		1 000 000 F / jour</a:t>
            </a:r>
          </a:p>
          <a:p>
            <a:pPr>
              <a:lnSpc>
                <a:spcPct val="150000"/>
              </a:lnSpc>
            </a:pPr>
            <a:r>
              <a:rPr lang="fr-FR" sz="2800" dirty="0">
                <a:latin typeface="Times New Roman" panose="02020603050405020304" pitchFamily="18" charset="0"/>
                <a:cs typeface="Times New Roman" panose="02020603050405020304" pitchFamily="18" charset="0"/>
              </a:rPr>
              <a:t>Nombre de transactions journalières :			10</a:t>
            </a:r>
          </a:p>
          <a:p>
            <a:pPr>
              <a:lnSpc>
                <a:spcPct val="150000"/>
              </a:lnSpc>
            </a:pPr>
            <a:r>
              <a:rPr lang="fr-FR" sz="2800" dirty="0">
                <a:latin typeface="Times New Roman" panose="02020603050405020304" pitchFamily="18" charset="0"/>
                <a:cs typeface="Times New Roman" panose="02020603050405020304" pitchFamily="18" charset="0"/>
              </a:rPr>
              <a:t>Retrait DAB ORABANK :				Gratuit</a:t>
            </a:r>
          </a:p>
          <a:p>
            <a:pPr>
              <a:lnSpc>
                <a:spcPct val="150000"/>
              </a:lnSpc>
            </a:pPr>
            <a:r>
              <a:rPr lang="fr-FR" sz="2800" dirty="0">
                <a:latin typeface="Times New Roman" panose="02020603050405020304" pitchFamily="18" charset="0"/>
                <a:cs typeface="Times New Roman" panose="02020603050405020304" pitchFamily="18" charset="0"/>
              </a:rPr>
              <a:t>Retrait DAB GIM UEMOA :				500</a:t>
            </a:r>
          </a:p>
          <a:p>
            <a:pPr>
              <a:lnSpc>
                <a:spcPct val="150000"/>
              </a:lnSpc>
            </a:pPr>
            <a:r>
              <a:rPr lang="fr-FR" sz="2800" dirty="0">
                <a:latin typeface="Times New Roman" panose="02020603050405020304" pitchFamily="18" charset="0"/>
                <a:cs typeface="Times New Roman" panose="02020603050405020304" pitchFamily="18" charset="0"/>
              </a:rPr>
              <a:t>Guichet retrait à l’international:				5 % </a:t>
            </a:r>
          </a:p>
          <a:p>
            <a:pPr>
              <a:lnSpc>
                <a:spcPct val="150000"/>
              </a:lnSpc>
            </a:pPr>
            <a:r>
              <a:rPr lang="fr-FR" sz="2800" dirty="0">
                <a:latin typeface="Times New Roman" panose="02020603050405020304" pitchFamily="18" charset="0"/>
                <a:cs typeface="Times New Roman" panose="02020603050405020304" pitchFamily="18" charset="0"/>
              </a:rPr>
              <a:t>Réfection de la carte :					24 000 F</a:t>
            </a:r>
          </a:p>
          <a:p>
            <a:pPr>
              <a:lnSpc>
                <a:spcPct val="150000"/>
              </a:lnSpc>
            </a:pPr>
            <a:r>
              <a:rPr lang="fr-FR" sz="2800" dirty="0">
                <a:latin typeface="Times New Roman" panose="02020603050405020304" pitchFamily="18" charset="0"/>
                <a:cs typeface="Times New Roman" panose="02020603050405020304" pitchFamily="18" charset="0"/>
              </a:rPr>
              <a:t>Réédition de code confidentiel :				2 000 F</a:t>
            </a:r>
          </a:p>
          <a:p>
            <a:pPr>
              <a:lnSpc>
                <a:spcPct val="150000"/>
              </a:lnSpc>
            </a:pPr>
            <a:r>
              <a:rPr lang="fr-FR" sz="2800" dirty="0">
                <a:latin typeface="Times New Roman" panose="02020603050405020304" pitchFamily="18" charset="0"/>
                <a:cs typeface="Times New Roman" panose="02020603050405020304" pitchFamily="18" charset="0"/>
              </a:rPr>
              <a:t>Opposition sur carte :					5 000 F</a:t>
            </a:r>
          </a:p>
          <a:p>
            <a:pPr>
              <a:lnSpc>
                <a:spcPct val="150000"/>
              </a:lnSpc>
            </a:pPr>
            <a:r>
              <a:rPr lang="fr-FR" sz="2800" dirty="0">
                <a:latin typeface="Times New Roman" panose="02020603050405020304" pitchFamily="18" charset="0"/>
                <a:cs typeface="Times New Roman" panose="02020603050405020304" pitchFamily="18" charset="0"/>
              </a:rPr>
              <a:t>Relèvement du plafond :					5 000 F</a:t>
            </a:r>
          </a:p>
        </p:txBody>
      </p:sp>
    </p:spTree>
    <p:extLst>
      <p:ext uri="{BB962C8B-B14F-4D97-AF65-F5344CB8AC3E}">
        <p14:creationId xmlns:p14="http://schemas.microsoft.com/office/powerpoint/2010/main" val="367150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8601842"/>
          </a:xfrm>
          <a:prstGeom prst="rect">
            <a:avLst/>
          </a:prstGeom>
          <a:noFill/>
        </p:spPr>
        <p:txBody>
          <a:bodyPr wrap="square" rtlCol="0">
            <a:spAutoFit/>
          </a:bodyPr>
          <a:lstStyle/>
          <a:p>
            <a:pPr algn="ctr">
              <a:lnSpc>
                <a:spcPct val="150000"/>
              </a:lnSpc>
            </a:pPr>
            <a:r>
              <a:rPr lang="fr-FR" sz="32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TARIFICATION (suite)</a:t>
            </a:r>
            <a:r>
              <a:rPr lang="fr-FR" sz="2800" dirty="0">
                <a:solidFill>
                  <a:srgbClr val="00B050"/>
                </a:solidFill>
                <a:latin typeface="Times New Roman" panose="02020603050405020304" pitchFamily="18" charset="0"/>
                <a:cs typeface="Times New Roman" panose="02020603050405020304" pitchFamily="18" charset="0"/>
              </a:rPr>
              <a:t> :</a:t>
            </a:r>
          </a:p>
          <a:p>
            <a:pPr>
              <a:lnSpc>
                <a:spcPct val="150000"/>
              </a:lnSpc>
            </a:pPr>
            <a:r>
              <a:rPr lang="fr-FR" sz="2800" dirty="0">
                <a:latin typeface="Times New Roman" panose="02020603050405020304" pitchFamily="18" charset="0"/>
                <a:cs typeface="Times New Roman" panose="02020603050405020304" pitchFamily="18" charset="0"/>
              </a:rPr>
              <a:t>Achat en Ligne:								2 %</a:t>
            </a:r>
          </a:p>
          <a:p>
            <a:pPr>
              <a:lnSpc>
                <a:spcPct val="150000"/>
              </a:lnSpc>
            </a:pPr>
            <a:r>
              <a:rPr lang="fr-FR" sz="2800" dirty="0">
                <a:latin typeface="Times New Roman" panose="02020603050405020304" pitchFamily="18" charset="0"/>
                <a:cs typeface="Times New Roman" panose="02020603050405020304" pitchFamily="18" charset="0"/>
              </a:rPr>
              <a:t>TPE  à l’international:							2 500 F</a:t>
            </a:r>
          </a:p>
          <a:p>
            <a:pPr>
              <a:lnSpc>
                <a:spcPct val="150000"/>
              </a:lnSpc>
            </a:pPr>
            <a:r>
              <a:rPr lang="fr-FR" sz="2800" dirty="0">
                <a:latin typeface="Times New Roman" panose="02020603050405020304" pitchFamily="18" charset="0"/>
                <a:cs typeface="Times New Roman" panose="02020603050405020304" pitchFamily="18" charset="0"/>
              </a:rPr>
              <a:t>Durée:									3 ans</a:t>
            </a:r>
          </a:p>
          <a:p>
            <a:pPr>
              <a:lnSpc>
                <a:spcPct val="150000"/>
              </a:lnSpc>
            </a:pPr>
            <a:r>
              <a:rPr lang="fr-FR" sz="2800" dirty="0">
                <a:latin typeface="Times New Roman" panose="02020603050405020304" pitchFamily="18" charset="0"/>
                <a:cs typeface="Times New Roman" panose="02020603050405020304" pitchFamily="18" charset="0"/>
              </a:rPr>
              <a:t>Plafond mensuel:								10 000 000 F</a:t>
            </a:r>
          </a:p>
          <a:p>
            <a:pPr algn="ctr">
              <a:lnSpc>
                <a:spcPct val="150000"/>
              </a:lnSpc>
            </a:pPr>
            <a:r>
              <a:rPr lang="fr-FR" sz="32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AVANTAGES</a:t>
            </a:r>
            <a:r>
              <a:rPr lang="fr-FR" sz="2800" dirty="0">
                <a:solidFill>
                  <a:srgbClr val="00B050"/>
                </a:solidFill>
                <a:latin typeface="Times New Roman" panose="02020603050405020304" pitchFamily="18" charset="0"/>
                <a:cs typeface="Times New Roman" panose="02020603050405020304" pitchFamily="18" charset="0"/>
              </a:rPr>
              <a:t>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Un large réseau d’acceptation (VISA, TPE, internet)</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L’édition de mini relevé par le GAB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La consultation de solde gratuite par GAB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Un service d’assistance 7j/7 et 24h/24</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Une couverture en cas de fraude, perte ou vol ;</a:t>
            </a:r>
          </a:p>
          <a:p>
            <a:pPr marL="457200" indent="-457200">
              <a:lnSpc>
                <a:spcPct val="150000"/>
              </a:lnSpc>
              <a:buFont typeface="Arial" panose="020B0604020202020204" pitchFamily="34" charset="0"/>
              <a:buChar char="•"/>
            </a:pPr>
            <a:r>
              <a:rPr lang="fr-FR" sz="2800" dirty="0">
                <a:latin typeface="Times New Roman" panose="02020603050405020304" pitchFamily="18" charset="0"/>
                <a:cs typeface="Times New Roman" panose="02020603050405020304" pitchFamily="18" charset="0"/>
              </a:rPr>
              <a:t>Le remplacement de votre carte et la mise à disposition de fonds en urgence.</a:t>
            </a:r>
          </a:p>
          <a:p>
            <a:pPr>
              <a:lnSpc>
                <a:spcPct val="150000"/>
              </a:lnSpc>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7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9063507"/>
          </a:xfrm>
          <a:prstGeom prst="rect">
            <a:avLst/>
          </a:prstGeom>
          <a:noFill/>
        </p:spPr>
        <p:txBody>
          <a:bodyPr wrap="square" rtlCol="0">
            <a:spAutoFit/>
          </a:bodyPr>
          <a:lstStyle/>
          <a:p>
            <a:pPr marL="514350" indent="-514350">
              <a:lnSpc>
                <a:spcPct val="150000"/>
              </a:lnSpc>
              <a:buFont typeface="+mj-lt"/>
              <a:buAutoNum type="alphaLcParenR" startAt="2"/>
            </a:pPr>
            <a:r>
              <a:rPr lang="fr-FR" sz="2800" b="1" dirty="0">
                <a:solidFill>
                  <a:srgbClr val="00B050"/>
                </a:solidFill>
                <a:latin typeface="Times New Roman" panose="02020603050405020304" pitchFamily="18" charset="0"/>
                <a:cs typeface="Times New Roman" panose="02020603050405020304" pitchFamily="18" charset="0"/>
              </a:rPr>
              <a:t>La carte visa gold et business  :  </a:t>
            </a:r>
          </a:p>
          <a:p>
            <a:pPr>
              <a:lnSpc>
                <a:spcPct val="150000"/>
              </a:lnSpc>
            </a:pPr>
            <a:r>
              <a:rPr lang="fr-FR" sz="2800" dirty="0">
                <a:latin typeface="Times New Roman" panose="02020603050405020304" pitchFamily="18" charset="0"/>
                <a:cs typeface="Times New Roman" panose="02020603050405020304" pitchFamily="18" charset="0"/>
              </a:rPr>
              <a:t>La carte visa gold et business est une carte bancaire visa internationale haut de gamme qui vous permet de voyager l’esprit tranquille grâce à ses avantages:  assurances ,assistances et offres exclusives.</a:t>
            </a:r>
          </a:p>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CLIENTS ÉLIGIBLES :</a:t>
            </a:r>
          </a:p>
          <a:p>
            <a:pPr>
              <a:lnSpc>
                <a:spcPct val="150000"/>
              </a:lnSpc>
            </a:pPr>
            <a:r>
              <a:rPr lang="fr-FR" sz="2800" dirty="0">
                <a:latin typeface="Times New Roman" panose="02020603050405020304" pitchFamily="18" charset="0"/>
                <a:cs typeface="Times New Roman" panose="02020603050405020304" pitchFamily="18" charset="0"/>
              </a:rPr>
              <a:t>Toute personne physique détenteur d’un compte à ORABANK</a:t>
            </a:r>
          </a:p>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SOUSCRIPTION :</a:t>
            </a:r>
          </a:p>
          <a:p>
            <a:pPr>
              <a:lnSpc>
                <a:spcPct val="150000"/>
              </a:lnSpc>
            </a:pPr>
            <a:r>
              <a:rPr lang="fr-FR" sz="2800" dirty="0">
                <a:latin typeface="Times New Roman" panose="02020603050405020304" pitchFamily="18" charset="0"/>
                <a:cs typeface="Times New Roman" panose="02020603050405020304" pitchFamily="18" charset="0"/>
              </a:rPr>
              <a:t>Formulaire de demande de carte visa correctement rempli</a:t>
            </a:r>
          </a:p>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DELAIS :</a:t>
            </a:r>
          </a:p>
          <a:p>
            <a:pPr>
              <a:lnSpc>
                <a:spcPct val="150000"/>
              </a:lnSpc>
            </a:pPr>
            <a:r>
              <a:rPr lang="fr-FR" sz="2800" dirty="0">
                <a:latin typeface="Times New Roman" panose="02020603050405020304" pitchFamily="18" charset="0"/>
                <a:cs typeface="Times New Roman" panose="02020603050405020304" pitchFamily="18" charset="0"/>
              </a:rPr>
              <a:t>Emissions carte: 2 semaines</a:t>
            </a:r>
          </a:p>
          <a:p>
            <a:pPr>
              <a:lnSpc>
                <a:spcPct val="150000"/>
              </a:lnSpc>
            </a:pPr>
            <a:r>
              <a:rPr lang="fr-FR" sz="2800" dirty="0">
                <a:latin typeface="Times New Roman" panose="02020603050405020304" pitchFamily="18" charset="0"/>
                <a:cs typeface="Times New Roman" panose="02020603050405020304" pitchFamily="18" charset="0"/>
              </a:rPr>
              <a:t>Emission code confidentiel: 2 semaines</a:t>
            </a:r>
          </a:p>
          <a:p>
            <a:pPr>
              <a:lnSpc>
                <a:spcPct val="150000"/>
              </a:lnSpc>
            </a:pPr>
            <a:r>
              <a:rPr lang="fr-FR" sz="28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DISPONIBILITÉ DES SERVICES :</a:t>
            </a:r>
          </a:p>
          <a:p>
            <a:pPr>
              <a:lnSpc>
                <a:spcPct val="150000"/>
              </a:lnSpc>
            </a:pPr>
            <a:r>
              <a:rPr lang="fr-FR" sz="2800" dirty="0">
                <a:latin typeface="Times New Roman" panose="02020603050405020304" pitchFamily="18" charset="0"/>
                <a:cs typeface="Times New Roman" panose="02020603050405020304" pitchFamily="18" charset="0"/>
              </a:rPr>
              <a:t>24H/24 et 7j/7</a:t>
            </a:r>
          </a:p>
          <a:p>
            <a:pPr>
              <a:lnSpc>
                <a:spcPct val="150000"/>
              </a:lnSpc>
            </a:pPr>
            <a:endParaRPr lang="fr-FR" sz="2800" dirty="0">
              <a:latin typeface="Times New Roman" panose="02020603050405020304" pitchFamily="18" charset="0"/>
              <a:cs typeface="Times New Roman" panose="02020603050405020304" pitchFamily="18" charset="0"/>
            </a:endParaRPr>
          </a:p>
          <a:p>
            <a:pPr>
              <a:lnSpc>
                <a:spcPct val="150000"/>
              </a:lnSpc>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08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p:cNvGrpSpPr/>
          <p:nvPr/>
        </p:nvGrpSpPr>
        <p:grpSpPr>
          <a:xfrm>
            <a:off x="0" y="0"/>
            <a:ext cx="18288000" cy="1790700"/>
            <a:chOff x="0" y="0"/>
            <a:chExt cx="5016842" cy="812800"/>
          </a:xfrm>
        </p:grpSpPr>
        <p:sp>
          <p:nvSpPr>
            <p:cNvPr id="4" name="Freeform 4"/>
            <p:cNvSpPr/>
            <p:nvPr/>
          </p:nvSpPr>
          <p:spPr>
            <a:xfrm>
              <a:off x="0" y="0"/>
              <a:ext cx="5016842" cy="812800"/>
            </a:xfrm>
            <a:custGeom>
              <a:avLst/>
              <a:gdLst/>
              <a:ahLst/>
              <a:cxnLst/>
              <a:rect l="l" t="t" r="r" b="b"/>
              <a:pathLst>
                <a:path w="5016842" h="812800">
                  <a:moveTo>
                    <a:pt x="0" y="0"/>
                  </a:moveTo>
                  <a:lnTo>
                    <a:pt x="5016842" y="0"/>
                  </a:lnTo>
                  <a:lnTo>
                    <a:pt x="5016842" y="812800"/>
                  </a:lnTo>
                  <a:lnTo>
                    <a:pt x="0" y="812800"/>
                  </a:lnTo>
                  <a:close/>
                </a:path>
              </a:pathLst>
            </a:custGeom>
            <a:solidFill>
              <a:srgbClr val="1C5739"/>
            </a:solidFill>
          </p:spPr>
          <p:txBody>
            <a:bodyPr/>
            <a:lstStyle/>
            <a:p>
              <a:endParaRPr lang="fr-FR" dirty="0"/>
            </a:p>
          </p:txBody>
        </p:sp>
        <p:sp>
          <p:nvSpPr>
            <p:cNvPr id="5" name="TextBox 5"/>
            <p:cNvSpPr txBox="1"/>
            <p:nvPr/>
          </p:nvSpPr>
          <p:spPr>
            <a:xfrm>
              <a:off x="0" y="-19050"/>
              <a:ext cx="5016842"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3393650" y="185259"/>
            <a:ext cx="11846350" cy="1312282"/>
          </a:xfrm>
          <a:prstGeom prst="rect">
            <a:avLst/>
          </a:prstGeom>
        </p:spPr>
        <p:txBody>
          <a:bodyPr wrap="square" lIns="0" tIns="0" rIns="0" bIns="0" rtlCol="0" anchor="t">
            <a:spAutoFit/>
          </a:bodyPr>
          <a:lstStyle/>
          <a:p>
            <a:pPr marL="1371600" indent="-1371600" algn="ctr">
              <a:lnSpc>
                <a:spcPts val="10886"/>
              </a:lnSpc>
              <a:buFont typeface="+mj-lt"/>
              <a:buAutoNum type="romanUcPeriod" startAt="2"/>
            </a:pPr>
            <a:r>
              <a:rPr lang="en-US" sz="7888" spc="773" dirty="0">
                <a:solidFill>
                  <a:srgbClr val="FFFFFF"/>
                </a:solidFill>
                <a:latin typeface="Codec Pro ExtraBold"/>
              </a:rPr>
              <a:t>EMISSION(SUITE)</a:t>
            </a:r>
          </a:p>
        </p:txBody>
      </p:sp>
      <p:sp>
        <p:nvSpPr>
          <p:cNvPr id="31" name="ZoneTexte 30">
            <a:extLst>
              <a:ext uri="{FF2B5EF4-FFF2-40B4-BE49-F238E27FC236}">
                <a16:creationId xmlns:a16="http://schemas.microsoft.com/office/drawing/2014/main" id="{62F82717-C53F-C25F-0860-1A40B24F70D0}"/>
              </a:ext>
            </a:extLst>
          </p:cNvPr>
          <p:cNvSpPr txBox="1"/>
          <p:nvPr/>
        </p:nvSpPr>
        <p:spPr>
          <a:xfrm>
            <a:off x="555454" y="1869824"/>
            <a:ext cx="17177092" cy="7863178"/>
          </a:xfrm>
          <a:prstGeom prst="rect">
            <a:avLst/>
          </a:prstGeom>
          <a:noFill/>
        </p:spPr>
        <p:txBody>
          <a:bodyPr wrap="square" rtlCol="0">
            <a:spAutoFit/>
          </a:bodyPr>
          <a:lstStyle/>
          <a:p>
            <a:pPr algn="ctr">
              <a:lnSpc>
                <a:spcPct val="150000"/>
              </a:lnSpc>
            </a:pPr>
            <a:r>
              <a:rPr lang="fr-FR" sz="3200"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TARIFICATION</a:t>
            </a:r>
            <a:r>
              <a:rPr lang="fr-FR" sz="2800" dirty="0">
                <a:solidFill>
                  <a:srgbClr val="00B050"/>
                </a:solidFill>
                <a:latin typeface="Times New Roman" panose="02020603050405020304" pitchFamily="18" charset="0"/>
                <a:cs typeface="Times New Roman" panose="02020603050405020304" pitchFamily="18" charset="0"/>
              </a:rPr>
              <a:t> :</a:t>
            </a:r>
          </a:p>
          <a:p>
            <a:pPr>
              <a:lnSpc>
                <a:spcPct val="150000"/>
              </a:lnSpc>
            </a:pPr>
            <a:r>
              <a:rPr lang="fr-FR" sz="2800" dirty="0">
                <a:latin typeface="Times New Roman" panose="02020603050405020304" pitchFamily="18" charset="0"/>
                <a:cs typeface="Times New Roman" panose="02020603050405020304" pitchFamily="18" charset="0"/>
              </a:rPr>
              <a:t>Prix de la carte:						90 000 F</a:t>
            </a:r>
          </a:p>
          <a:p>
            <a:pPr>
              <a:lnSpc>
                <a:spcPct val="150000"/>
              </a:lnSpc>
            </a:pPr>
            <a:r>
              <a:rPr lang="fr-FR" sz="2800" dirty="0">
                <a:latin typeface="Times New Roman" panose="02020603050405020304" pitchFamily="18" charset="0"/>
                <a:cs typeface="Times New Roman" panose="02020603050405020304" pitchFamily="18" charset="0"/>
              </a:rPr>
              <a:t>Montant maximum de retrait sur GAB :		2 000 000 F / jour</a:t>
            </a:r>
          </a:p>
          <a:p>
            <a:pPr>
              <a:lnSpc>
                <a:spcPct val="150000"/>
              </a:lnSpc>
            </a:pPr>
            <a:r>
              <a:rPr lang="fr-FR" sz="2800" dirty="0">
                <a:latin typeface="Times New Roman" panose="02020603050405020304" pitchFamily="18" charset="0"/>
                <a:cs typeface="Times New Roman" panose="02020603050405020304" pitchFamily="18" charset="0"/>
              </a:rPr>
              <a:t>Montant maximum de paiement sur TPE :		2 500 000 F / jour</a:t>
            </a:r>
          </a:p>
          <a:p>
            <a:pPr>
              <a:lnSpc>
                <a:spcPct val="150000"/>
              </a:lnSpc>
            </a:pPr>
            <a:r>
              <a:rPr lang="fr-FR" sz="2800" dirty="0">
                <a:latin typeface="Times New Roman" panose="02020603050405020304" pitchFamily="18" charset="0"/>
                <a:cs typeface="Times New Roman" panose="02020603050405020304" pitchFamily="18" charset="0"/>
              </a:rPr>
              <a:t>Nombre de transactions journalières :			10</a:t>
            </a:r>
          </a:p>
          <a:p>
            <a:pPr>
              <a:lnSpc>
                <a:spcPct val="150000"/>
              </a:lnSpc>
            </a:pPr>
            <a:r>
              <a:rPr lang="fr-FR" sz="2800" dirty="0">
                <a:latin typeface="Times New Roman" panose="02020603050405020304" pitchFamily="18" charset="0"/>
                <a:cs typeface="Times New Roman" panose="02020603050405020304" pitchFamily="18" charset="0"/>
              </a:rPr>
              <a:t>Retrait DAB ORABANK :				Gratuit</a:t>
            </a:r>
          </a:p>
          <a:p>
            <a:pPr>
              <a:lnSpc>
                <a:spcPct val="150000"/>
              </a:lnSpc>
            </a:pPr>
            <a:r>
              <a:rPr lang="fr-FR" sz="2800" dirty="0">
                <a:latin typeface="Times New Roman" panose="02020603050405020304" pitchFamily="18" charset="0"/>
                <a:cs typeface="Times New Roman" panose="02020603050405020304" pitchFamily="18" charset="0"/>
              </a:rPr>
              <a:t>Retrait DAB GIM UEMOA :				500</a:t>
            </a:r>
          </a:p>
          <a:p>
            <a:pPr>
              <a:lnSpc>
                <a:spcPct val="150000"/>
              </a:lnSpc>
            </a:pPr>
            <a:r>
              <a:rPr lang="fr-FR" sz="2800" dirty="0">
                <a:latin typeface="Times New Roman" panose="02020603050405020304" pitchFamily="18" charset="0"/>
                <a:cs typeface="Times New Roman" panose="02020603050405020304" pitchFamily="18" charset="0"/>
              </a:rPr>
              <a:t>Guichet retrait à l’international:				7 % </a:t>
            </a:r>
          </a:p>
          <a:p>
            <a:pPr>
              <a:lnSpc>
                <a:spcPct val="150000"/>
              </a:lnSpc>
            </a:pPr>
            <a:r>
              <a:rPr lang="fr-FR" sz="2800" dirty="0">
                <a:latin typeface="Times New Roman" panose="02020603050405020304" pitchFamily="18" charset="0"/>
                <a:cs typeface="Times New Roman" panose="02020603050405020304" pitchFamily="18" charset="0"/>
              </a:rPr>
              <a:t>Réfection de la carte :					90 000 F</a:t>
            </a:r>
          </a:p>
          <a:p>
            <a:pPr>
              <a:lnSpc>
                <a:spcPct val="150000"/>
              </a:lnSpc>
            </a:pPr>
            <a:r>
              <a:rPr lang="fr-FR" sz="2800" dirty="0">
                <a:latin typeface="Times New Roman" panose="02020603050405020304" pitchFamily="18" charset="0"/>
                <a:cs typeface="Times New Roman" panose="02020603050405020304" pitchFamily="18" charset="0"/>
              </a:rPr>
              <a:t>Réédition de code confidentiel :				5 000 F</a:t>
            </a:r>
          </a:p>
          <a:p>
            <a:pPr>
              <a:lnSpc>
                <a:spcPct val="150000"/>
              </a:lnSpc>
            </a:pPr>
            <a:r>
              <a:rPr lang="fr-FR" sz="2800" dirty="0">
                <a:latin typeface="Times New Roman" panose="02020603050405020304" pitchFamily="18" charset="0"/>
                <a:cs typeface="Times New Roman" panose="02020603050405020304" pitchFamily="18" charset="0"/>
              </a:rPr>
              <a:t>Opposition sur carte :					5 000 F</a:t>
            </a:r>
          </a:p>
          <a:p>
            <a:pPr>
              <a:lnSpc>
                <a:spcPct val="150000"/>
              </a:lnSpc>
            </a:pPr>
            <a:r>
              <a:rPr lang="fr-FR" sz="2800" dirty="0">
                <a:latin typeface="Times New Roman" panose="02020603050405020304" pitchFamily="18" charset="0"/>
                <a:cs typeface="Times New Roman" panose="02020603050405020304" pitchFamily="18" charset="0"/>
              </a:rPr>
              <a:t>Relèvement du plafond :					5 000 F</a:t>
            </a:r>
          </a:p>
        </p:txBody>
      </p:sp>
    </p:spTree>
    <p:extLst>
      <p:ext uri="{BB962C8B-B14F-4D97-AF65-F5344CB8AC3E}">
        <p14:creationId xmlns:p14="http://schemas.microsoft.com/office/powerpoint/2010/main" val="48769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7159</TotalTime>
  <Words>1845</Words>
  <Application>Microsoft Office PowerPoint</Application>
  <PresentationFormat>Personnalisé</PresentationFormat>
  <Paragraphs>218</Paragraphs>
  <Slides>19</Slides>
  <Notes>11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19</vt:i4>
      </vt:variant>
    </vt:vector>
  </HeadingPairs>
  <TitlesOfParts>
    <vt:vector size="29" baseType="lpstr">
      <vt:lpstr>Open Sauce</vt:lpstr>
      <vt:lpstr>Codec Pro ExtraBold Italics</vt:lpstr>
      <vt:lpstr>Codec Pro ExtraBold</vt:lpstr>
      <vt:lpstr>Söhne</vt:lpstr>
      <vt:lpstr>Calibri</vt:lpstr>
      <vt:lpstr>Aptos</vt:lpstr>
      <vt:lpstr>ADLaM Display</vt:lpstr>
      <vt:lpstr>Arial</vt:lpstr>
      <vt:lpstr>Times New Roman</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Gradient Company Business Profile Presentation</dc:title>
  <dc:creator>Bakary Kante</dc:creator>
  <cp:lastModifiedBy>Bakary Kante</cp:lastModifiedBy>
  <cp:revision>6</cp:revision>
  <dcterms:created xsi:type="dcterms:W3CDTF">2006-08-16T00:00:00Z</dcterms:created>
  <dcterms:modified xsi:type="dcterms:W3CDTF">2024-02-12T07:41:59Z</dcterms:modified>
  <dc:identifier>DAF76orZJmo</dc:identifier>
</cp:coreProperties>
</file>