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23" r:id="rId3"/>
    <p:sldId id="332" r:id="rId4"/>
    <p:sldId id="333" r:id="rId5"/>
    <p:sldId id="334" r:id="rId6"/>
    <p:sldId id="335" r:id="rId7"/>
    <p:sldId id="336" r:id="rId8"/>
    <p:sldId id="337" r:id="rId9"/>
    <p:sldId id="331" r:id="rId10"/>
    <p:sldId id="338" r:id="rId11"/>
    <p:sldId id="339" r:id="rId12"/>
    <p:sldId id="340" r:id="rId13"/>
    <p:sldId id="341" r:id="rId14"/>
    <p:sldId id="342" r:id="rId15"/>
    <p:sldId id="343" r:id="rId16"/>
    <p:sldId id="34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6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6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6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6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6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1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1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63D61-AA74-4E94-8BC9-4B0A0EAA460A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Cambria" pitchFamily="18" charset="0"/>
              </a:rPr>
              <a:t>Метод опорных векторов</a:t>
            </a:r>
            <a:r>
              <a:rPr lang="en-US" sz="3200" dirty="0" smtClean="0">
                <a:latin typeface="Cambria" pitchFamily="18" charset="0"/>
              </a:rPr>
              <a:t/>
            </a:r>
            <a:br>
              <a:rPr lang="en-US" sz="3200" dirty="0" smtClean="0">
                <a:latin typeface="Cambria" pitchFamily="18" charset="0"/>
              </a:rPr>
            </a:br>
            <a:r>
              <a:rPr lang="en-US" sz="3200" dirty="0" smtClean="0">
                <a:latin typeface="Cambria" pitchFamily="18" charset="0"/>
              </a:rPr>
              <a:t>(Support Vector Machine, SVM)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mbria" pitchFamily="18" charset="0"/>
              </a:rPr>
              <a:t>Количественная </a:t>
            </a:r>
            <a:r>
              <a:rPr lang="ru-RU" dirty="0">
                <a:latin typeface="Cambria" pitchFamily="18" charset="0"/>
              </a:rPr>
              <a:t>аналитика — </a:t>
            </a:r>
            <a:r>
              <a:rPr lang="ru-RU" dirty="0" smtClean="0">
                <a:latin typeface="Cambria" pitchFamily="18" charset="0"/>
              </a:rPr>
              <a:t>осень 2015</a:t>
            </a:r>
            <a:endParaRPr lang="ru-RU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Моделирование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res &lt;- NULL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в неё будут записаны результаты моделирования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library(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kernlab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source("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SVM_func.r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файл с пользовательскими функциями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1:nrow(par))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для каждой комбинации экз. параметров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подбор параметров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r>
                          <a:rPr lang="en-US" sz="16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на обучающей выборке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model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ksvm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X.train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y.train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="C-svc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       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par$C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],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rbfdot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         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kpar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list(sigma=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par$sigma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прогнозная классификация на экзаменующей выборке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y.pred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predict(model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newdata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X.cv,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type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response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запись комбинации экзогенных параметров и статистик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прогноза, возвращаемых пользовательской функцией </a:t>
                </a:r>
                <a:r>
                  <a:rPr lang="en-US" sz="1600" b="1" dirty="0" err="1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fitStats</a:t>
                </a:r>
                <a:endParaRPr lang="en-US" sz="1600" b="1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res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rbind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(res, c(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par$C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par$sigma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fitStats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y.cv,y.pred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 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dimnames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(res)[[2]][1:2] &lt;- c("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C","sigma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заголовки столбцов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Статистики прогноза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Для оценки качества бинарного классификационного алгоритма используют следующие показатели: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𝐴𝑐𝑐𝑢𝑟𝑎𝑐𝑦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𝑝𝑜𝑠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+#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𝑛𝑒𝑔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точность алгоритма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𝑃𝑟𝑒𝑐𝑖𝑠𝑖𝑜𝑛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#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𝑝𝑜𝑠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𝑝𝑜𝑠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.+#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𝑓𝑎𝑙𝑠𝑒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𝑝𝑜𝑠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безошибочность выявления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                  моделируемого признака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𝑅𝑒𝑐𝑎𝑙𝑙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#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𝑝𝑜𝑠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#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𝑝𝑜𝑠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.+#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𝑓𝑎𝑙𝑠𝑒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способность выявлять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            моделируемый признак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1.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𝑆𝑐𝑜𝑟𝑒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общее качество алгоритма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t="-868" r="-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4325998"/>
                  </p:ext>
                </p:extLst>
              </p:nvPr>
            </p:nvGraphicFramePr>
            <p:xfrm>
              <a:off x="2879304" y="5324411"/>
              <a:ext cx="6264696" cy="153358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524000"/>
                    <a:gridCol w="1524000"/>
                    <a:gridCol w="1632520"/>
                    <a:gridCol w="1584176"/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ru-RU" b="0" dirty="0"/>
                        </a:p>
                      </a:txBody>
                      <a:tcPr anchor="ctr"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ru-RU" b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ru-RU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ru-RU" b="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ru-RU" b="0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𝑐𝑣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true positive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false</a:t>
                          </a:r>
                          <a:r>
                            <a:rPr lang="en-US" b="0" baseline="0" dirty="0" smtClean="0"/>
                            <a:t> positive</a:t>
                          </a:r>
                          <a:endParaRPr lang="ru-RU" b="0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false negative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true negative</a:t>
                          </a:r>
                          <a:endParaRPr lang="ru-RU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4325998"/>
                  </p:ext>
                </p:extLst>
              </p:nvPr>
            </p:nvGraphicFramePr>
            <p:xfrm>
              <a:off x="2879304" y="5324411"/>
              <a:ext cx="6264696" cy="153358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524000"/>
                    <a:gridCol w="1524000"/>
                    <a:gridCol w="1632520"/>
                    <a:gridCol w="1584176"/>
                  </a:tblGrid>
                  <a:tr h="421069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ru-RU" b="0" dirty="0"/>
                        </a:p>
                      </a:txBody>
                      <a:tcPr anchor="ctr"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ru-RU" b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4697" b="-2884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ru-RU" b="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ru-RU" b="0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6557" r="-3112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true positive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false</a:t>
                          </a:r>
                          <a:r>
                            <a:rPr lang="en-US" b="0" baseline="0" dirty="0" smtClean="0"/>
                            <a:t> positive</a:t>
                          </a:r>
                          <a:endParaRPr lang="ru-RU" b="0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false negative</a:t>
                          </a:r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true negative</a:t>
                          </a:r>
                          <a:endParaRPr lang="ru-RU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70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Функция </a:t>
            </a:r>
            <a:r>
              <a:rPr lang="en-US" sz="3200" dirty="0" err="1" smtClean="0">
                <a:latin typeface="Cambria" pitchFamily="18" charset="0"/>
              </a:rPr>
              <a:t>fitSats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расчёт статистик качества прогноза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fitStats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function(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y,y.pred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(precision + recall == 0) f1.score &lt;- 0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stat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c(accuracy,precision,recall,f1.score)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names(stat) &lt;- c("accuracy","precision","recall","f1.score")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stat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Выбор оптимальной комбинации экзогенных параметров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номер комбинации параметров, </a:t>
            </a:r>
            <a:r>
              <a:rPr lang="ru-RU" sz="16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максимизирующей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f1.score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which.max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(res[,"f1.score"])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res[j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вывод на экран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C:\Users\y_bologov\Documents\ML\Support Vector Machine\2. boundar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51681"/>
            <a:ext cx="5040560" cy="50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Домашнее задание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В файле «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elections_usa96_train.csv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находятся данные </a:t>
            </a:r>
            <a:r>
              <a:rPr lang="ru-RU" dirty="0" err="1" smtClean="0">
                <a:solidFill>
                  <a:schemeClr val="tx1"/>
                </a:solidFill>
                <a:latin typeface="Calibri" pitchFamily="34" charset="0"/>
              </a:rPr>
              <a:t>экзит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-пулов, проведённых во время президентских выборов в США в 1996-м году, в которых соревновались Билл Клинтон и Боб </a:t>
            </a:r>
            <a:r>
              <a:rPr lang="ru-RU" dirty="0" err="1" smtClean="0">
                <a:solidFill>
                  <a:schemeClr val="tx1"/>
                </a:solidFill>
                <a:latin typeface="Calibri" pitchFamily="34" charset="0"/>
              </a:rPr>
              <a:t>Доул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Вашей задачей является предсказание выбора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респондентов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значения «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Clinton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 или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«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Dole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»)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из тестовой выборки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«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elections_usa96_test.csv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»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Описание переменных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886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TVnews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ClinLR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DoleLR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income    vote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     2    Lib    Con  36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BAdeg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$75K-$90K    Dole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22      7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sliLib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  47    HS $25K-$30K Clinton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      4    Mod    Con  41 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$30K-$35K Clinton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    4    Lib    Con  44    HS $50K-$60K Clinton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9      7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extLib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  79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MAdeg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$30K-$35K    Dole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     4    Lib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extCon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62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BAdeg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$105Kplus    Dole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</a:rPr>
              <a:t>popul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—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население города, в котором проживает респондент, тыс. чел.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</a:rPr>
              <a:t>TVnews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 количество вечеров, проведённых за просмотром новостей за последнюю 	  неделю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</a:rPr>
              <a:t>ClinLR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 —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оценка респондентом политических взглядов Билла Клинтона,       	упорядоченные значения: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</a:rPr>
              <a:t>extLib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крайн</a:t>
            </a:r>
            <a:r>
              <a:rPr lang="ru-RU" sz="1800" dirty="0">
                <a:solidFill>
                  <a:schemeClr val="tx1"/>
                </a:solidFill>
                <a:latin typeface="Calibri" pitchFamily="34" charset="0"/>
              </a:rPr>
              <a:t>е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 либеральные)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Lib 	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либеральные)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sliLib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умеренно либеральные)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Mod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в целом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	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умеренные)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sliCon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умеренно консервативные)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Con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консервативные)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 	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extCon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крайне консервативные)</a:t>
            </a:r>
            <a:endParaRPr lang="en-US" sz="1800" dirty="0" smtClean="0">
              <a:solidFill>
                <a:schemeClr val="tx1"/>
              </a:solidFill>
              <a:latin typeface="Calibri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DoleLR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— </a:t>
            </a:r>
            <a:r>
              <a:rPr lang="ru-RU" sz="1800" dirty="0">
                <a:solidFill>
                  <a:schemeClr val="tx1"/>
                </a:solidFill>
                <a:latin typeface="Calibri" pitchFamily="34" charset="0"/>
              </a:rPr>
              <a:t>оценка респондентом политических взглядов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Боба Дойла, та же шкала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age —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возраст респондента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093" y="601199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продолжение на следующем слайде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Описание переменных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886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</a:rPr>
              <a:t>educ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 —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	уровень образования респондента, упорядоченные значения: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MS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начальная        	школа)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HSdrop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неоконченное среднее)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HS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среднее)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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Coll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неоконченное высшее)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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CCdeg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оконченный двухлетний колледж)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BAdeg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(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степень бакалавра)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MAdeg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sym typeface="Wingdings" panose="05000000000000000000" pitchFamily="2" charset="2"/>
              </a:rPr>
              <a:t>(степень магистра)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income —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уровень дохода респондента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vote — 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</a:rPr>
              <a:t>кандидат, за которого отдан голос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90872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начало на предыдущем слайде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Основная идея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Основная идея состоит в нелинейной модификации регрессоров и переводе их в пространство более высокой размерности, что позволяет строить сложные и эффективные разделяющие границы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Модификация функции потерь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Ошибка на одном наблюдении в логистической регрессии: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1580" y="2004550"/>
                <a:ext cx="2664296" cy="702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>
                    <a:latin typeface="Calibri" pitchFamily="34" charset="0"/>
                  </a:rPr>
                  <a:t>Когда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ru-RU" dirty="0">
                    <a:latin typeface="Calibri" pitchFamily="34" charset="0"/>
                  </a:rPr>
                  <a:t>, мы </a:t>
                </a:r>
                <a:r>
                  <a:rPr lang="ru-RU" dirty="0" smtClean="0">
                    <a:latin typeface="Calibri" pitchFamily="34" charset="0"/>
                  </a:rPr>
                  <a:t>хотим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r>
                  <a:rPr lang="ru-RU" dirty="0" smtClean="0">
                    <a:latin typeface="Calibri" pitchFamily="34" charset="0"/>
                  </a:rPr>
                  <a:t>,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2004550"/>
                <a:ext cx="2664296" cy="702693"/>
              </a:xfrm>
              <a:prstGeom prst="rect">
                <a:avLst/>
              </a:prstGeom>
              <a:blipFill rotWithShape="1">
                <a:blip r:embed="rId4"/>
                <a:stretch>
                  <a:fillRect l="-1373" t="-1739" r="-2517" b="-1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5929350"/>
                <a:ext cx="2592288" cy="68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>
                    <a:latin typeface="Calibri" pitchFamily="34" charset="0"/>
                  </a:rPr>
                  <a:t>но мы можем потребовать </a:t>
                </a:r>
                <a:r>
                  <a:rPr lang="ru-RU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929350"/>
                <a:ext cx="2592288" cy="684098"/>
              </a:xfrm>
              <a:prstGeom prst="rect">
                <a:avLst/>
              </a:prstGeom>
              <a:blipFill rotWithShape="1">
                <a:blip r:embed="rId5"/>
                <a:stretch>
                  <a:fillRect l="-1176" t="-4464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2482" y="2004549"/>
                <a:ext cx="2664296" cy="702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>
                    <a:latin typeface="Calibri" pitchFamily="34" charset="0"/>
                  </a:rPr>
                  <a:t>Когда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>
                    <a:latin typeface="Calibri" pitchFamily="34" charset="0"/>
                  </a:rPr>
                  <a:t>, мы </a:t>
                </a:r>
                <a:r>
                  <a:rPr lang="ru-RU" dirty="0" smtClean="0">
                    <a:latin typeface="Calibri" pitchFamily="34" charset="0"/>
                  </a:rPr>
                  <a:t>хотим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 smtClean="0">
                    <a:latin typeface="Calibri" pitchFamily="34" charset="0"/>
                  </a:rPr>
                  <a:t>,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482" y="2004549"/>
                <a:ext cx="2664296" cy="702693"/>
              </a:xfrm>
              <a:prstGeom prst="rect">
                <a:avLst/>
              </a:prstGeom>
              <a:blipFill rotWithShape="1">
                <a:blip r:embed="rId6"/>
                <a:stretch>
                  <a:fillRect l="-1373" t="-1739" r="-2517" b="-1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3888" y="5987563"/>
                <a:ext cx="2781483" cy="68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>
                    <a:latin typeface="Calibri" pitchFamily="34" charset="0"/>
                  </a:rPr>
                  <a:t>но мы можем потребовать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&lt;−</m:t>
                    </m:r>
                    <m:r>
                      <a:rPr lang="ru-RU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88" y="5987563"/>
                <a:ext cx="2781483" cy="684098"/>
              </a:xfrm>
              <a:prstGeom prst="rect">
                <a:avLst/>
              </a:prstGeom>
              <a:blipFill rotWithShape="1">
                <a:blip r:embed="rId7"/>
                <a:stretch>
                  <a:fillRect l="-658" t="-4464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y_bologov\Documents\ML\Support Vector Machine\3. cost0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764950"/>
            <a:ext cx="3169116" cy="31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_bologov\Documents\ML\Support Vector Machine\3. cost1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0" y="2764950"/>
            <a:ext cx="3169116" cy="31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Функция потерь </a:t>
            </a:r>
            <a:r>
              <a:rPr lang="en-US" sz="3200" dirty="0" smtClean="0">
                <a:latin typeface="Cambria" pitchFamily="18" charset="0"/>
              </a:rPr>
              <a:t>SVM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              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параметр регуляризации,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~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1,  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423" t="-3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Влияние </a:t>
            </a:r>
            <a:r>
              <a:rPr lang="ru-RU" sz="3200" dirty="0" err="1" smtClean="0">
                <a:latin typeface="Cambria" pitchFamily="18" charset="0"/>
              </a:rPr>
              <a:t>регулязационного</a:t>
            </a:r>
            <a:r>
              <a:rPr lang="ru-RU" sz="3200" dirty="0" smtClean="0">
                <a:latin typeface="Cambria" pitchFamily="18" charset="0"/>
              </a:rPr>
              <a:t> параметра на разделительную границу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2050" name="Picture 2" descr="C:\Users\y_bologov\Documents\ML\Support Vector Machine\1. bound.Cis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81199"/>
            <a:ext cx="4390639" cy="43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_bologov\Documents\ML\Support Vector Machine\1. bound.Cis100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81199"/>
            <a:ext cx="4390639" cy="43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0695" y="1196752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95" y="1196752"/>
                <a:ext cx="230425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87199" y="1196751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199" y="1196751"/>
                <a:ext cx="230425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352928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Модифицирование регрессоров</a:t>
            </a:r>
            <a:r>
              <a:rPr lang="en-US" sz="3200" dirty="0" smtClean="0">
                <a:latin typeface="Cambria" pitchFamily="18" charset="0"/>
              </a:rPr>
              <a:t>, Kernel SVM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964488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далеко от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≈0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т.е.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≈1,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sz="800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предсказание гипотезы зависит от того,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насколько близко наблюдение находится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к одним опорным точкам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и насколько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                                              далеко от других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 качестве опорных точек обычно берётся обучающая выборка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964488" cy="5616624"/>
              </a:xfrm>
              <a:blipFill rotWithShape="1">
                <a:blip r:embed="rId3"/>
                <a:stretch>
                  <a:fillRect l="-1020" r="-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y_bologov\Documents\ML\Support Vector Machine\4. landmarks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4"/>
            <a:ext cx="331730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3059832" y="692696"/>
            <a:ext cx="3456384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68344" y="11921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Gisha" pitchFamily="34" charset="-79"/>
              </a:rPr>
              <a:t>ядро Гаусса</a:t>
            </a:r>
            <a:endParaRPr lang="ru-RU" dirty="0">
              <a:latin typeface="Calibri" pitchFamily="34" charset="0"/>
              <a:cs typeface="Gisha" pitchFamily="34" charset="-79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6804248" y="138675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Функция потерь </a:t>
            </a:r>
            <a:r>
              <a:rPr lang="en-US" sz="3200" dirty="0" smtClean="0">
                <a:latin typeface="Cambria" pitchFamily="18" charset="0"/>
              </a:rPr>
              <a:t>SVM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eqAr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…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              +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≥0⇒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Влияние параметров модели на ошибку и вариацию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Большое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→ 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малая ошибка, высокая вариация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Малое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→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большая ошибка, малая вариация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Большое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→  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большая ошибка, малая вариация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Малое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→  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малая ошибка, высокая вариация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Метод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Kernel SMV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следует применять, когда количество наблюдений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m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значительно превосходит их исходную размерность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n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472608"/>
              </a:xfrm>
              <a:blipFill rotWithShape="1"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Метод опорных векторов в </a:t>
            </a:r>
            <a:r>
              <a:rPr lang="en-US" sz="3200" dirty="0" smtClean="0">
                <a:latin typeface="Cambria" pitchFamily="18" charset="0"/>
              </a:rPr>
              <a:t>R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Пусть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матрица регрессоров, </a:t>
                </a:r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вектор классов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разделение выборки на обучающую и экзаменующую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nrow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m.train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round(0.8*m); m.cv &lt;- m 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m.train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train.obs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sample(1:m,size=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m.train,replace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=FALSE)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cv.obs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(1:m)[-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train.obs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X.train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X[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train.obs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,]; X.cv &lt;- X[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cv.obs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y.train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y[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train.obs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]; y.cv &lt;- y[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cv.obs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сетка экзогенных параметров модели: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latin typeface="Cambria Math"/>
                      </a:rPr>
                      <m:t>𝜎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 &lt;- c(0.01,0.05,0.1,0.5,1,5,10,50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100,500,1000</a:t>
                </a:r>
                <a:r>
                  <a:rPr lang="fr-FR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 &lt;- expand.grid(par,par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заголовки столбцов</a:t>
                </a:r>
                <a:endParaRPr lang="fr-FR" sz="1600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dimnames(par)[[2]] &lt;- c("C","sigma")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y_bologov\Documents\ML\Support Vector Machine\2. data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16" y="3356991"/>
            <a:ext cx="3527188" cy="35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6745</TotalTime>
  <Words>1312</Words>
  <Application>Microsoft Office PowerPoint</Application>
  <PresentationFormat>Экран (4:3)</PresentationFormat>
  <Paragraphs>178</Paragraphs>
  <Slides>16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Метод опорных векторов (Support Vector Machine, SVM)</vt:lpstr>
      <vt:lpstr>Основная идея</vt:lpstr>
      <vt:lpstr>Модификация функции потерь</vt:lpstr>
      <vt:lpstr>Функция потерь SVM</vt:lpstr>
      <vt:lpstr>Влияние регулязационного параметра на разделительную границу</vt:lpstr>
      <vt:lpstr>Модифицирование регрессоров, Kernel SVM</vt:lpstr>
      <vt:lpstr>Функция потерь SVM</vt:lpstr>
      <vt:lpstr>Влияние параметров модели на ошибку и вариацию</vt:lpstr>
      <vt:lpstr>Метод опорных векторов в R</vt:lpstr>
      <vt:lpstr>Моделирование</vt:lpstr>
      <vt:lpstr>Статистики прогноза</vt:lpstr>
      <vt:lpstr>Функция fitSats</vt:lpstr>
      <vt:lpstr>Выбор оптимальной комбинации экзогенных параметров</vt:lpstr>
      <vt:lpstr>Домашнее задание</vt:lpstr>
      <vt:lpstr>Описание переменных</vt:lpstr>
      <vt:lpstr>Описание переменных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299</cp:revision>
  <dcterms:created xsi:type="dcterms:W3CDTF">2012-08-23T08:56:05Z</dcterms:created>
  <dcterms:modified xsi:type="dcterms:W3CDTF">2015-11-10T09:33:41Z</dcterms:modified>
</cp:coreProperties>
</file>