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23" r:id="rId3"/>
    <p:sldId id="332" r:id="rId4"/>
    <p:sldId id="333" r:id="rId5"/>
    <p:sldId id="334" r:id="rId6"/>
    <p:sldId id="335" r:id="rId7"/>
    <p:sldId id="331" r:id="rId8"/>
    <p:sldId id="340" r:id="rId9"/>
    <p:sldId id="34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0D172F-E8E4-47C1-8DFB-11ACE5B1B9D2}">
          <p14:sldIdLst>
            <p14:sldId id="256"/>
            <p14:sldId id="323"/>
            <p14:sldId id="332"/>
            <p14:sldId id="333"/>
            <p14:sldId id="334"/>
            <p14:sldId id="335"/>
            <p14:sldId id="331"/>
            <p14:sldId id="340"/>
          </p14:sldIdLst>
        </p14:section>
        <p14:section name="Домашнее задание" id="{7CE43C26-5637-48A5-A24C-3FE4F6EE8ACF}">
          <p14:sldIdLst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4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7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7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Метод </a:t>
            </a:r>
            <a:r>
              <a:rPr lang="en-US" sz="3200" dirty="0" smtClean="0">
                <a:latin typeface="Cambria" pitchFamily="18" charset="0"/>
              </a:rPr>
              <a:t>K-</a:t>
            </a:r>
            <a:r>
              <a:rPr lang="ru-RU" sz="3200" dirty="0" smtClean="0">
                <a:latin typeface="Cambria" pitchFamily="18" charset="0"/>
              </a:rPr>
              <a:t>средних</a:t>
            </a:r>
            <a:br>
              <a:rPr lang="ru-RU" sz="3200" dirty="0" smtClean="0">
                <a:latin typeface="Cambria" pitchFamily="18" charset="0"/>
              </a:rPr>
            </a:br>
            <a:r>
              <a:rPr lang="en-US" sz="3200" dirty="0" smtClean="0">
                <a:latin typeface="Cambria" pitchFamily="18" charset="0"/>
              </a:rPr>
              <a:t>(K-means</a:t>
            </a:r>
            <a:r>
              <a:rPr lang="ru-RU" sz="3200" dirty="0" smtClean="0">
                <a:latin typeface="Cambria" pitchFamily="18" charset="0"/>
              </a:rPr>
              <a:t> </a:t>
            </a:r>
            <a:r>
              <a:rPr lang="en-US" sz="3200" dirty="0" smtClean="0">
                <a:latin typeface="Cambria" pitchFamily="18" charset="0"/>
              </a:rPr>
              <a:t>algorithm)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mbria" pitchFamily="18" charset="0"/>
              </a:rPr>
              <a:t>Количественная </a:t>
            </a:r>
            <a:r>
              <a:rPr lang="ru-RU" dirty="0">
                <a:latin typeface="Cambria" pitchFamily="18" charset="0"/>
              </a:rPr>
              <a:t>аналитика — </a:t>
            </a:r>
            <a:r>
              <a:rPr lang="ru-RU" dirty="0" smtClean="0">
                <a:latin typeface="Cambria" pitchFamily="18" charset="0"/>
              </a:rPr>
              <a:t>осень 2015</a:t>
            </a:r>
            <a:endParaRPr lang="ru-RU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Основная идея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Основная идея состоит в группировки немаркированных наблюдений в заданное количество кластеров (классов) путём минимизации расстояний до их центров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Общая схема алгоритма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Задать начальные значения центроидов кластеров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Повторять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{</a:t>
            </a: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присвоить наблюдениям номер кластера с ближайшим к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	ним центром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	передвинуть центроиды кластеров к среднему значению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	координат их членов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Иллюстрация работы метода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1026" name="Picture 2" descr="C:\Users\y_bologov\Documents\ML\K means\1. 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_bologov\Documents\ML\K means\1. 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_bologov\Documents\ML\K means\1. 3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_bologov\Documents\ML\K means\1. 4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_bologov\Documents\ML\K means\1. 5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y_bologov\Documents\ML\K means\1. 6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_bologov\Documents\ML\K means\1. 7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y_bologov\Documents\ML\K means\1. 10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Влияние начальной инициализации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2050" name="Picture 2" descr="C:\Users\y_bologov\Documents\ML\K means\2. 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_bologov\Documents\ML\K means\2. 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_bologov\Documents\ML\K means\2. 4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y_bologov\Documents\ML\K means\2. 5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_bologov\Documents\ML\K means\2. 10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y_bologov\Documents\ML\K means\2. 6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40804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Функция потерь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K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количество классов,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класс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наблюдения,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центроид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k-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класса,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Более формальный алгоритм: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Повторять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{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для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= 1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до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m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индекс ближнего центроида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 для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k = 1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до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K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кластер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616624"/>
              </a:xfrm>
              <a:blipFill rotWithShape="1">
                <a:blip r:embed="rId3"/>
                <a:stretch>
                  <a:fillRect l="-1093" t="-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2267744" y="3573016"/>
            <a:ext cx="5040560" cy="9361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6256" y="2348880"/>
                <a:ext cx="1584176" cy="59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348880"/>
                <a:ext cx="1584176" cy="594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 flipH="1">
            <a:off x="5868144" y="2943851"/>
            <a:ext cx="1152128" cy="48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267744" y="4653136"/>
            <a:ext cx="5040560" cy="9361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5868144" y="5733256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92280" y="5940119"/>
                <a:ext cx="1368152" cy="58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22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940119"/>
                <a:ext cx="1368152" cy="585225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1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Метод </a:t>
            </a:r>
            <a:r>
              <a:rPr lang="en-US" sz="3200" dirty="0" smtClean="0">
                <a:latin typeface="Cambria" pitchFamily="18" charset="0"/>
              </a:rPr>
              <a:t>K-</a:t>
            </a:r>
            <a:r>
              <a:rPr lang="ru-RU" sz="3200" dirty="0" smtClean="0">
                <a:latin typeface="Cambria" pitchFamily="18" charset="0"/>
              </a:rPr>
              <a:t>средних в </a:t>
            </a:r>
            <a:r>
              <a:rPr lang="en-US" sz="3200" dirty="0" smtClean="0">
                <a:latin typeface="Cambria" pitchFamily="18" charset="0"/>
              </a:rPr>
              <a:t>R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Пусть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—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матрица наблюдений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centers = K,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nstart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10,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iter.max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20)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K-means clustering with 2 clusters of sizes 50, 50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Cluster means: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[,1]        [,2]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1  0.98398589  1.03541527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2 -0.03894685 -0.02637371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Clustering vector: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[1] 2 2 2 2 2 2 2 2 2 2 2 2 2 2 2 2 2 2 2 2 2 2 2 2 2 2 2 2 2 2 2 2 2 2 2 2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[38] 2 2 2 2 2 2 2 2 2 2 2 2 2 1 1 1 1 1 1 1 1 1 1 1 1 1 1 1 1 1 1 1 1 1 1 1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[75] 1 1 1 1 1 1 1 1 1 1 1 1 1 1 1 1 1 1 1 1 1 1 1 1 1 1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Within cluster sum of squares by cluster: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 8.535306 10.700694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between_SS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total_SS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 73.9 %)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Available components: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"cluster"      "centers"     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totss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      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withinss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   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tot.withinss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[6]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betweenss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   "size"        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        "</a:t>
            </a:r>
            <a:r>
              <a:rPr lang="en-US" sz="13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ifault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1926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Выбор количества классов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Количество классов рекомендуется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увеличивать до тех пор, пока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сохраняется быстрое снижение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внутригрупповой ошибки</a:t>
            </a:r>
          </a:p>
        </p:txBody>
      </p:sp>
      <p:pic>
        <p:nvPicPr>
          <p:cNvPr id="3075" name="Picture 3" descr="C:\Users\y_bologov\Documents\ML\K means\3. erro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680520" cy="467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 файле «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grades.csv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 содержатся оценки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304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х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студентов по 9-ти предметам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Вашей задачей является разделение этих студентов на академические группы, которое должно осуществляться, исходя из их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3688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7181</TotalTime>
  <Words>487</Words>
  <Application>Microsoft Office PowerPoint</Application>
  <PresentationFormat>Экран (4:3)</PresentationFormat>
  <Paragraphs>75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Метод K-средних (K-means algorithm)</vt:lpstr>
      <vt:lpstr>Основная идея</vt:lpstr>
      <vt:lpstr>Общая схема алгоритма</vt:lpstr>
      <vt:lpstr>Иллюстрация работы метода</vt:lpstr>
      <vt:lpstr>Влияние начальной инициализации</vt:lpstr>
      <vt:lpstr>Функция потерь</vt:lpstr>
      <vt:lpstr>Метод K-средних в R</vt:lpstr>
      <vt:lpstr>Выбор количества классов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327</cp:revision>
  <dcterms:created xsi:type="dcterms:W3CDTF">2012-08-23T08:56:05Z</dcterms:created>
  <dcterms:modified xsi:type="dcterms:W3CDTF">2015-11-18T06:21:18Z</dcterms:modified>
</cp:coreProperties>
</file>