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323" r:id="rId3"/>
    <p:sldId id="345" r:id="rId4"/>
    <p:sldId id="346" r:id="rId5"/>
    <p:sldId id="347" r:id="rId6"/>
    <p:sldId id="349" r:id="rId7"/>
    <p:sldId id="348" r:id="rId8"/>
    <p:sldId id="344" r:id="rId9"/>
    <p:sldId id="350" r:id="rId10"/>
    <p:sldId id="363" r:id="rId11"/>
    <p:sldId id="360" r:id="rId12"/>
    <p:sldId id="361" r:id="rId13"/>
    <p:sldId id="36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28" autoAdjust="0"/>
  </p:normalViewPr>
  <p:slideViewPr>
    <p:cSldViewPr>
      <p:cViewPr varScale="1">
        <p:scale>
          <a:sx n="84" d="100"/>
          <a:sy n="84" d="100"/>
        </p:scale>
        <p:origin x="-1397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5ABB4-9798-438F-A88E-6B78D219105B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D4567-5EA2-4423-B4ED-D3EC205FE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48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0D63D61-AA74-4E94-8BC9-4B0A0EAA460A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>
                <a:latin typeface="Cambria" pitchFamily="18" charset="0"/>
              </a:rPr>
              <a:t>Деревья решений и случайные леса</a:t>
            </a:r>
            <a:br>
              <a:rPr lang="ru-RU" sz="3200" dirty="0" smtClean="0">
                <a:latin typeface="Cambria" pitchFamily="18" charset="0"/>
              </a:rPr>
            </a:br>
            <a:r>
              <a:rPr lang="en-US" sz="3200" dirty="0" smtClean="0">
                <a:latin typeface="Cambria" pitchFamily="18" charset="0"/>
              </a:rPr>
              <a:t>(Binary decision tree</a:t>
            </a:r>
            <a:r>
              <a:rPr lang="ru-RU" sz="3200" dirty="0" smtClean="0">
                <a:latin typeface="Cambria" pitchFamily="18" charset="0"/>
              </a:rPr>
              <a:t> </a:t>
            </a:r>
            <a:r>
              <a:rPr lang="en-US" sz="3200" dirty="0" smtClean="0">
                <a:latin typeface="Cambria" pitchFamily="18" charset="0"/>
              </a:rPr>
              <a:t>&amp; Random forest)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Cambria" pitchFamily="18" charset="0"/>
              </a:rPr>
              <a:t>Количественная аналитика</a:t>
            </a:r>
            <a:endParaRPr lang="ru-RU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Построение прогноза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83264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predictDT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X.ts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1  2 11 15 21 24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1  1  1  1  1  1 </a:t>
            </a:r>
            <a:endParaRPr lang="ru-RU" sz="15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function(y,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y.hat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if (length(y) != length(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y.hat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 stop("y &amp;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y.hat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must have equal 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lengt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en-US" sz="15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sum(y ==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y.hat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/ length(y)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5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y.ts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1] 0.9666667</a:t>
            </a:r>
          </a:p>
        </p:txBody>
      </p:sp>
    </p:spTree>
    <p:extLst>
      <p:ext uri="{BB962C8B-B14F-4D97-AF65-F5344CB8AC3E}">
        <p14:creationId xmlns:p14="http://schemas.microsoft.com/office/powerpoint/2010/main" val="27095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Случайный лес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Случайный лес представляет собой совокупность моделей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—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 бинарных деревьев решений,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—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 отличающихся случайным выбором экзогенных параметров</a:t>
            </a:r>
          </a:p>
          <a:p>
            <a:pPr marL="0" indent="0">
              <a:spcBef>
                <a:spcPts val="0"/>
              </a:spcBef>
              <a:buNone/>
            </a:pPr>
            <a:endParaRPr lang="ru-RU" sz="800" b="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b="0" dirty="0" smtClean="0">
                <a:solidFill>
                  <a:schemeClr val="tx1"/>
                </a:solidFill>
                <a:latin typeface="Calibri" pitchFamily="34" charset="0"/>
              </a:rPr>
              <a:t>Такими параметрами могут быть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</a:t>
            </a:r>
            <a:r>
              <a:rPr lang="ru-RU" b="0" dirty="0" smtClean="0">
                <a:solidFill>
                  <a:schemeClr val="tx1"/>
                </a:solidFill>
                <a:latin typeface="Calibri" pitchFamily="34" charset="0"/>
              </a:rPr>
              <a:t> выбор точек разделения областей, выбор набора обучающих наблюдений из тренировочной совокупности и др.</a:t>
            </a:r>
          </a:p>
          <a:p>
            <a:pPr marL="0" indent="0">
              <a:spcBef>
                <a:spcPts val="0"/>
              </a:spcBef>
              <a:buNone/>
            </a:pPr>
            <a:endParaRPr lang="ru-RU" sz="800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b="0" dirty="0" smtClean="0">
                <a:solidFill>
                  <a:schemeClr val="tx1"/>
                </a:solidFill>
                <a:latin typeface="Calibri" pitchFamily="34" charset="0"/>
              </a:rPr>
              <a:t>Прогнозным значением в задачах классификации может являться наиболее часто встречающийся номер класса среди прогнозов по деревьям, составляющим лес</a:t>
            </a:r>
          </a:p>
        </p:txBody>
      </p:sp>
    </p:spTree>
    <p:extLst>
      <p:ext uri="{BB962C8B-B14F-4D97-AF65-F5344CB8AC3E}">
        <p14:creationId xmlns:p14="http://schemas.microsoft.com/office/powerpoint/2010/main" val="202591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Случайный лес в </a:t>
            </a:r>
            <a:r>
              <a:rPr lang="en-US" sz="3200" dirty="0" smtClean="0">
                <a:latin typeface="Cambria" pitchFamily="18" charset="0"/>
              </a:rPr>
              <a:t>R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ntree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&lt;- 20;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frac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&lt;- 1/2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rf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randomForest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(area,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ntree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ntree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frac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frac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predictRF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X.ts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rf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y.ts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1</a:t>
            </a:r>
          </a:p>
        </p:txBody>
      </p:sp>
    </p:spTree>
    <p:extLst>
      <p:ext uri="{BB962C8B-B14F-4D97-AF65-F5344CB8AC3E}">
        <p14:creationId xmlns:p14="http://schemas.microsoft.com/office/powerpoint/2010/main" val="15055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Домашнее задание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классифицировать рукописные цифры из файла «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tree_digits_test.csv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»</a:t>
            </a:r>
          </a:p>
          <a:p>
            <a:pPr>
              <a:spcBef>
                <a:spcPts val="0"/>
              </a:spcBef>
            </a:pPr>
            <a:endParaRPr lang="ru-RU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Для выполнения задания можно использовать пакеты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randomForest</a:t>
            </a:r>
            <a:endParaRPr lang="ru-RU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C:\Users\y_bologov\Documents\ML\Trees\digits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2821972"/>
            <a:ext cx="4049208" cy="404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0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Основная идея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Классификация наблюдений на основе последовательного применения критериев (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&gt;, &lt;,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itchFamily="34" charset="0"/>
                  </a:rPr>
                  <a:t>) </a:t>
                </a:r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к тому или иному признаку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При этом пространство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рекурсивно разделяется гиперплоскостями, параллельными оси одного из признаков, до тех пор, пока в каждой из получившихся областей не образуется значительное большинство наблюдений одного класса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2"/>
                <a:stretch>
                  <a:fillRect l="-1058" r="-1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7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Классификация бинарными деревьями</a:t>
            </a:r>
            <a:endParaRPr lang="ru-RU" sz="3200" dirty="0">
              <a:latin typeface="Cambria" pitchFamily="18" charset="0"/>
            </a:endParaRPr>
          </a:p>
        </p:txBody>
      </p:sp>
      <p:pic>
        <p:nvPicPr>
          <p:cNvPr id="1028" name="Picture 4" descr="C:\Users\y_bologov\Documents\ML\Trees\ex1_step4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6712"/>
            <a:ext cx="5928320" cy="591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_bologov\Documents\ML\Trees\ex1_spread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6712"/>
            <a:ext cx="5928320" cy="591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y_bologov\Documents\ML\Trees\ex1_step1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6712"/>
            <a:ext cx="5928320" cy="591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y_bologov\Documents\ML\Trees\ex1_step2.e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6712"/>
            <a:ext cx="5928320" cy="591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y_bologov\Documents\ML\Trees\ex1_step3.e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6712"/>
            <a:ext cx="5928320" cy="591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34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Дерево решений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51920" y="1052736"/>
                <a:ext cx="122413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≤5.45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52736"/>
                <a:ext cx="122413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27784" y="1774715"/>
                <a:ext cx="122413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≤2.8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774715"/>
                <a:ext cx="122413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>
            <a:stCxn id="5" idx="2"/>
            <a:endCxn id="8" idx="0"/>
          </p:cNvCxnSpPr>
          <p:nvPr/>
        </p:nvCxnSpPr>
        <p:spPr>
          <a:xfrm flipH="1">
            <a:off x="3239852" y="1422068"/>
            <a:ext cx="1224136" cy="352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51838" y="13407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03648" y="2492896"/>
                <a:ext cx="122413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≤4.</m:t>
                    </m:r>
                  </m:oMath>
                </a14:m>
                <a:r>
                  <a:rPr lang="en-US" dirty="0" smtClean="0"/>
                  <a:t>7</a:t>
                </a:r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492896"/>
                <a:ext cx="122413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единительная линия 16"/>
          <p:cNvCxnSpPr>
            <a:stCxn id="8" idx="2"/>
            <a:endCxn id="14" idx="0"/>
          </p:cNvCxnSpPr>
          <p:nvPr/>
        </p:nvCxnSpPr>
        <p:spPr>
          <a:xfrm flipH="1">
            <a:off x="2015716" y="2144047"/>
            <a:ext cx="1224136" cy="348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18822" y="20608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79512" y="3284984"/>
            <a:ext cx="122413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red 1/1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21" name="Прямая соединительная линия 20"/>
          <p:cNvCxnSpPr>
            <a:stCxn id="14" idx="2"/>
            <a:endCxn id="19" idx="0"/>
          </p:cNvCxnSpPr>
          <p:nvPr/>
        </p:nvCxnSpPr>
        <p:spPr>
          <a:xfrm flipH="1">
            <a:off x="791580" y="2862228"/>
            <a:ext cx="1224136" cy="42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03566" y="27809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627784" y="3284984"/>
            <a:ext cx="1224136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blue 6/6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25" name="Прямая соединительная линия 24"/>
          <p:cNvCxnSpPr>
            <a:stCxn id="14" idx="2"/>
            <a:endCxn id="23" idx="0"/>
          </p:cNvCxnSpPr>
          <p:nvPr/>
        </p:nvCxnSpPr>
        <p:spPr>
          <a:xfrm>
            <a:off x="2015716" y="2862228"/>
            <a:ext cx="1224136" cy="42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18904" y="27809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3851920" y="2492896"/>
            <a:ext cx="122413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red 44/45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0" name="Прямая соединительная линия 29"/>
          <p:cNvCxnSpPr>
            <a:stCxn id="8" idx="2"/>
            <a:endCxn id="28" idx="0"/>
          </p:cNvCxnSpPr>
          <p:nvPr/>
        </p:nvCxnSpPr>
        <p:spPr>
          <a:xfrm>
            <a:off x="3239852" y="2144047"/>
            <a:ext cx="1224136" cy="348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148064" y="1774715"/>
                <a:ext cx="122413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≤3.45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774715"/>
                <a:ext cx="122413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Прямая соединительная линия 32"/>
          <p:cNvCxnSpPr>
            <a:stCxn id="5" idx="2"/>
            <a:endCxn id="31" idx="0"/>
          </p:cNvCxnSpPr>
          <p:nvPr/>
        </p:nvCxnSpPr>
        <p:spPr>
          <a:xfrm>
            <a:off x="4463988" y="1422068"/>
            <a:ext cx="1296144" cy="352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76547" y="13407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51920" y="206084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148064" y="2492896"/>
            <a:ext cx="1224136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blue 90/90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38" name="Прямая соединительная линия 37"/>
          <p:cNvCxnSpPr>
            <a:stCxn id="31" idx="2"/>
            <a:endCxn id="36" idx="0"/>
          </p:cNvCxnSpPr>
          <p:nvPr/>
        </p:nvCxnSpPr>
        <p:spPr>
          <a:xfrm>
            <a:off x="5760132" y="2144047"/>
            <a:ext cx="0" cy="348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57681" y="21440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524600" y="2492896"/>
                <a:ext cx="122413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≤6.5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00" y="2492896"/>
                <a:ext cx="122413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Прямая соединительная линия 48"/>
          <p:cNvCxnSpPr>
            <a:stCxn id="31" idx="2"/>
            <a:endCxn id="47" idx="0"/>
          </p:cNvCxnSpPr>
          <p:nvPr/>
        </p:nvCxnSpPr>
        <p:spPr>
          <a:xfrm>
            <a:off x="5760132" y="2144047"/>
            <a:ext cx="1376536" cy="348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10010" y="213380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5148064" y="3284984"/>
            <a:ext cx="122413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red 5/5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48736" y="3284984"/>
            <a:ext cx="1224136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blue 3/3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2"/>
            <a:endCxn id="51" idx="0"/>
          </p:cNvCxnSpPr>
          <p:nvPr/>
        </p:nvCxnSpPr>
        <p:spPr>
          <a:xfrm flipH="1">
            <a:off x="5760132" y="2862228"/>
            <a:ext cx="1376536" cy="42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7" idx="2"/>
            <a:endCxn id="52" idx="0"/>
          </p:cNvCxnSpPr>
          <p:nvPr/>
        </p:nvCxnSpPr>
        <p:spPr>
          <a:xfrm>
            <a:off x="7136668" y="2862228"/>
            <a:ext cx="1224136" cy="42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072118" y="2844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7884368" y="284492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3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Основные понятия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712"/>
                <a:ext cx="9073008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Пусть условие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разделяет пространство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 на 2 части: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, тогда множество наблюдений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1;…;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также разделяется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b="1" dirty="0" smtClean="0">
                    <a:solidFill>
                      <a:schemeClr val="tx1"/>
                    </a:solidFill>
                    <a:latin typeface="Calibri" pitchFamily="34" charset="0"/>
                  </a:rPr>
                  <a:t>Однородность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j-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й области: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𝑝𝑢𝑟𝑖𝑡𝑦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itchFamily="34" charset="0"/>
                  </a:rPr>
                  <a:t>, </a:t>
                </a:r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  где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𝑰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𝑰</m:t>
                        </m:r>
                        <m:d>
                          <m:dPr>
                            <m:ctrlP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b="1" dirty="0" smtClean="0">
                    <a:solidFill>
                      <a:schemeClr val="tx1"/>
                    </a:solidFill>
                    <a:latin typeface="Calibri" pitchFamily="34" charset="0"/>
                  </a:rPr>
                  <a:t>Энтропия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области: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itchFamily="34" charset="0"/>
                  </a:rPr>
                  <a:t>, </a:t>
                </a:r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 где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— </a:t>
                </a:r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вероятность нахождения наблюдения</a:t>
                </a:r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k-</a:t>
                </a:r>
                <a:r>
                  <a:rPr lang="ru-RU" dirty="0" err="1">
                    <a:solidFill>
                      <a:schemeClr val="tx1"/>
                    </a:solidFill>
                    <a:latin typeface="Calibri" pitchFamily="34" charset="0"/>
                  </a:rPr>
                  <a:t>го</a:t>
                </a:r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 класса в области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ru-RU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b="1" dirty="0" smtClean="0">
                    <a:solidFill>
                      <a:schemeClr val="tx1"/>
                    </a:solidFill>
                    <a:latin typeface="Calibri" pitchFamily="34" charset="0"/>
                  </a:rPr>
                  <a:t>Энтропия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разделения: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712"/>
                <a:ext cx="9073008" cy="5616624"/>
              </a:xfrm>
              <a:blipFill rotWithShape="1">
                <a:blip r:embed="rId2"/>
                <a:stretch>
                  <a:fillRect l="-1075" t="-759" r="-12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4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Энтропия</a:t>
            </a:r>
            <a:endParaRPr lang="ru-RU" sz="3200" dirty="0">
              <a:latin typeface="Cambria" pitchFamily="18" charset="0"/>
            </a:endParaRPr>
          </a:p>
        </p:txBody>
      </p:sp>
      <p:pic>
        <p:nvPicPr>
          <p:cNvPr id="2050" name="Picture 2" descr="C:\Users\y_bologov\Documents\ML\Trees\entrop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08720"/>
            <a:ext cx="5792688" cy="57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8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Оценка эффективности разделения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Информативность (сокращение энтропии):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𝑔𝑎𝑖𝑛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Вместо энтропии можно использовать коэффициент Джини: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</m:d>
                      </m:e>
                    </m:nary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itchFamily="34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Если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 непрерывны, то в качестве кандидатов на точки разделения рассматриваются середины интервалов между последовательными уникальными значениями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itchFamily="34" charset="0"/>
                  </a:rPr>
                  <a:t> дискретны, то каждое их уникальное значение рассматривается как возможная точка разделения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2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6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Деревья решений в </a:t>
            </a:r>
            <a:r>
              <a:rPr lang="en-US" sz="3200" dirty="0" smtClean="0">
                <a:latin typeface="Cambria" pitchFamily="18" charset="0"/>
              </a:rPr>
              <a:t>R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616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#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исходные данные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data(iris</a:t>
            </a: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nrow(iris); n &lt;- ncol(iris) - 1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head(iris</a:t>
            </a: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Sepal.Length Sepal.Width Petal.Length Petal.Width Species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          5.1         3.5          1.4         0.2  setosa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          4.9         3.0          1.4         0.2  setosa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          4.7         3.2          1.3         0.2  setosa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 smtClean="0">
              <a:solidFill>
                <a:srgbClr val="0070C0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# 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обучающая и тестовая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выборки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train.obs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sample(1:m, size =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trunc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(0.8*m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test.obs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(1:m)[-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train.obs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X.tr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iris[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train.obs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,-(n+1)]; y.tr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(iris[train.obs,n+1])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X.ts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iris[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test.obs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,-(n+1)];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y.ts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(iris[train.obs,n+1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head(X.tr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Sepal.Length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Sepal.Width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Petal.Length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Petal.Width</a:t>
            </a: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107          4.9         2.5          4.5         1.7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117          6.5         3.0          5.5         1.8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89           5.6     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3.0          4.1        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1.3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head(y.tr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3 3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9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Построение модели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83264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#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форматы признаков</a:t>
            </a:r>
            <a:endParaRPr lang="ru-RU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X.tr &lt;-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as.matrix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(X.tr);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X.ts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as.matrix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X.ts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5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#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определение границ области классификации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apply(iris[,-(n+1)], 2, range)</a:t>
            </a:r>
            <a:endParaRPr lang="ru-RU" sz="15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Sepal.Length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Sepal.Width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Petal.Length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Petal.Width</a:t>
            </a:r>
            <a:endParaRPr lang="en-US" sz="15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[1,]          4.3         2.0          1.0         0.1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[2,]          7.9         4.4          6.9         2.5</a:t>
            </a:r>
            <a:endParaRPr lang="ru-RU" sz="15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 &lt;-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(c(3,1,0,0), c(9, 6, 8, 4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ru-RU" sz="15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#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формализация 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области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классификации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area &lt;- list(bound = bound, class = y.tr, X = X.tr,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majorClass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NULL)</a:t>
            </a:r>
            <a:endParaRPr lang="ru-RU" sz="15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#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классификация</a:t>
            </a:r>
            <a:endParaRPr lang="ru-RU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source("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rf_func.r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ru-RU" sz="15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decisionTree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(area)</a:t>
            </a:r>
            <a:endParaRPr lang="ru-RU" sz="15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Areas: 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Areas: 2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Areas: 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Areas: 5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Compiling return...</a:t>
            </a:r>
            <a:endParaRPr lang="ru-RU" sz="15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4221088"/>
            <a:ext cx="2592288" cy="240065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[[1]]</a:t>
            </a:r>
          </a:p>
          <a:p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$bound</a:t>
            </a:r>
          </a:p>
          <a:p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[1,]    3 9.00</a:t>
            </a:r>
          </a:p>
          <a:p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[2,]    1 6.00</a:t>
            </a:r>
          </a:p>
          <a:p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[3,]    0 2.45</a:t>
            </a:r>
          </a:p>
          <a:p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[4,]    0 4.00</a:t>
            </a:r>
          </a:p>
          <a:p>
            <a:endParaRPr lang="en-US" sz="15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majorClass</a:t>
            </a:r>
            <a:endParaRPr lang="en-US" sz="15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1</a:t>
            </a:r>
            <a:endParaRPr lang="ru-RU" sz="15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8731</TotalTime>
  <Words>1008</Words>
  <Application>Microsoft Office PowerPoint</Application>
  <PresentationFormat>Экран (4:3)</PresentationFormat>
  <Paragraphs>142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Исполнительная</vt:lpstr>
      <vt:lpstr>Деревья решений и случайные леса (Binary decision tree &amp; Random forest)</vt:lpstr>
      <vt:lpstr>Основная идея</vt:lpstr>
      <vt:lpstr>Классификация бинарными деревьями</vt:lpstr>
      <vt:lpstr>Дерево решений</vt:lpstr>
      <vt:lpstr>Основные понятия</vt:lpstr>
      <vt:lpstr>Энтропия</vt:lpstr>
      <vt:lpstr>Оценка эффективности разделения</vt:lpstr>
      <vt:lpstr>Деревья решений в R</vt:lpstr>
      <vt:lpstr>Построение модели</vt:lpstr>
      <vt:lpstr>Построение прогноза</vt:lpstr>
      <vt:lpstr>Случайный лес</vt:lpstr>
      <vt:lpstr>Случайный лес в R</vt:lpstr>
      <vt:lpstr>Домашнее задание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Непараметрическое моделирование</dc:title>
  <dc:creator>y_bologov</dc:creator>
  <cp:lastModifiedBy>asus</cp:lastModifiedBy>
  <cp:revision>394</cp:revision>
  <dcterms:created xsi:type="dcterms:W3CDTF">2012-08-23T08:56:05Z</dcterms:created>
  <dcterms:modified xsi:type="dcterms:W3CDTF">2015-11-26T16:48:24Z</dcterms:modified>
</cp:coreProperties>
</file>