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5" r:id="rId21"/>
    <p:sldId id="278" r:id="rId22"/>
    <p:sldId id="288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Теория экстремальных значений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Количественная 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Распределения, сходящиеся к распределениям </a:t>
            </a:r>
            <a:r>
              <a:rPr lang="ru-RU" sz="3200" dirty="0" err="1" smtClean="0"/>
              <a:t>Гумбеля</a:t>
            </a:r>
            <a:r>
              <a:rPr lang="ru-RU" sz="3200" dirty="0" smtClean="0"/>
              <a:t> и </a:t>
            </a:r>
            <a:r>
              <a:rPr lang="ru-RU" sz="3200" dirty="0" err="1" smtClean="0"/>
              <a:t>Вейбулла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136904" cy="504056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 распределению </a:t>
                </a:r>
                <a:r>
                  <a:rPr lang="ru-RU" dirty="0" err="1" smtClean="0"/>
                  <a:t>Гумбеля</a:t>
                </a:r>
                <a:r>
                  <a:rPr lang="ru-RU" dirty="0" smtClean="0"/>
                  <a:t> сходятся распределения с экспоненциально убывающими хвостами: нормальное, логнормальное, ОГР (кроме Стьюдента), экспоненциальное и др.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-Гнеденко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&lt;0⟺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&lt;+∞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К </a:t>
                </a:r>
                <a:r>
                  <a:rPr lang="ru-RU" dirty="0" err="1" smtClean="0"/>
                  <a:t>Вейбуллу</a:t>
                </a:r>
                <a:r>
                  <a:rPr lang="ru-RU" dirty="0" smtClean="0"/>
                  <a:t> сходятся: бета-распределения, некоторые частные случаи равномерного распределения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136904" cy="5040560"/>
              </a:xfrm>
              <a:blipFill rotWithShape="1">
                <a:blip r:embed="rId2"/>
                <a:stretch>
                  <a:fillRect t="-726" r="-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1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Максима временного ряда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b="0" dirty="0" smtClean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стационарный временной ряд,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𝑊𝑁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соответствующий ему белый шум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⟺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нормализованные максимы независимых величин сходятся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нормализованные максимы временного ряда сходятся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причём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экстремальный индекс процесса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8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Содержательная интерпретация экстремального индекса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b="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при большом </a:t>
                </a:r>
                <a:r>
                  <a:rPr lang="en-US" i="1" dirty="0" smtClean="0"/>
                  <a:t>n </a:t>
                </a:r>
                <a:r>
                  <a:rPr lang="ru-RU" dirty="0" smtClean="0"/>
                  <a:t>имеем: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таким образом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распределение максимумов временного ряда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 может быть аппроксимировано распределением максимумов соответствующего ему белого шума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ru-RU" dirty="0" smtClean="0"/>
                  <a:t> интерпретируется как количество относительно независимых кластеров во временном ряде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𝜃</m:t>
                    </m:r>
                    <m:r>
                      <a:rPr lang="ru-RU" b="0" i="1" smtClean="0">
                        <a:latin typeface="Cambria Math"/>
                      </a:rPr>
                      <m:t>=1⇒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экстремальные значения не </a:t>
                </a:r>
                <a:r>
                  <a:rPr lang="ru-RU" dirty="0" err="1" smtClean="0"/>
                  <a:t>кластеризуются</a:t>
                </a:r>
                <a:r>
                  <a:rPr lang="ru-RU" dirty="0" smtClean="0"/>
                  <a:t>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экстремумы имеют тенденцию </a:t>
                </a:r>
                <a:r>
                  <a:rPr lang="ru-RU" dirty="0" err="1" smtClean="0"/>
                  <a:t>кластеризоваться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𝑊𝑁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𝐴𝑅𝑀𝐴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𝐴𝑅𝐶𝐻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𝐺𝐴𝑅𝐶𝐻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𝑛𝑗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плотность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en-US" sz="3200" dirty="0" smtClean="0">
                <a:hlinkClick r:id="rId2"/>
              </a:rPr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1. Биржевой индекс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&lt;- 90; m &lt;- 20; T &lt;- m*n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[1:T]-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-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rep(0,times=m)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1:m)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max(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[((i-1)*n+1):(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*n)])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84" y="1052736"/>
            <a:ext cx="2838232" cy="283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84" y="4051375"/>
            <a:ext cx="2838232" cy="283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0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ru-RU" sz="3200" dirty="0"/>
              <a:t>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 максим на основе </a:t>
            </a:r>
            <a:r>
              <a:rPr lang="en-US" dirty="0" smtClean="0"/>
              <a:t>GEV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Пороговый уровень и средний период наступления события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уровень, который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будет превзойдён в среднем 1 раз за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блоков по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 наблюдений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средний период наступления события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расчёт этих показателей в </a:t>
                </a:r>
                <a:r>
                  <a:rPr lang="en-US" dirty="0" smtClean="0"/>
                  <a:t>R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[1]; sigma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xi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[3]; k &lt;- 4; u &lt;- 0.09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r.nk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mu+sigma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/xi*((-log(1-1/k))^(-xi)-1)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k.nr &lt;- 1/(1-pgev(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u,loc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mu,scale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sigma,shape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=xi))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52131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52131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065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56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Generalized Pareto distribution (GPD)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≤−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&lt;0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GPD: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Парето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экспоненциальное распределение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короткохвостое распределение Парето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порогового 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распределение превышений порога </a:t>
                </a:r>
                <a:r>
                  <a:rPr lang="en-US" i="1" dirty="0" smtClean="0"/>
                  <a:t>u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равно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среднее превышение порога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распределение превышений остаётся </a:t>
                </a:r>
                <a:r>
                  <a:rPr lang="en-US" dirty="0" smtClean="0"/>
                  <a:t>GDP</a:t>
                </a:r>
                <a:r>
                  <a:rPr lang="ru-RU" dirty="0" smtClean="0"/>
                  <a:t> с тем же параметром формы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среднее превышение является линейной функцией относительно порога </a:t>
                </a:r>
                <a:r>
                  <a:rPr lang="en-US" i="1" dirty="0" smtClean="0"/>
                  <a:t>u</a:t>
                </a:r>
              </a:p>
              <a:p>
                <a:pPr marL="114300" indent="0">
                  <a:buNone/>
                </a:pPr>
                <a:endParaRPr lang="en-US" sz="800" i="1" dirty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Пикандса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Балкема</a:t>
                </a:r>
                <a:r>
                  <a:rPr lang="ru-RU" dirty="0" smtClean="0"/>
                  <a:t>-де </a:t>
                </a:r>
                <a:r>
                  <a:rPr lang="ru-RU" dirty="0" err="1" smtClean="0"/>
                  <a:t>Хаана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114300" indent="0">
                  <a:buNone/>
                </a:pPr>
                <a:r>
                  <a:rPr lang="ru-RU" dirty="0" err="1" smtClean="0"/>
                  <a:t>т.о</a:t>
                </a:r>
                <a:r>
                  <a:rPr lang="ru-RU" dirty="0" smtClean="0"/>
                  <a:t>. если распределение максимумов сходится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превышения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высокого порога </a:t>
                </a:r>
                <a:r>
                  <a:rPr lang="en-US" i="1" dirty="0" smtClean="0"/>
                  <a:t>u</a:t>
                </a:r>
                <a:r>
                  <a:rPr lang="ru-RU" dirty="0" smtClean="0"/>
                  <a:t> описываются</a:t>
                </a:r>
                <a:r>
                  <a:rPr lang="en-US" dirty="0" smtClean="0"/>
                  <a:t> GPD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  <a:blipFill rotWithShape="1"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Моделирование превышений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~ 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1+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Превышение более высокого порога: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&lt;+∞, 0≤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линейно по </a:t>
                </a:r>
                <a:r>
                  <a:rPr lang="en-US" i="1" dirty="0" smtClean="0"/>
                  <a:t>v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 t="-1549" b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04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1. Одномерный случай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Моделирование хвостов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хвоста доходностей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Используя эту формулу, можно находить квантили убытков: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&lt;1,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также верно,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Smith (1987):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144" r="-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пороговое значение - </a:t>
            </a:r>
            <a:r>
              <a:rPr lang="ru-RU" dirty="0" smtClean="0"/>
              <a:t>9</a:t>
            </a:r>
            <a:r>
              <a:rPr lang="en-US" dirty="0" smtClean="0"/>
              <a:t>5</a:t>
            </a:r>
            <a:r>
              <a:rPr lang="ru-RU" dirty="0" smtClean="0"/>
              <a:t>% </a:t>
            </a:r>
            <a:r>
              <a:rPr lang="ru-RU" dirty="0"/>
              <a:t>квантиль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0.95*T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dax,threshold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u,model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",method="SANN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оценки параметров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beta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[1]; xi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3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gpd.fit$pat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1-1/260 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соответствует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k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 = 4</a:t>
            </a:r>
            <a:endParaRPr lang="sv-SE" dirty="0">
              <a:solidFill>
                <a:schemeClr val="tx1">
                  <a:lumMod val="90000"/>
                  <a:lumOff val="10000"/>
                </a:schemeClr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u+beta/xi*(((1-alpha)/Fu)^(-xi)-1)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(VaR+beta-xi*u)/(1-xi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3982"/>
              </p:ext>
            </p:extLst>
          </p:nvPr>
        </p:nvGraphicFramePr>
        <p:xfrm>
          <a:off x="683568" y="2924944"/>
          <a:ext cx="1728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920880" cy="1143000"/>
          </a:xfrm>
        </p:spPr>
        <p:txBody>
          <a:bodyPr/>
          <a:lstStyle/>
          <a:p>
            <a:r>
              <a:rPr lang="ru-RU" dirty="0" smtClean="0"/>
              <a:t>Часть 2. Многомерный случай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8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Многомерная максима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 различных видов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покомпонентная блочная максима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Нас интересует сходимость нормализованной максимы: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сходится к некоторой векторной случайной величине с совместной функцией распределения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Экстремальная копула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есть невырожденные частные функции распределения, то они должны быть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Гумбеля</a:t>
                </a:r>
                <a:r>
                  <a:rPr lang="ru-RU" dirty="0" smtClean="0"/>
                  <a:t> или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. По теореме Шкляра существует копула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</a:t>
                </a:r>
                <a:r>
                  <a:rPr lang="ru-RU" dirty="0" err="1" smtClean="0"/>
                  <a:t>копуле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эктремальных</a:t>
                </a:r>
                <a:r>
                  <a:rPr lang="ru-RU" dirty="0" smtClean="0"/>
                  <a:t> значений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представлении </a:t>
                </a:r>
                <a:r>
                  <a:rPr lang="ru-RU" dirty="0" err="1" smtClean="0"/>
                  <a:t>Пикандса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en-US" i="1" dirty="0" smtClean="0"/>
                  <a:t>C</a:t>
                </a:r>
                <a:r>
                  <a:rPr lang="ru-RU" dirty="0" smtClean="0"/>
                  <a:t> — экстремальная тогда и только тогда, когда её можно представить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≥0,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=1,…,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 b="-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Функция зависимости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— функция зависимости экстремальной копулы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Рассмотрим двумерный случай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по теореме о представлении </a:t>
                </a:r>
                <a:r>
                  <a:rPr lang="ru-RU" dirty="0" err="1" smtClean="0"/>
                  <a:t>Пикандса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 smtClean="0"/>
                  <a:t> удовлетворяет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является выпуклой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Функция зависимости может быть выражена через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Примеры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3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Гумбеля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𝐺𝑢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Из (2) имеем: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4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Галамбоса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с помощью (1) можно сконструировать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9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Предельная копула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предельной </a:t>
                </a:r>
                <a:r>
                  <a:rPr lang="ru-RU" dirty="0" err="1" smtClean="0"/>
                  <a:t>копуле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непрерывны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𝑀𝐺𝐸𝑉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Таким образом, копула предельного распределения </a:t>
                </a: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0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определяется только лишь копулой </a:t>
                </a:r>
                <a:r>
                  <a:rPr lang="en-US" i="1" dirty="0" smtClean="0"/>
                  <a:t>C</a:t>
                </a:r>
                <a:r>
                  <a:rPr lang="ru-RU" dirty="0" smtClean="0"/>
                  <a:t> исходного распределения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Частные функции исходного распределения определяют частные функции предельного, но не влияют на зависимость между компонентами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. Биржевые индексы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FTSE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[,4]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[1:T]-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-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dax,ftse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rep(0,times=m*2)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&lt;- c(m,2)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1:m)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[((j-1)*n+1):(j*n),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3" y="1196752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3" y="3956211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1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Распределение максимумов потерь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;…;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максимы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нормализованные максимумы сходятся к некоторому распределению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это означает,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&gt;0: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тогда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  <a:blipFill rotWithShape="1">
                <a:blip r:embed="rId2"/>
                <a:stretch>
                  <a:fillRect t="-696" r="-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экстремальные копулы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galambosCopula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114300" indent="0">
              <a:buNone/>
            </a:pPr>
            <a:endParaRPr lang="ru-RU" sz="9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значения частных функций распределения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75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максим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&lt;- 10^5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i="1" dirty="0"/>
          </a:p>
          <a:p>
            <a:pPr marL="114300" indent="0">
              <a:buNone/>
            </a:pPr>
            <a:endParaRPr lang="en-US" b="1" i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89551"/>
              </p:ext>
            </p:extLst>
          </p:nvPr>
        </p:nvGraphicFramePr>
        <p:xfrm>
          <a:off x="467544" y="2060848"/>
          <a:ext cx="2520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5.798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5.846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убытки</a:t>
            </a:r>
            <a:endParaRPr lang="en-US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&lt;- sort(w[1]*sim1+w[2]*sim2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 &lt;- 4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&lt;- 1-1/k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loss[alpha*N]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mean(loss[(alpha*N+1):N])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05194"/>
              </p:ext>
            </p:extLst>
          </p:nvPr>
        </p:nvGraphicFramePr>
        <p:xfrm>
          <a:off x="467544" y="3839448"/>
          <a:ext cx="15121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многомерного порога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𝑀𝐺𝐸𝑉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Согласно теории для одномерного случая частные распределения величин, превышающих многомерный порог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вид: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многомерного случая используется приближение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Поскольку исходное распределение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неизвестно, копулу </a:t>
                </a:r>
                <a:r>
                  <a:rPr lang="en-US" i="1" dirty="0" smtClean="0"/>
                  <a:t>C</a:t>
                </a:r>
                <a:r>
                  <a:rPr lang="ru-RU" i="1" dirty="0" smtClean="0"/>
                  <a:t>(.)</a:t>
                </a:r>
                <a:r>
                  <a:rPr lang="ru-RU" dirty="0" smtClean="0"/>
                  <a:t> также нужно аппроксимировать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этого применяется предельная копула: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выборка значений, превышающих многомерный порог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c(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ESM[(ESM[,1]&gt;u[1])&amp;(ESM[,2]&gt;u[2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]),]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="SANN")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endParaRPr lang="de-DE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=u[1],scale=fit1$par[1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shape=fit1$par[2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=u[2],scale=fit2$par[1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shape=fit2$par[2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915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убытков</a:t>
            </a:r>
            <a:endParaRPr lang="en-US" dirty="0"/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 &lt;- rcopula(n=N,copula=gal.fit@copula)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qgpd(cdf.sim[,1],loc=u[1],scale=fit1$par[1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shape=fit1$par[2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qgpd(cdf.sim[,2],loc=u[2],scale=fit2$par[1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shape=fit2$par[2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de-DE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62750"/>
              </p:ext>
            </p:extLst>
          </p:nvPr>
        </p:nvGraphicFramePr>
        <p:xfrm>
          <a:off x="467544" y="2060848"/>
          <a:ext cx="2592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12.27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12.69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убытки по портфелю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(w[1]*sim1+w[2]*sim2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)/T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&lt;- 1-1/(260*Fu)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*N]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*N+1):N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03354"/>
              </p:ext>
            </p:extLst>
          </p:nvPr>
        </p:nvGraphicFramePr>
        <p:xfrm>
          <a:off x="467544" y="3501008"/>
          <a:ext cx="1440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файле «</a:t>
                </a:r>
                <a:r>
                  <a:rPr lang="en-US" dirty="0" smtClean="0"/>
                  <a:t>loss_train.csv</a:t>
                </a:r>
                <a:r>
                  <a:rPr lang="ru-RU" dirty="0" smtClean="0"/>
                  <a:t>» находятся данные о возникновении просроченной задолженности по кредитам предприятиям пяти укрупнённых отраслей за периоды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1;…;1000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Вашей задачей является оценка трёх таких уровней совокупной просроченной задолженности, которые не будут превышены в 1, 5 и 10 процентах случаев в периоды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001</m:t>
                        </m:r>
                        <m:r>
                          <a:rPr lang="en-US" i="1">
                            <a:latin typeface="Cambria Math"/>
                          </a:rPr>
                          <m:t>;…;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000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 smtClean="0"/>
                  <a:t>Ответ состоит из двух файлов:</a:t>
                </a:r>
              </a:p>
              <a:p>
                <a:r>
                  <a:rPr lang="ru-RU" dirty="0" smtClean="0"/>
                  <a:t>таблица из трёх чисел</a:t>
                </a:r>
              </a:p>
              <a:p>
                <a:r>
                  <a:rPr lang="ru-RU" dirty="0" smtClean="0"/>
                  <a:t>описание решения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 r="-1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Generalized Extreme Value distribution (GEV)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Фишера-</a:t>
                </a:r>
                <a:r>
                  <a:rPr lang="ru-RU" dirty="0" err="1" smtClean="0"/>
                  <a:t>Типпетта</a:t>
                </a:r>
                <a:r>
                  <a:rPr lang="ru-RU" dirty="0" smtClean="0"/>
                  <a:t>-Гнеденко</a:t>
                </a:r>
              </a:p>
              <a:p>
                <a:pPr marL="11430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b="0" dirty="0" smtClean="0"/>
                  <a:t> и </a:t>
                </a:r>
                <a:r>
                  <a:rPr lang="en-US" b="0" i="1" dirty="0" smtClean="0"/>
                  <a:t>H</a:t>
                </a:r>
                <a:r>
                  <a:rPr lang="ru-RU" b="0" i="1" dirty="0" smtClean="0"/>
                  <a:t> </a:t>
                </a:r>
                <a:r>
                  <a:rPr lang="ru-RU" b="0" dirty="0" smtClean="0"/>
                  <a:t>не сосредоточено в одной точке, то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r>
                        <a:rPr lang="en-US" b="0" i="1" smtClean="0">
                          <a:latin typeface="Cambria Math"/>
                        </a:rPr>
                        <m:t>𝐺𝐸𝑉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en-US" sz="800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ru-R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1+</m:t>
                    </m:r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GEV: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— распределение </a:t>
                </a:r>
                <a:r>
                  <a:rPr lang="ru-RU" dirty="0" err="1" smtClean="0"/>
                  <a:t>Фрешѐ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/>
                  <a:t>— распределение </a:t>
                </a:r>
                <a:r>
                  <a:rPr lang="ru-RU" dirty="0" err="1" smtClean="0"/>
                  <a:t>Гумбеля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 распределение </a:t>
                </a:r>
                <a:r>
                  <a:rPr lang="ru-RU" dirty="0" err="1" smtClean="0"/>
                  <a:t>Вейбулла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Распределение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 имеет конечную правую точку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&lt;1</m:t>
                            </m:r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err="1" smtClean="0"/>
                  <a:t>Фреше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Гумбель</a:t>
                </a:r>
                <a:r>
                  <a:rPr lang="ru-RU" dirty="0" smtClean="0"/>
                  <a:t> не имеют конечных правых точек, но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 убывает значительно медленнее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 r="-705" b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5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Функции распределения и плотности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8"/>
            <a:ext cx="4896543" cy="275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9" y="3722635"/>
            <a:ext cx="4824713" cy="271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8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992888" cy="778098"/>
          </a:xfrm>
        </p:spPr>
        <p:txBody>
          <a:bodyPr/>
          <a:lstStyle/>
          <a:p>
            <a:r>
              <a:rPr lang="ru-RU" sz="3200" dirty="0" smtClean="0"/>
              <a:t>Пример 1. Экспоненциальное распределение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&gt;0,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8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Пример 2. Распределение Парето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𝜅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𝜅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𝛼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𝛼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𝛼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т.е.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1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Распределение максимумов доходностей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;…;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;…;−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b="0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минима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⃑"/>
                        <m:ctrlPr>
                          <a:rPr lang="ru-RU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b="0" dirty="0" smtClean="0"/>
                  <a:t> (доходностей)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симметричное распределение, то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groupCh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7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Распределения, сходящиеся к </a:t>
            </a:r>
            <a:r>
              <a:rPr lang="ru-RU" sz="3200" dirty="0" err="1" smtClean="0"/>
              <a:t>Фреше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=1,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&gt;0⇒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медленно изменяющаяся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регулярно изменяющаяся функция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b="0" u="sng" dirty="0" smtClean="0"/>
                  <a:t>Теорема</a:t>
                </a:r>
                <a:r>
                  <a:rPr lang="ru-RU" b="0" dirty="0" smtClean="0"/>
                  <a:t> </a:t>
                </a:r>
                <a:r>
                  <a:rPr lang="ru-RU" b="0" dirty="0" err="1" smtClean="0"/>
                  <a:t>Фреше</a:t>
                </a:r>
                <a:r>
                  <a:rPr lang="ru-RU" b="0" dirty="0" smtClean="0"/>
                  <a:t>-Гнеденко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&gt;0⟺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К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 сходятся максимумы функций с хвостами, убывающими по степенному закону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хвостовой индекс</a:t>
                </a:r>
              </a:p>
              <a:p>
                <a:pPr marL="114300" indent="0">
                  <a:buNone/>
                </a:pPr>
                <a:r>
                  <a:rPr lang="ru-RU" b="0" dirty="0" smtClean="0"/>
                  <a:t>К </a:t>
                </a:r>
                <a:r>
                  <a:rPr lang="ru-RU" b="0" dirty="0" err="1" smtClean="0"/>
                  <a:t>Фреше</a:t>
                </a:r>
                <a:r>
                  <a:rPr lang="ru-RU" b="0" dirty="0" smtClean="0"/>
                  <a:t> сходятся: Парето, Стьюдент, обратное гамма и другие</a:t>
                </a:r>
                <a:endParaRPr lang="en-US" b="0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87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2767</TotalTime>
  <Words>5037</Words>
  <Application>Microsoft Office PowerPoint</Application>
  <PresentationFormat>Экран (4:3)</PresentationFormat>
  <Paragraphs>364</Paragraphs>
  <Slides>37</Slides>
  <Notes>0</Notes>
  <HiddenSlides>9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Соседство</vt:lpstr>
      <vt:lpstr>Теория экстремальных значений</vt:lpstr>
      <vt:lpstr>Часть 1. Одномерный случай</vt:lpstr>
      <vt:lpstr>Распределение максимумов потерь</vt:lpstr>
      <vt:lpstr>Generalized Extreme Value distribution (GEV)</vt:lpstr>
      <vt:lpstr>Функции распределения и плотности GEV</vt:lpstr>
      <vt:lpstr>Пример 1. Экспоненциальное распределение</vt:lpstr>
      <vt:lpstr>Пример 2. Распределение Парето</vt:lpstr>
      <vt:lpstr>Распределение максимумов доходностей</vt:lpstr>
      <vt:lpstr>Распределения, сходящиеся к Фреше</vt:lpstr>
      <vt:lpstr>Распределения, сходящиеся к распределениям Гумбеля и Вейбулла</vt:lpstr>
      <vt:lpstr>Максима временного ряда</vt:lpstr>
      <vt:lpstr>Содержательная интерпретация экстремального индекса</vt:lpstr>
      <vt:lpstr>Оценка параметров GEV</vt:lpstr>
      <vt:lpstr>Оценка параметров GEV в R</vt:lpstr>
      <vt:lpstr>Оценка параметров GEV в R</vt:lpstr>
      <vt:lpstr>Пороговый уровень и средний период наступления события</vt:lpstr>
      <vt:lpstr>Generalized Pareto distribution (GPD)</vt:lpstr>
      <vt:lpstr>Превышение порогового значения</vt:lpstr>
      <vt:lpstr>Моделирование превышений</vt:lpstr>
      <vt:lpstr>Моделирование хвостов</vt:lpstr>
      <vt:lpstr>GPD в R</vt:lpstr>
      <vt:lpstr>GPD в R</vt:lpstr>
      <vt:lpstr>Часть 2. Многомерный случай</vt:lpstr>
      <vt:lpstr>Многомерная максима</vt:lpstr>
      <vt:lpstr>Экстремальная копула</vt:lpstr>
      <vt:lpstr>Функция зависимости</vt:lpstr>
      <vt:lpstr>Примеры</vt:lpstr>
      <vt:lpstr>Предельная копула</vt:lpstr>
      <vt:lpstr>MGEV в R</vt:lpstr>
      <vt:lpstr>MGEV в R</vt:lpstr>
      <vt:lpstr>MGEV в R</vt:lpstr>
      <vt:lpstr>MGEV в R</vt:lpstr>
      <vt:lpstr>Превышение многомерного порога</vt:lpstr>
      <vt:lpstr>Превышение многомерного порога в R</vt:lpstr>
      <vt:lpstr>Превышение многомерного порога в R</vt:lpstr>
      <vt:lpstr>Превышение многомерного порога в R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y_bologov</cp:lastModifiedBy>
  <cp:revision>115</cp:revision>
  <dcterms:created xsi:type="dcterms:W3CDTF">2012-01-31T07:34:41Z</dcterms:created>
  <dcterms:modified xsi:type="dcterms:W3CDTF">2015-11-02T10:19:50Z</dcterms:modified>
</cp:coreProperties>
</file>