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83" r:id="rId3"/>
    <p:sldId id="282" r:id="rId4"/>
    <p:sldId id="26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5" r:id="rId13"/>
    <p:sldId id="266" r:id="rId14"/>
    <p:sldId id="280" r:id="rId15"/>
    <p:sldId id="278" r:id="rId16"/>
    <p:sldId id="267" r:id="rId17"/>
    <p:sldId id="268" r:id="rId18"/>
    <p:sldId id="279" r:id="rId19"/>
    <p:sldId id="28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FB14BE-7B15-49F1-BAF6-6BF22C8A72B7}">
          <p14:sldIdLst>
            <p14:sldId id="264"/>
            <p14:sldId id="283"/>
            <p14:sldId id="282"/>
            <p14:sldId id="260"/>
          </p14:sldIdLst>
        </p14:section>
        <p14:section name="Сезонная и остаточная компонента" id="{6B87333A-577F-423A-AACD-07F3A40B0B15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65"/>
            <p14:sldId id="266"/>
          </p14:sldIdLst>
        </p14:section>
        <p14:section name="Разделение тренда и цикла" id="{B7004801-164F-4E46-A1EF-DFD40F164728}">
          <p14:sldIdLst>
            <p14:sldId id="280"/>
            <p14:sldId id="278"/>
            <p14:sldId id="267"/>
            <p14:sldId id="268"/>
          </p14:sldIdLst>
        </p14:section>
        <p14:section name="Домашнее задание" id="{836B1661-D318-4D01-B771-D825031B74AA}">
          <p14:sldIdLst>
            <p14:sldId id="279"/>
            <p14:sldId id="28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60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AEA9-6E3D-47D7-BE93-8938A306970F}" type="datetimeFigureOut">
              <a:rPr lang="ru-RU" smtClean="0"/>
              <a:t>03.11.2015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C6E5-A8AE-48C0-BC79-8DA1DB20C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AEA9-6E3D-47D7-BE93-8938A306970F}" type="datetimeFigureOut">
              <a:rPr lang="ru-RU" smtClean="0"/>
              <a:t>03.11.2015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C6E5-A8AE-48C0-BC79-8DA1DB20C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AEA9-6E3D-47D7-BE93-8938A306970F}" type="datetimeFigureOut">
              <a:rPr lang="ru-RU" smtClean="0"/>
              <a:t>03.11.2015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C6E5-A8AE-48C0-BC79-8DA1DB20C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AEA9-6E3D-47D7-BE93-8938A306970F}" type="datetimeFigureOut">
              <a:rPr lang="ru-RU" smtClean="0"/>
              <a:t>03.11.2015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C6E5-A8AE-48C0-BC79-8DA1DB20C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AEA9-6E3D-47D7-BE93-8938A306970F}" type="datetimeFigureOut">
              <a:rPr lang="ru-RU" smtClean="0"/>
              <a:t>03.11.2015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C6E5-A8AE-48C0-BC79-8DA1DB20C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AEA9-6E3D-47D7-BE93-8938A306970F}" type="datetimeFigureOut">
              <a:rPr lang="ru-RU" smtClean="0"/>
              <a:t>03.11.2015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C6E5-A8AE-48C0-BC79-8DA1DB20C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AEA9-6E3D-47D7-BE93-8938A306970F}" type="datetimeFigureOut">
              <a:rPr lang="ru-RU" smtClean="0"/>
              <a:t>03.11.2015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C6E5-A8AE-48C0-BC79-8DA1DB20C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AEA9-6E3D-47D7-BE93-8938A306970F}" type="datetimeFigureOut">
              <a:rPr lang="ru-RU" smtClean="0"/>
              <a:t>03.11.2015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C6E5-A8AE-48C0-BC79-8DA1DB20C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AEA9-6E3D-47D7-BE93-8938A306970F}" type="datetimeFigureOut">
              <a:rPr lang="ru-RU" smtClean="0"/>
              <a:t>03.11.2015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C6E5-A8AE-48C0-BC79-8DA1DB20C1A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AEA9-6E3D-47D7-BE93-8938A306970F}" type="datetimeFigureOut">
              <a:rPr lang="ru-RU" smtClean="0"/>
              <a:t>03.11.2015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AC6E5-A8AE-48C0-BC79-8DA1DB20C1A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DAEA9-6E3D-47D7-BE93-8938A306970F}" type="datetimeFigureOut">
              <a:rPr lang="ru-RU" smtClean="0"/>
              <a:t>03.11.2015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EAC6E5-A8AE-48C0-BC79-8DA1DB20C1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5EAC6E5-A8AE-48C0-BC79-8DA1DB20C1A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21DAEA9-6E3D-47D7-BE93-8938A306970F}" type="datetimeFigureOut">
              <a:rPr lang="ru-RU" smtClean="0"/>
              <a:t>03.11.2015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Выделение цикла, тренда и сезонности временного ряда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ambria" pitchFamily="18" charset="0"/>
              </a:rPr>
              <a:t>Машинное обучение </a:t>
            </a:r>
            <a:r>
              <a:rPr lang="en-US" dirty="0">
                <a:latin typeface="Cambria" pitchFamily="18" charset="0"/>
              </a:rPr>
              <a:t>—</a:t>
            </a:r>
            <a:r>
              <a:rPr lang="ru-RU" dirty="0">
                <a:latin typeface="Cambria" pitchFamily="18" charset="0"/>
              </a:rPr>
              <a:t> осень 2015</a:t>
            </a:r>
          </a:p>
          <a:p>
            <a:r>
              <a:rPr lang="ru-RU" dirty="0">
                <a:latin typeface="Cambria" pitchFamily="18" charset="0"/>
              </a:rPr>
              <a:t>Количественная аналитика</a:t>
            </a:r>
          </a:p>
        </p:txBody>
      </p:sp>
    </p:spTree>
    <p:extLst>
      <p:ext uri="{BB962C8B-B14F-4D97-AF65-F5344CB8AC3E}">
        <p14:creationId xmlns:p14="http://schemas.microsoft.com/office/powerpoint/2010/main" val="32058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Процедура</a:t>
            </a:r>
            <a:r>
              <a:rPr lang="en-US" sz="3200" dirty="0" smtClean="0"/>
              <a:t> </a:t>
            </a:r>
            <a:r>
              <a:rPr lang="ru-RU" sz="3200" dirty="0" smtClean="0"/>
              <a:t> </a:t>
            </a:r>
            <a:r>
              <a:rPr lang="en-US" sz="3200" dirty="0" smtClean="0"/>
              <a:t>STL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7560840" cy="5256584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Параметры внутреннего цикла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𝑙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наименьшее нечётное число, большее или </a:t>
                </a:r>
              </a:p>
              <a:p>
                <a:pPr marL="114300" indent="0">
                  <a:buNone/>
                </a:pPr>
                <a:r>
                  <a:rPr lang="ru-RU" dirty="0"/>
                  <a:t> </a:t>
                </a:r>
                <a:r>
                  <a:rPr lang="ru-RU" dirty="0" smtClean="0"/>
                  <a:t>   равное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</m:d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𝑠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зависит от соотношения дисперсий сезонной и остаточной компонент; чем больше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𝑠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тем меньше дисперсия сезонности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r>
                  <a:rPr lang="ru-RU" dirty="0"/>
                  <a:t>—</a:t>
                </a:r>
                <a:r>
                  <a:rPr lang="en-US" dirty="0"/>
                  <a:t> </a:t>
                </a:r>
                <a:r>
                  <a:rPr lang="ru-RU" dirty="0"/>
                  <a:t>наименьшее нечётное </a:t>
                </a:r>
                <a:r>
                  <a:rPr lang="ru-RU" dirty="0" smtClean="0"/>
                  <a:t>число, удовлетворяющее условию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1.5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1−1.5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</m:d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dirty="0" smtClean="0">
                  <a:solidFill>
                    <a:schemeClr val="tx1"/>
                  </a:solidFill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7560840" cy="5256584"/>
              </a:xfrm>
              <a:blipFill rotWithShape="1"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1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Процедура</a:t>
            </a:r>
            <a:r>
              <a:rPr lang="en-US" sz="3200" dirty="0" smtClean="0"/>
              <a:t> </a:t>
            </a:r>
            <a:r>
              <a:rPr lang="ru-RU" sz="3200" dirty="0" smtClean="0"/>
              <a:t> </a:t>
            </a:r>
            <a:r>
              <a:rPr lang="en-US" sz="3200" dirty="0" smtClean="0"/>
              <a:t>STL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7560840" cy="5256584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Внешний цикл</a:t>
                </a:r>
              </a:p>
              <a:p>
                <a:pPr marL="114300" indent="0">
                  <a:buNone/>
                </a:pPr>
                <a:endParaRPr lang="en-US" sz="800" b="0" i="1" dirty="0" smtClean="0">
                  <a:solidFill>
                    <a:schemeClr val="tx1"/>
                  </a:solidFill>
                  <a:latin typeface="Cambria Math"/>
                  <a:cs typeface="Courier New" pitchFamily="49" charset="0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endParaRPr lang="en-US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ru-RU" dirty="0" smtClean="0">
                    <a:cs typeface="Courier New" pitchFamily="49" charset="0"/>
                  </a:rPr>
                  <a:t>Расчёт робастных весов: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  <a:cs typeface="Courier New" pitchFamily="49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Courier New" pitchFamily="49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Courier New" pitchFamily="49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cs typeface="Courier New" pitchFamily="49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cs typeface="Courier New" pitchFamily="49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  <m:t>6</m:t>
                            </m:r>
                            <m: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  <m:t>𝑚𝑒𝑑𝑖𝑎𝑛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  <a:cs typeface="Courier New" pitchFamily="49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  <a:cs typeface="Courier New" pitchFamily="49" charset="0"/>
                      </a:rPr>
                      <m:t>,  </m:t>
                    </m:r>
                    <m:r>
                      <a:rPr lang="en-US" b="0" i="1" smtClean="0">
                        <a:latin typeface="Cambria Math"/>
                        <a:cs typeface="Courier New" pitchFamily="49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  <a:cs typeface="Courier New" pitchFamily="49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  <a:cs typeface="Courier New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cs typeface="Courier New" pitchFamily="49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  <a:cs typeface="Courier New" pitchFamily="49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  <a:cs typeface="Courier New" pitchFamily="49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cs typeface="Courier New" pitchFamily="49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ctrlPr>
                                  <a:rPr lang="en-US" b="0" i="1" smtClean="0"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cs typeface="Courier New" pitchFamily="49" charset="0"/>
                                  </a:rPr>
                                  <m:t>0;1</m:t>
                                </m:r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  <m:t>0,  </m:t>
                            </m:r>
                            <m: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  <m:t>≥1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/>
                        <a:cs typeface="Courier New" pitchFamily="49" charset="0"/>
                      </a:rPr>
                      <m:t> </m:t>
                    </m:r>
                  </m:oMath>
                </a14:m>
                <a:r>
                  <a:rPr lang="ru-RU" dirty="0" smtClean="0">
                    <a:cs typeface="Courier New" pitchFamily="49" charset="0"/>
                  </a:rPr>
                  <a:t> </a:t>
                </a:r>
                <a:endParaRPr lang="en-US" dirty="0" smtClean="0"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ru-RU" dirty="0" smtClean="0">
                    <a:cs typeface="Courier New" pitchFamily="49" charset="0"/>
                  </a:rPr>
                  <a:t>Следующее выполнение внутреннего цикла происходит с весами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  <a:cs typeface="Courier New" pitchFamily="49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ru-RU" dirty="0" smtClean="0">
                    <a:cs typeface="Courier New" pitchFamily="49" charset="0"/>
                  </a:rPr>
                  <a:t>Циклические </a:t>
                </a:r>
                <a:r>
                  <a:rPr lang="ru-RU" dirty="0" err="1" smtClean="0">
                    <a:cs typeface="Courier New" pitchFamily="49" charset="0"/>
                  </a:rPr>
                  <a:t>подпоследовательности</a:t>
                </a:r>
                <a:r>
                  <a:rPr lang="ru-RU" dirty="0" smtClean="0">
                    <a:cs typeface="Courier New" pitchFamily="49" charset="0"/>
                  </a:rPr>
                  <a:t> сглаживаются раздельно и объединяются в один ряд, получающийся неровным</a:t>
                </a:r>
              </a:p>
              <a:p>
                <a:pPr marL="114300" indent="0">
                  <a:buNone/>
                </a:pPr>
                <a:r>
                  <a:rPr lang="ru-RU" dirty="0" smtClean="0">
                    <a:cs typeface="Courier New" pitchFamily="49" charset="0"/>
                  </a:rPr>
                  <a:t>Для его сглаживания применяют процедуру </a:t>
                </a:r>
                <a:r>
                  <a:rPr lang="en-US" dirty="0" smtClean="0">
                    <a:cs typeface="Courier New" pitchFamily="49" charset="0"/>
                  </a:rPr>
                  <a:t>Loess: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ourier New" pitchFamily="49" charset="0"/>
                      </a:rPr>
                      <m:t>𝐿𝑆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=&lt;</m:t>
                        </m:r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𝑠𝑚𝑎𝑙𝑙</m:t>
                        </m:r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&gt;,</m:t>
                        </m:r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=2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dirty="0" smtClean="0">
                  <a:solidFill>
                    <a:schemeClr val="tx1"/>
                  </a:solidFill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7560840" cy="5256584"/>
              </a:xfrm>
              <a:blipFill rotWithShape="1"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8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Процедура </a:t>
            </a:r>
            <a:r>
              <a:rPr lang="en-US" sz="3200" dirty="0" smtClean="0"/>
              <a:t> STL </a:t>
            </a:r>
            <a:r>
              <a:rPr lang="ru-RU" sz="3200" dirty="0" smtClean="0"/>
              <a:t> 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2565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для очистки ряда от сезонности используем методику </a:t>
            </a:r>
            <a:r>
              <a:rPr lang="en-US" dirty="0" smtClean="0"/>
              <a:t>STL</a:t>
            </a:r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исходные данные</a:t>
            </a:r>
            <a:endParaRPr lang="en-US" dirty="0" smtClean="0"/>
          </a:p>
          <a:p>
            <a:pPr marL="11430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library(datasets)</a:t>
            </a:r>
            <a:endParaRPr lang="en-US" sz="17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&lt;- 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AirPassengers</a:t>
            </a:r>
            <a:endParaRPr lang="en-US" sz="17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процедура разложения временного ряда</a:t>
            </a:r>
          </a:p>
          <a:p>
            <a:pPr marL="114300" indent="0">
              <a:buNone/>
            </a:pP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library(stats)</a:t>
            </a:r>
          </a:p>
          <a:p>
            <a:pPr marL="114300" indent="0">
              <a:buNone/>
            </a:pP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stl.y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stl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y,s.window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7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periodic",robust</a:t>
            </a:r>
            <a:r>
              <a:rPr lang="en-US" sz="17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=FALSE)</a:t>
            </a:r>
            <a:endParaRPr lang="ru-RU" sz="17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/>
              <a:t>Процедура </a:t>
            </a:r>
            <a:r>
              <a:rPr lang="en-US" sz="3200" dirty="0"/>
              <a:t> STL </a:t>
            </a:r>
            <a:r>
              <a:rPr lang="ru-RU" sz="3200" dirty="0"/>
              <a:t> в </a:t>
            </a:r>
            <a:r>
              <a:rPr lang="en-US" sz="3200" dirty="0"/>
              <a:t>R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124744"/>
                <a:ext cx="7825680" cy="5256584"/>
              </a:xfrm>
            </p:spPr>
            <p:txBody>
              <a:bodyPr/>
              <a:lstStyle/>
              <a:p>
                <a:pPr marL="114300" indent="0">
                  <a:buNone/>
                </a:pPr>
                <a:endParaRPr lang="en-US" sz="800" b="1" dirty="0" smtClean="0"/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plot(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stl.</a:t>
                </a:r>
                <a:r>
                  <a:rPr lang="en-US" sz="1600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y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Процедура </a:t>
                </a:r>
                <a:r>
                  <a:rPr lang="en-US" b="1" i="1" dirty="0" err="1" smtClean="0"/>
                  <a:t>stl</a:t>
                </a:r>
                <a:r>
                  <a:rPr lang="en-US" b="1" i="1" dirty="0" smtClean="0"/>
                  <a:t> </a:t>
                </a:r>
                <a:r>
                  <a:rPr lang="ru-RU" dirty="0" smtClean="0"/>
                  <a:t>разделяет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исходный ряд на три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составляющие:</a:t>
                </a:r>
              </a:p>
              <a:p>
                <a:pPr marL="114300" indent="0">
                  <a:buNone/>
                </a:pPr>
                <a:r>
                  <a:rPr lang="en-US" dirty="0" err="1" smtClean="0"/>
                  <a:t>stl.y$time.series</a:t>
                </a:r>
                <a:r>
                  <a:rPr lang="en-US" dirty="0"/>
                  <a:t>[,"seasonal</a:t>
                </a:r>
                <a:r>
                  <a:rPr lang="en-US" dirty="0" smtClean="0"/>
                  <a:t>"]</a:t>
                </a:r>
              </a:p>
              <a:p>
                <a:pPr marL="114300" indent="0">
                  <a:buNone/>
                </a:pPr>
                <a:r>
                  <a:rPr lang="en-US" dirty="0" err="1" smtClean="0"/>
                  <a:t>stl.y$time.series</a:t>
                </a:r>
                <a:r>
                  <a:rPr lang="en-US" dirty="0" smtClean="0"/>
                  <a:t>[,"trend"]</a:t>
                </a:r>
              </a:p>
              <a:p>
                <a:pPr marL="114300" indent="0">
                  <a:buNone/>
                </a:pPr>
                <a:r>
                  <a:rPr lang="en-US" dirty="0" err="1" smtClean="0"/>
                  <a:t>stl.y$time.series</a:t>
                </a:r>
                <a:r>
                  <a:rPr lang="en-US" dirty="0" smtClean="0"/>
                  <a:t>[,"remainder"]</a:t>
                </a:r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При этом в наших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обозначениях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𝑠𝑡𝑙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$</m:t>
                      </m:r>
                      <m:r>
                        <a:rPr lang="en-US" b="0" i="1" smtClean="0">
                          <a:latin typeface="Cambria Math"/>
                        </a:rPr>
                        <m:t>𝑡𝑖𝑚𝑒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𝑠𝑒𝑟𝑖𝑒𝑠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,"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trend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"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𝑡𝑟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124744"/>
                <a:ext cx="7825680" cy="525658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389" y="764704"/>
            <a:ext cx="425480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55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pPr algn="ctr"/>
            <a:r>
              <a:rPr lang="ru-RU" sz="3200" dirty="0" smtClean="0"/>
              <a:t>Разделение цикла и тренда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5520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Разделение тренда и цикла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620000" cy="532859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Фильтр </a:t>
                </a:r>
                <a:r>
                  <a:rPr lang="ru-RU" dirty="0" err="1" smtClean="0"/>
                  <a:t>Ходрика</a:t>
                </a:r>
                <a:r>
                  <a:rPr lang="ru-RU" dirty="0" smtClean="0"/>
                  <a:t>-Прескотта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Оптимизационная задача: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=3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=−1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en-US" i="1" dirty="0" smtClean="0"/>
                  <a:t>λ</a:t>
                </a:r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сглаживающий параметр, не допускающий сильной вариации тренда; чем больше </a:t>
                </a:r>
                <a:r>
                  <a:rPr lang="en-US" i="1" dirty="0" smtClean="0"/>
                  <a:t>λ</a:t>
                </a:r>
                <a:r>
                  <a:rPr lang="ru-RU" dirty="0" smtClean="0"/>
                  <a:t>, тем более гладок ряд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i="1" dirty="0" smtClean="0"/>
              </a:p>
              <a:p>
                <a:pPr marL="114300" indent="0">
                  <a:buNone/>
                </a:pPr>
                <a:endParaRPr lang="en-US" sz="800" i="1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=6.25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годичных данных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1600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—</a:t>
                </a:r>
                <a:r>
                  <a:rPr lang="en-US" dirty="0"/>
                  <a:t> </a:t>
                </a:r>
                <a:r>
                  <a:rPr lang="ru-RU" dirty="0"/>
                  <a:t>для </a:t>
                </a:r>
                <a:r>
                  <a:rPr lang="ru-RU" dirty="0" smtClean="0"/>
                  <a:t>квартальных данных</a:t>
                </a:r>
                <a:endParaRPr lang="en-US" i="1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129600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—</a:t>
                </a:r>
                <a:r>
                  <a:rPr lang="en-US" dirty="0"/>
                  <a:t> </a:t>
                </a:r>
                <a:r>
                  <a:rPr lang="ru-RU" dirty="0"/>
                  <a:t>для </a:t>
                </a:r>
                <a:r>
                  <a:rPr lang="ru-RU" dirty="0" smtClean="0"/>
                  <a:t>месячных данных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620000" cy="5328592"/>
              </a:xfrm>
              <a:blipFill rotWithShape="1">
                <a:blip r:embed="rId2"/>
                <a:stretch>
                  <a:fillRect t="-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7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/>
              <a:t>Разделение тренда и </a:t>
            </a:r>
            <a:r>
              <a:rPr lang="ru-RU" sz="3200" dirty="0" smtClean="0"/>
              <a:t>цикла</a:t>
            </a:r>
            <a:r>
              <a:rPr lang="en-US" sz="3200" dirty="0" smtClean="0"/>
              <a:t> </a:t>
            </a:r>
            <a:r>
              <a:rPr lang="ru-RU" sz="3200" dirty="0" smtClean="0"/>
              <a:t>в </a:t>
            </a:r>
            <a:r>
              <a:rPr lang="en-US" sz="3200" dirty="0" smtClean="0"/>
              <a:t>R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620000" cy="532859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Для выделения тренда воспользуемся фильтром </a:t>
                </a:r>
                <a:r>
                  <a:rPr lang="ru-RU" dirty="0" err="1" smtClean="0"/>
                  <a:t>Ходрика</a:t>
                </a:r>
                <a:r>
                  <a:rPr lang="ru-RU" dirty="0" smtClean="0"/>
                  <a:t>-Прескотта</a:t>
                </a:r>
                <a:endParaRPr lang="en-US" dirty="0" smtClean="0"/>
              </a:p>
              <a:p>
                <a:pPr marL="114300" indent="0">
                  <a:buNone/>
                </a:pPr>
                <a:endParaRPr lang="ru-RU" sz="800" dirty="0" smtClean="0"/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library(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mFilter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hp.trend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hpfilter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stl.y$time.series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[,"trend"], </a:t>
                </a:r>
                <a:endParaRPr lang="en-US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type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 </a:t>
                </a:r>
                <a:r>
                  <a:rPr lang="en-US" sz="1600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"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lambda",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freq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 smtClean="0">
                    <a:cs typeface="Courier New" pitchFamily="49" charset="0"/>
                  </a:rPr>
                  <a:t>[…]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, drift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</a:t>
                </a:r>
                <a:r>
                  <a:rPr lang="ru-RU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FALSE)</a:t>
                </a:r>
                <a:endParaRPr lang="ru-RU" sz="16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Вместо </a:t>
                </a:r>
                <a:r>
                  <a:rPr lang="en-US" dirty="0" smtClean="0"/>
                  <a:t>[…]</a:t>
                </a:r>
                <a:r>
                  <a:rPr lang="ru-RU" dirty="0" smtClean="0"/>
                  <a:t> следует подставить либо </a:t>
                </a:r>
                <a:r>
                  <a:rPr lang="en-US" dirty="0" smtClean="0"/>
                  <a:t>NULL</a:t>
                </a:r>
                <a:r>
                  <a:rPr lang="ru-RU" dirty="0" smtClean="0"/>
                  <a:t> для автоматического подбора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либо число, задающее его в явном виде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620000" cy="5328592"/>
              </a:xfrm>
              <a:blipFill rotWithShape="1">
                <a:blip r:embed="rId2"/>
                <a:stretch>
                  <a:fillRect t="-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0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/>
              <a:t>Разделение тренда и цикла</a:t>
            </a:r>
            <a:r>
              <a:rPr lang="en-US" sz="3200" dirty="0"/>
              <a:t> </a:t>
            </a:r>
            <a:r>
              <a:rPr lang="ru-RU" sz="3200" dirty="0"/>
              <a:t>в </a:t>
            </a:r>
            <a:r>
              <a:rPr lang="en-US" sz="3200" dirty="0"/>
              <a:t>R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052736"/>
                <a:ext cx="8136904" cy="532859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plot(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hp.trend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Процедура </a:t>
                </a:r>
                <a:r>
                  <a:rPr lang="en-US" b="1" dirty="0" err="1" smtClean="0"/>
                  <a:t>hpfilter</a:t>
                </a:r>
                <a:r>
                  <a:rPr lang="en-US" b="1" i="1" dirty="0" smtClean="0"/>
                  <a:t> </a:t>
                </a:r>
                <a:r>
                  <a:rPr lang="ru-RU" dirty="0" smtClean="0"/>
                  <a:t>разделяет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исследуемый ряд </a:t>
                </a:r>
                <a:r>
                  <a:rPr lang="ru-RU" dirty="0"/>
                  <a:t>на </a:t>
                </a:r>
                <a:r>
                  <a:rPr lang="ru-RU" dirty="0" smtClean="0"/>
                  <a:t>две</a:t>
                </a:r>
                <a:endParaRPr lang="ru-RU" dirty="0"/>
              </a:p>
              <a:p>
                <a:pPr marL="114300" indent="0">
                  <a:buNone/>
                </a:pPr>
                <a:r>
                  <a:rPr lang="ru-RU" dirty="0"/>
                  <a:t>составляющие:</a:t>
                </a:r>
              </a:p>
              <a:p>
                <a:pPr marL="114300" indent="0">
                  <a:buNone/>
                </a:pPr>
                <a:r>
                  <a:rPr lang="en-US" dirty="0" err="1" smtClean="0"/>
                  <a:t>hp.trend$trend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en-US" dirty="0" err="1" smtClean="0"/>
                  <a:t>hp.trend$cycle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Для получения более гладкой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циклической компоненты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можно повторить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процедуру для малых </a:t>
                </a:r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значений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𝜆</m:t>
                    </m:r>
                  </m:oMath>
                </a14:m>
                <a:endParaRPr lang="en-US" dirty="0"/>
              </a:p>
              <a:p>
                <a:pPr marL="114300" indent="0">
                  <a:buNone/>
                </a:pPr>
                <a:endParaRPr lang="en-US" sz="800" b="1" dirty="0" smtClean="0"/>
              </a:p>
              <a:p>
                <a:pPr marL="114300" lvl="0" indent="0">
                  <a:buClr>
                    <a:srgbClr val="A9A57C"/>
                  </a:buClr>
                  <a:buNone/>
                </a:pP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cycle &lt;- 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hpfilter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hp.trend$cycle,type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="lambda",</a:t>
                </a:r>
                <a:r>
                  <a:rPr lang="en-US" sz="1600" dirty="0" err="1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freq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=1600)$trend</a:t>
                </a:r>
                <a:endPara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ru-RU" b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052736"/>
                <a:ext cx="8136904" cy="5328592"/>
              </a:xfrm>
              <a:blipFill rotWithShape="1">
                <a:blip r:embed="rId2"/>
                <a:stretch>
                  <a:fillRect t="-3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y_bologov\Desktop\1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99" y="1268760"/>
            <a:ext cx="4326918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3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Домашнее задание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328592"/>
          </a:xfrm>
        </p:spPr>
        <p:txBody>
          <a:bodyPr/>
          <a:lstStyle/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ru-RU" dirty="0" smtClean="0"/>
              <a:t>В файле «</a:t>
            </a:r>
            <a:r>
              <a:rPr lang="en-US" dirty="0" smtClean="0"/>
              <a:t>prod_indx_train.csv</a:t>
            </a:r>
            <a:r>
              <a:rPr lang="ru-RU" dirty="0" smtClean="0"/>
              <a:t>» находятся данные о динамике индекса промышленного производства (ИПП) одной из капиталистических стран за период с августа 1959-го года по сентябрь 1988-го (350 наблюдений)</a:t>
            </a:r>
          </a:p>
          <a:p>
            <a:pPr marL="114300" indent="0">
              <a:buNone/>
            </a:pPr>
            <a:endParaRPr lang="ru-RU" sz="800" dirty="0" smtClean="0"/>
          </a:p>
          <a:p>
            <a:pPr marL="114300" indent="0">
              <a:buNone/>
            </a:pPr>
            <a:r>
              <a:rPr lang="ru-RU" dirty="0" smtClean="0"/>
              <a:t>Вашей задачей является построение прогноза уровня ИПП в периодах с октября 1988-го года по декабрь 1993-го (63 значения)</a:t>
            </a:r>
          </a:p>
          <a:p>
            <a:pPr marL="114300" indent="0">
              <a:buNone/>
            </a:pPr>
            <a:endParaRPr lang="ru-RU" sz="800" dirty="0"/>
          </a:p>
          <a:p>
            <a:pPr marL="114300" indent="0">
              <a:buNone/>
            </a:pPr>
            <a:r>
              <a:rPr lang="ru-RU" dirty="0" smtClean="0"/>
              <a:t>Ответ состоит из двух файлов:</a:t>
            </a:r>
          </a:p>
          <a:p>
            <a:r>
              <a:rPr lang="en-US" dirty="0" smtClean="0"/>
              <a:t>csv </a:t>
            </a:r>
            <a:r>
              <a:rPr lang="ru-RU" dirty="0" smtClean="0"/>
              <a:t>со столбцом прогнозных значений ИПП</a:t>
            </a:r>
          </a:p>
          <a:p>
            <a:r>
              <a:rPr lang="en-US" dirty="0" err="1" smtClean="0"/>
              <a:t>docx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/>
              <a:t>pdf </a:t>
            </a:r>
            <a:r>
              <a:rPr lang="ru-RU" dirty="0" smtClean="0"/>
              <a:t>с описанием решения, комментариями и картинками</a:t>
            </a:r>
          </a:p>
        </p:txBody>
      </p:sp>
    </p:spTree>
    <p:extLst>
      <p:ext uri="{BB962C8B-B14F-4D97-AF65-F5344CB8AC3E}">
        <p14:creationId xmlns:p14="http://schemas.microsoft.com/office/powerpoint/2010/main" val="1298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Исходные данные</a:t>
            </a:r>
            <a:endParaRPr lang="ru-RU" sz="3200" dirty="0"/>
          </a:p>
        </p:txBody>
      </p:sp>
      <p:pic>
        <p:nvPicPr>
          <p:cNvPr id="5" name="Picture 2" descr="C:\Users\y_bologov\Desktop\iip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80103"/>
            <a:ext cx="4896544" cy="488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136904" cy="5328592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read.csv("prod_indx_train.csv", header = TRUE)[,1]</a:t>
            </a:r>
          </a:p>
          <a:p>
            <a:pPr marL="11430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&lt;-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(log(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start = c(1959, 8),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12)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6557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_bologov\Desktop\1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80" y="278085"/>
            <a:ext cx="6400800" cy="639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19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Содержание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328592"/>
          </a:xfrm>
        </p:spPr>
        <p:txBody>
          <a:bodyPr/>
          <a:lstStyle/>
          <a:p>
            <a:endParaRPr lang="ru-RU" dirty="0" smtClean="0"/>
          </a:p>
          <a:p>
            <a:r>
              <a:rPr lang="ru-RU" dirty="0" smtClean="0"/>
              <a:t>выделение сезонной и остаточной компонент</a:t>
            </a:r>
          </a:p>
          <a:p>
            <a:r>
              <a:rPr lang="ru-RU" dirty="0" smtClean="0"/>
              <a:t>разделение цикла и тренда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9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Описание модели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7620000" cy="5328592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ru-RU" dirty="0" smtClean="0"/>
                  <a:t>Пусть имеется процесс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114300" indent="0">
                  <a:buNone/>
                </a:pPr>
                <a:r>
                  <a:rPr lang="ru-RU" dirty="0" smtClean="0"/>
                  <a:t>Нас интересует его разложение в виде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циклическая компонента;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/>
                  <a:t> </a:t>
                </a:r>
                <a:r>
                  <a:rPr lang="ru-RU" dirty="0" smtClean="0"/>
                  <a:t>тренд;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сезонная компонента;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/>
                  <a:t> </a:t>
                </a:r>
                <a:r>
                  <a:rPr lang="ru-RU" dirty="0" smtClean="0"/>
                  <a:t>нерегулярная остаточная компонента</a:t>
                </a:r>
              </a:p>
              <a:p>
                <a:pPr marL="114300" indent="0">
                  <a:buNone/>
                </a:pPr>
                <a:endParaRPr lang="ru-RU" sz="800" dirty="0"/>
              </a:p>
              <a:p>
                <a:pPr marL="114300" indent="0">
                  <a:buNone/>
                </a:pPr>
                <a:r>
                  <a:rPr lang="ru-RU" dirty="0" smtClean="0"/>
                  <a:t>Для работы с аддитивной моделью, перейдём к логарифмам: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114300" indent="0">
                  <a:buNone/>
                </a:pPr>
                <a:endParaRPr lang="ru-RU" dirty="0" smtClean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7620000" cy="5328592"/>
              </a:xfrm>
              <a:blipFill rotWithShape="1">
                <a:blip r:embed="rId2"/>
                <a:stretch>
                  <a:fillRect t="-5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67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pPr algn="ctr"/>
            <a:r>
              <a:rPr lang="ru-RU" sz="3200" dirty="0" smtClean="0"/>
              <a:t>Выделение сезонной и остаточной компонент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167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Процедура</a:t>
            </a:r>
            <a:r>
              <a:rPr lang="en-US" sz="3200" dirty="0" smtClean="0"/>
              <a:t> </a:t>
            </a:r>
            <a:r>
              <a:rPr lang="ru-RU" sz="3200" dirty="0" smtClean="0"/>
              <a:t> </a:t>
            </a:r>
            <a:r>
              <a:rPr lang="en-US" sz="3200" dirty="0" smtClean="0"/>
              <a:t>Loess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7620000" cy="5256584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dirty="0" smtClean="0"/>
                  <a:t>Loess smoothing, LS</a:t>
                </a:r>
              </a:p>
              <a:p>
                <a:pPr marL="114300" indent="0">
                  <a:buNone/>
                </a:pPr>
                <a:r>
                  <a:rPr lang="ru-RU" dirty="0" smtClean="0"/>
                  <a:t>Сглаживание осуществляется с помощью полиномов</a:t>
                </a:r>
                <a:r>
                  <a:rPr lang="en-US" dirty="0" smtClean="0"/>
                  <a:t> </a:t>
                </a:r>
                <a:r>
                  <a:rPr lang="ru-RU" dirty="0" smtClean="0"/>
                  <a:t>с весовыми коэффициентами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 smtClean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~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+…+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0;1</m:t>
                                </m:r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0,  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—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расстояние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 </a:t>
                </a:r>
                <a:r>
                  <a:rPr lang="en-US" i="1" dirty="0" smtClean="0"/>
                  <a:t>q</a:t>
                </a:r>
                <a:r>
                  <a:rPr lang="ru-RU" dirty="0" smtClean="0"/>
                  <a:t>-го ближайшего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114300" indent="0">
                  <a:buNone/>
                </a:pPr>
                <a:endParaRPr lang="en-US" sz="800" dirty="0" smtClean="0">
                  <a:solidFill>
                    <a:schemeClr val="accent6">
                      <a:lumMod val="50000"/>
                    </a:schemeClr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ru-RU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Выбирается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=1</m:t>
                    </m:r>
                  </m:oMath>
                </a14:m>
                <a:r>
                  <a:rPr lang="ru-RU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, если зависимость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 </a:t>
                </a:r>
                <a:r>
                  <a:rPr lang="ru-RU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гладкая 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=2</m:t>
                    </m:r>
                  </m:oMath>
                </a14:m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 </a:t>
                </a:r>
                <a:r>
                  <a:rPr lang="ru-RU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в противном случае</a:t>
                </a:r>
              </a:p>
              <a:p>
                <a:pPr marL="114300" indent="0">
                  <a:buNone/>
                </a:pPr>
                <a:endParaRPr lang="ru-RU" sz="800" dirty="0">
                  <a:solidFill>
                    <a:schemeClr val="accent6">
                      <a:lumMod val="50000"/>
                    </a:schemeClr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ru-RU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Если наблюдениям придаются разные веса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, тогда в процедуре </a:t>
                </a:r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Loess</a:t>
                </a:r>
                <a:r>
                  <a:rPr lang="ru-RU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 используются веса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accent6">
                      <a:lumMod val="50000"/>
                    </a:schemeClr>
                  </a:solidFill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7620000" cy="5256584"/>
              </a:xfrm>
              <a:blipFill rotWithShape="1"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2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Процедура</a:t>
            </a:r>
            <a:r>
              <a:rPr lang="en-US" sz="3200" dirty="0" smtClean="0"/>
              <a:t> </a:t>
            </a:r>
            <a:r>
              <a:rPr lang="ru-RU" sz="3200" dirty="0" smtClean="0"/>
              <a:t> </a:t>
            </a:r>
            <a:r>
              <a:rPr lang="en-US" sz="3200" dirty="0" smtClean="0"/>
              <a:t>STL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2565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Seasonal-Trend Loess decomposition, STL</a:t>
            </a:r>
          </a:p>
          <a:p>
            <a:pPr marL="114300" indent="0">
              <a:buNone/>
            </a:pPr>
            <a:r>
              <a:rPr lang="ru-RU" dirty="0" smtClean="0"/>
              <a:t>Процедура </a:t>
            </a:r>
            <a:r>
              <a:rPr lang="en-US" dirty="0" smtClean="0"/>
              <a:t>STL </a:t>
            </a:r>
            <a:r>
              <a:rPr lang="ru-RU" dirty="0" smtClean="0"/>
              <a:t>состоит из двух вложенных циклов:</a:t>
            </a:r>
          </a:p>
          <a:p>
            <a:pPr marL="114300" indent="0">
              <a:buNone/>
            </a:pPr>
            <a:r>
              <a:rPr lang="en-US" dirty="0" smtClean="0"/>
              <a:t>n</a:t>
            </a:r>
            <a:r>
              <a:rPr lang="en-US" baseline="-25000" dirty="0" smtClean="0"/>
              <a:t>(o)</a:t>
            </a:r>
          </a:p>
          <a:p>
            <a:pPr marL="114300" indent="0">
              <a:buNone/>
            </a:pPr>
            <a:r>
              <a:rPr lang="en-US" dirty="0" smtClean="0"/>
              <a:t>    n</a:t>
            </a:r>
            <a:r>
              <a:rPr lang="en-US" baseline="-25000" dirty="0" smtClean="0"/>
              <a:t>(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)</a:t>
            </a:r>
          </a:p>
          <a:p>
            <a:pPr marL="114300" indent="0">
              <a:buNone/>
            </a:pPr>
            <a:r>
              <a:rPr lang="en-US" baseline="-25000" dirty="0"/>
              <a:t> </a:t>
            </a:r>
            <a:r>
              <a:rPr lang="en-US" baseline="-25000" dirty="0" smtClean="0"/>
              <a:t>       </a:t>
            </a:r>
            <a:r>
              <a:rPr lang="ru-RU" dirty="0" smtClean="0"/>
              <a:t>обновление </a:t>
            </a:r>
            <a:r>
              <a:rPr lang="en-US" i="1" dirty="0" err="1" smtClean="0"/>
              <a:t>tr</a:t>
            </a:r>
            <a:r>
              <a:rPr lang="en-US" i="1" baseline="-25000" dirty="0" err="1" smtClean="0"/>
              <a:t>t</a:t>
            </a:r>
            <a:r>
              <a:rPr lang="en-US" i="1" dirty="0" smtClean="0"/>
              <a:t>,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t</a:t>
            </a:r>
            <a:endParaRPr lang="en-US" i="1" dirty="0" smtClean="0"/>
          </a:p>
          <a:p>
            <a:pPr marL="114300" indent="0">
              <a:buNone/>
            </a:pPr>
            <a:r>
              <a:rPr lang="en-US" i="1" dirty="0"/>
              <a:t> </a:t>
            </a:r>
            <a:r>
              <a:rPr lang="ru-RU" i="1" dirty="0"/>
              <a:t> </a:t>
            </a:r>
            <a:r>
              <a:rPr lang="ru-RU" dirty="0" smtClean="0"/>
              <a:t>расчёт робастных весов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n</a:t>
            </a:r>
            <a:r>
              <a:rPr lang="en-US" baseline="-25000" dirty="0"/>
              <a:t>(o</a:t>
            </a:r>
            <a:r>
              <a:rPr lang="en-US" baseline="-25000" dirty="0" smtClean="0"/>
              <a:t>)</a:t>
            </a:r>
            <a:r>
              <a:rPr lang="ru-RU" dirty="0"/>
              <a:t> </a:t>
            </a:r>
            <a:r>
              <a:rPr lang="ru-RU" dirty="0" smtClean="0"/>
              <a:t>— количество итераций внешнего цикла,</a:t>
            </a:r>
          </a:p>
          <a:p>
            <a:pPr marL="114300" indent="0">
              <a:buNone/>
            </a:pPr>
            <a:r>
              <a:rPr lang="en-US" dirty="0" smtClean="0"/>
              <a:t>n</a:t>
            </a:r>
            <a:r>
              <a:rPr lang="en-US" baseline="-25000" dirty="0" smtClean="0"/>
              <a:t>(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)</a:t>
            </a:r>
            <a:r>
              <a:rPr lang="ru-RU" dirty="0" smtClean="0"/>
              <a:t> </a:t>
            </a:r>
            <a:r>
              <a:rPr lang="ru-RU" dirty="0"/>
              <a:t>— количество итераций </a:t>
            </a:r>
            <a:r>
              <a:rPr lang="ru-RU" dirty="0" smtClean="0"/>
              <a:t>внутреннего цикла</a:t>
            </a:r>
            <a:endParaRPr lang="en-US" baseline="-25000" dirty="0"/>
          </a:p>
          <a:p>
            <a:pPr marL="114300" indent="0">
              <a:buNone/>
            </a:pPr>
            <a:endParaRPr lang="en-US" sz="800" dirty="0" smtClean="0"/>
          </a:p>
          <a:p>
            <a:pPr marL="114300" indent="0">
              <a:buNone/>
            </a:pP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cs typeface="Courier New" pitchFamily="49" charset="0"/>
              </a:rPr>
              <a:t>Из исходного ряда выделяются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cs typeface="Courier New" pitchFamily="49" charset="0"/>
              </a:rPr>
              <a:t>n</a:t>
            </a:r>
            <a:r>
              <a:rPr lang="en-US" baseline="-25000" dirty="0" smtClean="0">
                <a:solidFill>
                  <a:schemeClr val="accent6">
                    <a:lumMod val="50000"/>
                  </a:schemeClr>
                </a:solidFill>
                <a:cs typeface="Courier New" pitchFamily="49" charset="0"/>
              </a:rPr>
              <a:t>(p)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cs typeface="Courier New" pitchFamily="49" charset="0"/>
              </a:rPr>
              <a:t> 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cs typeface="Courier New" pitchFamily="49" charset="0"/>
              </a:rPr>
              <a:t>сезонных </a:t>
            </a:r>
            <a:r>
              <a:rPr lang="ru-RU" dirty="0" err="1" smtClean="0">
                <a:solidFill>
                  <a:schemeClr val="accent6">
                    <a:lumMod val="50000"/>
                  </a:schemeClr>
                </a:solidFill>
                <a:cs typeface="Courier New" pitchFamily="49" charset="0"/>
              </a:rPr>
              <a:t>подпоследовательностей</a:t>
            </a:r>
            <a:r>
              <a:rPr lang="ru-RU" dirty="0" smtClean="0">
                <a:solidFill>
                  <a:schemeClr val="accent6">
                    <a:lumMod val="50000"/>
                  </a:schemeClr>
                </a:solidFill>
                <a:cs typeface="Courier New" pitchFamily="49" charset="0"/>
              </a:rPr>
              <a:t> (например, январские данные, февральские данные, …, декабрьские данные)</a:t>
            </a:r>
            <a:endParaRPr lang="en-US" dirty="0" smtClean="0">
              <a:solidFill>
                <a:schemeClr val="accent6">
                  <a:lumMod val="50000"/>
                </a:schemeClr>
              </a:solidFill>
              <a:cs typeface="Courier New" pitchFamily="49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83568" y="2348880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899592" y="278092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99592" y="2780928"/>
            <a:ext cx="0" cy="323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99592" y="3104381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97335" y="2348880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708956" y="3650754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2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Процедура</a:t>
            </a:r>
            <a:r>
              <a:rPr lang="en-US" sz="3200" dirty="0" smtClean="0"/>
              <a:t> </a:t>
            </a:r>
            <a:r>
              <a:rPr lang="ru-RU" sz="3200" dirty="0" smtClean="0"/>
              <a:t> </a:t>
            </a:r>
            <a:r>
              <a:rPr lang="en-US" sz="3200" dirty="0" smtClean="0"/>
              <a:t>STL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7620000" cy="5256584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 </a:t>
                </a:r>
                <a:r>
                  <a:rPr lang="ru-RU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/>
                        <a:cs typeface="Courier New" pitchFamily="49" charset="0"/>
                      </a:rPr>
                      <m:t>𝑡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>
                    <a:solidFill>
                      <a:schemeClr val="accent6">
                        <a:lumMod val="50000"/>
                      </a:schemeClr>
                    </a:solidFill>
                    <a:cs typeface="Courier New" pitchFamily="49" charset="0"/>
                  </a:rPr>
                  <a:t> </a:t>
                </a:r>
                <a:r>
                  <a:rPr lang="ru-RU" dirty="0" smtClean="0"/>
                  <a:t>—</a:t>
                </a:r>
                <a:r>
                  <a:rPr lang="en-US" dirty="0"/>
                  <a:t> </a:t>
                </a:r>
                <a:r>
                  <a:rPr lang="ru-RU" dirty="0" smtClean="0"/>
                  <a:t>оценки сезонной и трендовой компонент на </a:t>
                </a:r>
                <a:r>
                  <a:rPr lang="en-US" i="1" dirty="0" smtClean="0"/>
                  <a:t>k</a:t>
                </a:r>
                <a:r>
                  <a:rPr lang="ru-RU" dirty="0" smtClean="0"/>
                  <a:t>-м шаге внутреннего цикла</a:t>
                </a:r>
                <a:endParaRPr lang="en-US" dirty="0" smtClean="0"/>
              </a:p>
              <a:p>
                <a:pPr marL="114300" indent="0">
                  <a:buNone/>
                </a:pPr>
                <a:endParaRPr lang="en-US" sz="800" dirty="0"/>
              </a:p>
              <a:p>
                <a:pPr marL="114300" indent="0">
                  <a:buNone/>
                </a:pPr>
                <a:r>
                  <a:rPr lang="ru-RU" dirty="0" smtClean="0"/>
                  <a:t>Схема расчёта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ru-RU" dirty="0" smtClean="0"/>
                  <a:t>: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Удаление тренда: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endParaRPr lang="en-US" dirty="0" smtClean="0"/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Сглаживание сезонных </a:t>
                </a:r>
                <a:r>
                  <a:rPr lang="ru-RU" dirty="0" err="1" smtClean="0"/>
                  <a:t>подпоследовательностей</a:t>
                </a:r>
                <a:r>
                  <a:rPr lang="ru-RU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𝐿𝑆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 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0;…;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571500" indent="-457200">
                  <a:buFont typeface="+mj-lt"/>
                  <a:buAutoNum type="arabicPeriod"/>
                </a:pPr>
                <a:r>
                  <a:rPr lang="ru-RU" dirty="0" smtClean="0"/>
                  <a:t>Фильтрация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4300" indent="0">
                  <a:buNone/>
                </a:pP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𝑀𝐴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𝑀𝐴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𝐿𝑆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𝑙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       →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bSup>
                  </m:oMath>
                </a14:m>
                <a:endParaRPr lang="en-US" dirty="0" smtClean="0">
                  <a:solidFill>
                    <a:schemeClr val="accent6">
                      <a:lumMod val="50000"/>
                    </a:schemeClr>
                  </a:solidFill>
                  <a:cs typeface="Courier New" pitchFamily="49" charset="0"/>
                </a:endParaRPr>
              </a:p>
              <a:p>
                <a:pPr marL="571500" indent="-457200">
                  <a:buAutoNum type="arabicPeriod" startAt="4"/>
                </a:pP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Расчёт сезонности: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∗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+1</m:t>
                        </m:r>
                      </m:sup>
                    </m:sSubSup>
                  </m:oMath>
                </a14:m>
                <a:endParaRPr lang="en-US" dirty="0" smtClean="0">
                  <a:solidFill>
                    <a:schemeClr val="tx1"/>
                  </a:solidFill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7620000" cy="525658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84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ru-RU" sz="3200" dirty="0" smtClean="0"/>
              <a:t>Процедура</a:t>
            </a:r>
            <a:r>
              <a:rPr lang="en-US" sz="3200" dirty="0" smtClean="0"/>
              <a:t> </a:t>
            </a:r>
            <a:r>
              <a:rPr lang="ru-RU" sz="3200" dirty="0" smtClean="0"/>
              <a:t> </a:t>
            </a:r>
            <a:r>
              <a:rPr lang="en-US" sz="3200" dirty="0" smtClean="0"/>
              <a:t>STL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7620000" cy="5256584"/>
              </a:xfrm>
            </p:spPr>
            <p:txBody>
              <a:bodyPr>
                <a:normAutofit/>
              </a:bodyPr>
              <a:lstStyle/>
              <a:p>
                <a:pPr marL="571500" indent="-457200">
                  <a:buAutoNum type="arabicPeriod" startAt="5"/>
                </a:pPr>
                <a:r>
                  <a:rPr lang="ru-RU" dirty="0" smtClean="0"/>
                  <a:t>Удаление сезонности: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p>
                    </m:sSubSup>
                  </m:oMath>
                </a14:m>
                <a:endParaRPr lang="en-US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571500" indent="-457200">
                  <a:buAutoNum type="arabicPeriod" startAt="5"/>
                </a:pPr>
                <a:r>
                  <a:rPr lang="ru-RU" dirty="0" smtClean="0">
                    <a:cs typeface="Courier New" pitchFamily="49" charset="0"/>
                  </a:rPr>
                  <a:t>Выделение тренда: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ourier New" pitchFamily="49" charset="0"/>
                      </a:rPr>
                      <m:t>𝑡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/>
                        <a:cs typeface="Courier New" pitchFamily="49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Courier New" pitchFamily="49" charset="0"/>
                      </a:rPr>
                      <m:t>𝐿𝑆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cs typeface="Courier New" pitchFamily="49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  <a:cs typeface="Courier New" pitchFamily="49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bSup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  <m:t>𝑛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cs typeface="Courier New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cs typeface="Courier New" pitchFamily="49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=1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ru-RU" dirty="0" smtClean="0">
                    <a:cs typeface="Courier New" pitchFamily="49" charset="0"/>
                  </a:rPr>
                  <a:t>Для самой первой итерации внутреннего цикла задаётся начальное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Courier New" pitchFamily="49" charset="0"/>
                      </a:rPr>
                      <m:t>𝑡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/>
                        <a:cs typeface="Courier New" pitchFamily="49" charset="0"/>
                      </a:rPr>
                      <m:t>=0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cs typeface="Courier New" pitchFamily="49" charset="0"/>
                </a:endParaRPr>
              </a:p>
              <a:p>
                <a:pPr marL="114300" indent="0">
                  <a:buNone/>
                </a:pPr>
                <a:endParaRPr lang="en-US" sz="800" dirty="0">
                  <a:cs typeface="Courier New" pitchFamily="49" charset="0"/>
                </a:endParaRPr>
              </a:p>
              <a:p>
                <a:pPr marL="114300" indent="0">
                  <a:buNone/>
                </a:pPr>
                <a:r>
                  <a:rPr lang="ru-RU" dirty="0" smtClean="0">
                    <a:cs typeface="Courier New" pitchFamily="49" charset="0"/>
                  </a:rPr>
                  <a:t>Если исходный ряд не содержит сильных выбросов, 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Courier New" pitchFamily="49" charset="0"/>
                              </a:rPr>
                              <m:t>𝑜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/>
                        <a:cs typeface="Courier New" pitchFamily="49" charset="0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=2</m:t>
                    </m:r>
                  </m:oMath>
                </a14:m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, иначе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𝑜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=15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cs typeface="Courier New" pitchFamily="49" charset="0"/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  <a:cs typeface="Courier New" pitchFamily="49" charset="0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Courier New" pitchFamily="49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cs typeface="Courier New" pitchFamily="49" charset="0"/>
                      </a:rPr>
                      <m:t>=1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7620000" cy="525658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27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1938</TotalTime>
  <Words>1395</Words>
  <Application>Microsoft Office PowerPoint</Application>
  <PresentationFormat>Экран (4:3)</PresentationFormat>
  <Paragraphs>145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Соседство</vt:lpstr>
      <vt:lpstr>Выделение цикла, тренда и сезонности временного ряда</vt:lpstr>
      <vt:lpstr>Презентация PowerPoint</vt:lpstr>
      <vt:lpstr>Содержание</vt:lpstr>
      <vt:lpstr>Описание модели</vt:lpstr>
      <vt:lpstr>Выделение сезонной и остаточной компонент</vt:lpstr>
      <vt:lpstr>Процедура  Loess</vt:lpstr>
      <vt:lpstr>Процедура  STL</vt:lpstr>
      <vt:lpstr>Процедура  STL</vt:lpstr>
      <vt:lpstr>Процедура  STL</vt:lpstr>
      <vt:lpstr>Процедура  STL</vt:lpstr>
      <vt:lpstr>Процедура  STL</vt:lpstr>
      <vt:lpstr>Процедура  STL  в R</vt:lpstr>
      <vt:lpstr>Процедура  STL  в R</vt:lpstr>
      <vt:lpstr>Разделение цикла и тренда</vt:lpstr>
      <vt:lpstr>Разделение тренда и цикла</vt:lpstr>
      <vt:lpstr>Разделение тренда и цикла в R</vt:lpstr>
      <vt:lpstr>Разделение тренда и цикла в R</vt:lpstr>
      <vt:lpstr>Домашнее задание</vt:lpstr>
      <vt:lpstr>Исходные данные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y_bologov</cp:lastModifiedBy>
  <cp:revision>104</cp:revision>
  <dcterms:created xsi:type="dcterms:W3CDTF">2012-01-11T15:08:44Z</dcterms:created>
  <dcterms:modified xsi:type="dcterms:W3CDTF">2015-11-03T12:57:27Z</dcterms:modified>
</cp:coreProperties>
</file>