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304" r:id="rId4"/>
    <p:sldId id="272" r:id="rId5"/>
    <p:sldId id="273" r:id="rId6"/>
    <p:sldId id="292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>
      <p:cViewPr>
        <p:scale>
          <a:sx n="100" d="100"/>
          <a:sy n="100" d="100"/>
        </p:scale>
        <p:origin x="-85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4BBB-8A95-494B-B58E-B217959951C6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1A4EB-29B3-40FA-9D53-4CC135A8F4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0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12.10.2015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Основы статистического анализа в «</a:t>
            </a:r>
            <a:r>
              <a:rPr lang="en-US" sz="3200" dirty="0" smtClean="0"/>
              <a:t>R</a:t>
            </a:r>
            <a:r>
              <a:rPr lang="ru-RU" sz="3200" dirty="0" smtClean="0"/>
              <a:t>»</a:t>
            </a:r>
            <a:br>
              <a:rPr lang="ru-RU" sz="3200" dirty="0" smtClean="0"/>
            </a:br>
            <a:r>
              <a:rPr lang="ru-RU" sz="3200" dirty="0" smtClean="0"/>
              <a:t>Оценка рыночных рисков с помощью обобщённого гиперболического распределения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ЦМФ. </a:t>
            </a:r>
            <a:r>
              <a:rPr lang="ru-RU" dirty="0" smtClean="0"/>
              <a:t>Количественная аналитика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7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Выбор наилучшей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Отношение правдоподобия</a:t>
            </a:r>
          </a:p>
          <a:p>
            <a:pPr marL="114300" indent="0">
              <a:buNone/>
            </a:pPr>
            <a:r>
              <a:rPr lang="ru-RU" dirty="0" smtClean="0"/>
              <a:t>Н</a:t>
            </a:r>
            <a:r>
              <a:rPr lang="ru-RU" baseline="-25000" dirty="0" smtClean="0"/>
              <a:t>0</a:t>
            </a:r>
            <a:r>
              <a:rPr lang="ru-RU" dirty="0" smtClean="0"/>
              <a:t>: более общая модель обладает той же объясняющей силой, что и её частный случай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dax.t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fit.tuv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lik.ratio.test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dax.ghyp,dax.t,conf.level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=0.95)</a:t>
            </a: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ru-RU" dirty="0" smtClean="0"/>
              <a:t>Информационный критерий </a:t>
            </a:r>
            <a:r>
              <a:rPr lang="ru-RU" dirty="0" err="1" smtClean="0"/>
              <a:t>Акаике</a:t>
            </a: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aic.uv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stepAIC.ghyp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dax,dist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("gauss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symmetric=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aic.uv$best.model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/>
              <a:t>   </a:t>
            </a:r>
            <a:r>
              <a:rPr lang="en-US" dirty="0" smtClean="0"/>
              <a:t># </a:t>
            </a:r>
            <a:r>
              <a:rPr lang="ru-RU" dirty="0" smtClean="0"/>
              <a:t>статистики по модели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68" y="2420888"/>
                <a:ext cx="4960011" cy="703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𝐿𝑅</m:t>
                      </m:r>
                      <m:r>
                        <a:rPr lang="en-US" b="0" i="1" smtClean="0">
                          <a:latin typeface="Cambria Math"/>
                        </a:rPr>
                        <m:t>=−2</m:t>
                      </m:r>
                      <m:r>
                        <a:rPr lang="en-US" b="0" i="1" smtClean="0">
                          <a:latin typeface="Cambria Math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𝑎𝑙𝑡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𝜈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𝑎𝑙𝑡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20888"/>
                <a:ext cx="4960011" cy="7037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4365104"/>
                <a:ext cx="6560899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𝐴𝐼𝐶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𝑚𝑖𝑛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ru-RU" dirty="0" smtClean="0"/>
                      <m:t>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количество параметров модели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65104"/>
                <a:ext cx="6560899" cy="403124"/>
              </a:xfrm>
              <a:prstGeom prst="rect">
                <a:avLst/>
              </a:prstGeom>
              <a:blipFill rotWithShape="1"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3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7825680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Меры риска:</a:t>
                </a:r>
              </a:p>
              <a:p>
                <a:r>
                  <a:rPr lang="ru-RU" dirty="0" smtClean="0"/>
                  <a:t>граница потерь (</a:t>
                </a:r>
                <a:r>
                  <a:rPr lang="en-US" dirty="0" smtClean="0"/>
                  <a:t>Value-at-Risk)</a:t>
                </a:r>
              </a:p>
              <a:p>
                <a:pPr marL="11430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ожидаемые потери (</a:t>
                </a:r>
                <a:r>
                  <a:rPr lang="en-US" dirty="0" smtClean="0"/>
                  <a:t>Expected Shortfall)</a:t>
                </a:r>
              </a:p>
              <a:p>
                <a:pPr marL="11430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|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Метод Монте-Карло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&lt;- 0.1; N &lt;- 10^6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(n=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N,object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aic.uv$best.model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sort(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VaR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[alpha*N]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другой вариант: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&lt;- </a:t>
                </a:r>
                <a:r>
                  <a:rPr lang="en-US" dirty="0" err="1" smtClean="0"/>
                  <a:t>qghyp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alpha,object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aic.uv$best.model</a:t>
                </a:r>
                <a:r>
                  <a:rPr lang="en-US" dirty="0" smtClean="0"/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ES &lt;- mean(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dax.sim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[1:(alpha*N-1)])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7825680" cy="5132040"/>
              </a:xfrm>
              <a:blipFill rotWithShape="1">
                <a:blip r:embed="rId2"/>
                <a:stretch>
                  <a:fillRect t="-713" r="-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61009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-0.011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5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208912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Используется для тестирования качества оценок риска</a:t>
            </a:r>
          </a:p>
          <a:p>
            <a:pPr marL="114300" indent="0">
              <a:buNone/>
            </a:pPr>
            <a:r>
              <a:rPr lang="ru-RU" dirty="0" smtClean="0"/>
              <a:t>Кривая </a:t>
            </a:r>
            <a:r>
              <a:rPr lang="en-US" dirty="0" smtClean="0"/>
              <a:t>VaR </a:t>
            </a:r>
            <a:r>
              <a:rPr lang="ru-RU" dirty="0" smtClean="0"/>
              <a:t>— набор последовательных во времени значений</a:t>
            </a:r>
            <a:r>
              <a:rPr lang="en-US" dirty="0" smtClean="0"/>
              <a:t> VaR</a:t>
            </a: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разделим выборку на обучающую и экзаменующую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T1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6*260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T2 &lt;- T - T1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/>
                </a:solidFill>
              </a:rPr>
              <a:t># </a:t>
            </a:r>
            <a:r>
              <a:rPr lang="ru-RU" dirty="0" smtClean="0">
                <a:solidFill>
                  <a:srgbClr val="2F2B20"/>
                </a:solidFill>
              </a:rPr>
              <a:t>на пространстве экзаменующей выборки построим набор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>
                <a:solidFill>
                  <a:srgbClr val="2F2B20"/>
                </a:solidFill>
              </a:rPr>
              <a:t>#</a:t>
            </a:r>
            <a:r>
              <a:rPr lang="ru-RU" dirty="0" smtClean="0">
                <a:solidFill>
                  <a:srgbClr val="2F2B20"/>
                </a:solidFill>
              </a:rPr>
              <a:t> последовательных значений </a:t>
            </a:r>
            <a:r>
              <a:rPr lang="en-US" dirty="0" smtClean="0">
                <a:solidFill>
                  <a:srgbClr val="2F2B20"/>
                </a:solidFill>
              </a:rPr>
              <a:t>VaR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numeric()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0.5 * 260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длина обучающей выборки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(T1+1):(T1+T2)) {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-h):(i-1)]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stepAIC.ghyp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h.dax,dist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=c("gauss","t","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symmetric=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VaR[i-T1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alpha,object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dax.fit$best.model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208912" cy="51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сравнение оценок риска с фактом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[(T1+1):(T1+T2)]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="l")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VaR,col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="red")</a:t>
            </a:r>
            <a:endParaRPr lang="ru-RU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lvl="0" indent="0">
              <a:buClr>
                <a:srgbClr val="A9A57C"/>
              </a:buClr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76644"/>
            <a:ext cx="4888631" cy="4881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1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Тест Купика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Идея состоит в сравнении модельной и эмпирической частот превышений фактическими убытками границы </a:t>
                </a:r>
                <a:r>
                  <a:rPr lang="en-US" dirty="0" smtClean="0"/>
                  <a:t>VaR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𝑉𝑎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Статистика: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=−2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тест Купика в </a:t>
                </a:r>
                <a:r>
                  <a:rPr lang="en-US" dirty="0" smtClean="0"/>
                  <a:t>R: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 &lt;- sum(fact&lt;VaR); alpha0 &lt;- K/T2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 &lt;- -2*log((1-alpha)^(T2-K)*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alpha^K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)+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2*log((1-alpha0)^(T2-K)*alpha0^K)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p.value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&lt;- 1-pchisq(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S,df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=1)</a:t>
                </a:r>
                <a:endParaRPr lang="ru-RU" dirty="0">
                  <a:solidFill>
                    <a:srgbClr val="2F2B20"/>
                  </a:solidFill>
                </a:endParaRP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  <a:blipFill rotWithShape="1">
                <a:blip r:embed="rId2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20553"/>
              </p:ext>
            </p:extLst>
          </p:nvPr>
        </p:nvGraphicFramePr>
        <p:xfrm>
          <a:off x="6660232" y="5661248"/>
          <a:ext cx="1728192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4096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alpha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0.100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p.value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7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Кривая </a:t>
            </a:r>
            <a:r>
              <a:rPr lang="en-US" sz="3200" dirty="0" smtClean="0"/>
              <a:t>VaR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Функции потерь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Величина функции потерь измеряет глубину пробоев кривой </a:t>
                </a:r>
                <a:r>
                  <a:rPr lang="en-US" dirty="0" smtClean="0"/>
                  <a:t>VaR</a:t>
                </a:r>
                <a:r>
                  <a:rPr lang="ru-RU" dirty="0" smtClean="0"/>
                  <a:t> и интерпретируется как размер понесённых потерь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Функция потерь Лопеса: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𝑉𝑎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Функция потерь Бланко-Ила: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𝑉𝑎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функции потерь в </a:t>
                </a:r>
                <a:r>
                  <a:rPr lang="en-US" dirty="0" smtClean="0"/>
                  <a:t>R: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L.Lo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sum((fact-VaR)^2*(fact&lt;VaR))/K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L.BI &lt;- sum((fact-VaR)/VaR*(fact&lt;VaR))/K</a:t>
                </a:r>
                <a:endParaRPr lang="ru-RU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208912" cy="5132040"/>
              </a:xfrm>
              <a:blipFill rotWithShape="1">
                <a:blip r:embed="rId2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86389"/>
              </p:ext>
            </p:extLst>
          </p:nvPr>
        </p:nvGraphicFramePr>
        <p:xfrm>
          <a:off x="6228184" y="6021288"/>
          <a:ext cx="216024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L.Lo</a:t>
                      </a:r>
                      <a:r>
                        <a:rPr lang="en-US" b="0" dirty="0" smtClean="0"/>
                        <a:t>*10^4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1.399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L.BI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328592"/>
          </a:xfrm>
        </p:spPr>
        <p:txBody>
          <a:bodyPr>
            <a:normAutofit/>
          </a:bodyPr>
          <a:lstStyle/>
          <a:p>
            <a:r>
              <a:rPr lang="ru-RU" dirty="0" smtClean="0"/>
              <a:t>рассчитать оценки риска для финансового актива по всей совокупности наблюдений на основе наилучшей модели</a:t>
            </a:r>
          </a:p>
          <a:p>
            <a:r>
              <a:rPr lang="ru-RU" dirty="0" smtClean="0"/>
              <a:t>построить кривую </a:t>
            </a:r>
            <a:r>
              <a:rPr lang="en-US" dirty="0" smtClean="0"/>
              <a:t>VaR </a:t>
            </a:r>
            <a:r>
              <a:rPr lang="ru-RU" dirty="0" smtClean="0"/>
              <a:t>на основе ОГР и проверить качество оценок</a:t>
            </a:r>
            <a:endParaRPr lang="en-US" dirty="0" smtClean="0"/>
          </a:p>
          <a:p>
            <a:endParaRPr lang="ru-RU" sz="800" dirty="0"/>
          </a:p>
          <a:p>
            <a:pPr marL="114300" indent="0">
              <a:buNone/>
            </a:pPr>
            <a:r>
              <a:rPr lang="ru-RU" dirty="0" smtClean="0"/>
              <a:t>Исходные данные — дневные котировки акций и биржевых индексов за период с 2014 г. по </a:t>
            </a:r>
            <a:r>
              <a:rPr lang="ru-RU" dirty="0" err="1" smtClean="0"/>
              <a:t>н.в</a:t>
            </a:r>
            <a:r>
              <a:rPr lang="ru-RU" dirty="0" smtClean="0"/>
              <a:t>. с сайтов </a:t>
            </a:r>
            <a:r>
              <a:rPr lang="en-US" dirty="0" smtClean="0"/>
              <a:t>finam.ru, finance.yahoo.com</a:t>
            </a:r>
          </a:p>
          <a:p>
            <a:pPr marL="114300" indent="0">
              <a:buNone/>
            </a:pP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3026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err="1" smtClean="0"/>
              <a:t>Затабулированные</a:t>
            </a:r>
            <a:r>
              <a:rPr lang="ru-RU" sz="3200" dirty="0" smtClean="0"/>
              <a:t> распределения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</a:t>
            </a:r>
            <a:r>
              <a:rPr lang="ru-RU" dirty="0"/>
              <a:t> </a:t>
            </a:r>
            <a:r>
              <a:rPr lang="ru-RU" dirty="0" smtClean="0"/>
              <a:t>пример со стандартным нормальным распределением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&lt;- 10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x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(-5,5,by=0.1); alpha &lt;- 0.9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# </a:t>
            </a:r>
            <a:r>
              <a:rPr lang="ru-RU" dirty="0" smtClean="0"/>
              <a:t>генератор случайных чисел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# </a:t>
            </a:r>
            <a:r>
              <a:rPr lang="ru-RU" dirty="0" smtClean="0"/>
              <a:t>квантиль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	# </a:t>
            </a:r>
            <a:r>
              <a:rPr lang="ru-RU" dirty="0" smtClean="0"/>
              <a:t>функция распределения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x,mean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		# </a:t>
            </a:r>
            <a:r>
              <a:rPr lang="ru-RU" dirty="0"/>
              <a:t>функция </a:t>
            </a:r>
            <a:r>
              <a:rPr lang="ru-RU" dirty="0" smtClean="0"/>
              <a:t>плотности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02151"/>
              </p:ext>
            </p:extLst>
          </p:nvPr>
        </p:nvGraphicFramePr>
        <p:xfrm>
          <a:off x="539552" y="112474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Обозначение в </a:t>
                      </a:r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Нормальное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mean, </a:t>
                      </a:r>
                      <a:r>
                        <a:rPr lang="en-US" dirty="0" err="1" smtClean="0"/>
                        <a:t>sd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t-</a:t>
                      </a:r>
                      <a:r>
                        <a:rPr lang="ru-RU" dirty="0" smtClean="0"/>
                        <a:t>распределение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Равномерное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min, max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Хи-квадрат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chisq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ru-RU" dirty="0" smtClean="0"/>
                        <a:t>-распределение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df1,</a:t>
                      </a:r>
                      <a:r>
                        <a:rPr lang="en-US" baseline="0" dirty="0" smtClean="0"/>
                        <a:t> df2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Гамма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gamma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shape, scale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8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Исходные данные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&lt;- length(dax) - 1</a:t>
            </a:r>
          </a:p>
          <a:p>
            <a:pPr marL="114300" indent="0">
              <a:buNone/>
            </a:pPr>
            <a:r>
              <a:rPr lang="fr-F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 </a:t>
            </a:r>
            <a:r>
              <a:rPr lang="fr-F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dax[2:(T+1)]/dax[1:T] - 1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30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778098"/>
          </a:xfrm>
        </p:spPr>
        <p:txBody>
          <a:bodyPr/>
          <a:lstStyle/>
          <a:p>
            <a:r>
              <a:rPr lang="ru-RU" sz="3200" dirty="0" smtClean="0"/>
              <a:t>Сравнение с </a:t>
            </a:r>
            <a:r>
              <a:rPr lang="ru-RU" sz="3200" dirty="0" err="1" smtClean="0"/>
              <a:t>затабулированным</a:t>
            </a:r>
            <a:r>
              <a:rPr lang="ru-RU" sz="3200" dirty="0" smtClean="0"/>
              <a:t> распределением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эмпирическая плотность распределения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dens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density(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ucv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n = 1024)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dens$x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dens$y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type = "l",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# </a:t>
            </a:r>
            <a:r>
              <a:rPr lang="ru-RU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ourier New" pitchFamily="49" charset="0"/>
              </a:rPr>
              <a:t>плотность нормального распределения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dens$x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dens$x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mean =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"dashed",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lwd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# </a:t>
            </a:r>
            <a:r>
              <a:rPr lang="ru-RU" dirty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график 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квантиль–квантиль </a:t>
            </a:r>
            <a:endParaRPr lang="en-US" dirty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(n=10^3,mean=mean(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dax,pch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=16)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(0,1,lwd=5)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30" name="Picture 6" descr="C:\Users\asus\Desktop\qq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0"/>
            <a:ext cx="2618679" cy="26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sus\Desktop\dens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49080"/>
            <a:ext cx="2618679" cy="26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9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Тесты на нормальность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Шапиро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–</a:t>
                </a:r>
                <a:r>
                  <a:rPr lang="ru-RU" dirty="0" err="1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Уилка</a:t>
                </a:r>
                <a:endParaRPr lang="en-US" dirty="0" smtClean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 ~ 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𝜎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2F2B20">
                                                    <a:lumMod val="90000"/>
                                                    <a:lumOff val="10000"/>
                                                  </a:srgbClr>
                                                </a:solidFill>
                                                <a:latin typeface="Cambria Math"/>
                                                <a:cs typeface="Courier New" pitchFamily="49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2F2B20">
                                                    <a:lumMod val="90000"/>
                                                    <a:lumOff val="10000"/>
                                                  </a:srgbClr>
                                                </a:solidFill>
                                                <a:latin typeface="Cambria Math"/>
                                                <a:cs typeface="Courier New" pitchFamily="49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2F2B20">
                                                <a:lumMod val="90000"/>
                                                <a:lumOff val="10000"/>
                                              </a:srgbClr>
                                            </a:solidFill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,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2F2B20">
                                            <a:lumMod val="90000"/>
                                            <a:lumOff val="10000"/>
                                          </a:srgbClr>
                                        </a:solidFill>
                                        <a:latin typeface="Cambria Math"/>
                                        <a:cs typeface="Courier New" pitchFamily="49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~ 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𝑐𝑜𝑣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shapiro.test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>
                  <a:solidFill>
                    <a:srgbClr val="FF0000"/>
                  </a:solidFill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 smtClean="0">
                    <a:solidFill>
                      <a:srgbClr val="2F2B20"/>
                    </a:solidFill>
                  </a:rPr>
                  <a:t># </a:t>
                </a:r>
                <a:r>
                  <a:rPr lang="ru-RU" dirty="0" smtClean="0">
                    <a:solidFill>
                      <a:srgbClr val="2F2B20"/>
                    </a:solidFill>
                  </a:rPr>
                  <a:t>Колмогорова</a:t>
                </a:r>
                <a:r>
                  <a:rPr lang="ru-RU" dirty="0" smtClean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–Смирнова</a:t>
                </a:r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гипотеза: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:</m:t>
                    </m:r>
                    <m:r>
                      <a:rPr lang="en-US" i="1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𝑥</m:t>
                    </m:r>
                    <m:r>
                      <a:rPr lang="en-US" i="1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 ~ 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# </a:t>
                </a:r>
                <a:r>
                  <a:rPr lang="ru-RU" dirty="0">
                    <a:solidFill>
                      <a:srgbClr val="2F2B20">
                        <a:lumMod val="90000"/>
                        <a:lumOff val="10000"/>
                      </a:srgbClr>
                    </a:solidFill>
                    <a:cs typeface="Courier New" pitchFamily="49" charset="0"/>
                  </a:rPr>
                  <a:t>статистика: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2F2B20">
                            <a:lumMod val="90000"/>
                            <a:lumOff val="10000"/>
                          </a:srgb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2F2B20">
                                <a:lumMod val="90000"/>
                                <a:lumOff val="10000"/>
                              </a:srgb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.</m:t>
                            </m:r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𝑐𝑑𝑓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2F2B20">
                                    <a:lumMod val="90000"/>
                                    <a:lumOff val="10000"/>
                                  </a:srgb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2F2B20">
                                        <a:lumMod val="90000"/>
                                        <a:lumOff val="10000"/>
                                      </a:srgbClr>
                                    </a:solidFill>
                                    <a:latin typeface="Cambria Math"/>
                                    <a:cs typeface="Courier New" pitchFamily="49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114300" indent="0">
                  <a:buClr>
                    <a:srgbClr val="A9A57C"/>
                  </a:buClr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ks.test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 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pnorm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 mean = mean(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))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lvl="0" indent="0">
                  <a:buClr>
                    <a:srgbClr val="A9A57C"/>
                  </a:buClr>
                  <a:buNone/>
                </a:pPr>
                <a:endParaRPr lang="en-US" dirty="0">
                  <a:solidFill>
                    <a:srgbClr val="2F2B20">
                      <a:lumMod val="90000"/>
                      <a:lumOff val="10000"/>
                    </a:srgb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787208" cy="5472608"/>
              </a:xfrm>
              <a:blipFill rotWithShape="1">
                <a:blip r:embed="rId2"/>
                <a:stretch>
                  <a:fillRect t="-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5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472608"/>
          </a:xfrm>
        </p:spPr>
        <p:txBody>
          <a:bodyPr>
            <a:normAutofit/>
          </a:bodyPr>
          <a:lstStyle/>
          <a:p>
            <a:pPr>
              <a:buClr>
                <a:srgbClr val="A9A57C"/>
              </a:buClr>
            </a:pPr>
            <a:endParaRPr lang="ru-RU" dirty="0" smtClean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>
              <a:buClr>
                <a:srgbClr val="A9A57C"/>
              </a:buClr>
            </a:pP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скачать данные о дневных доходностях акции или биржевого индекса с сайтов </a:t>
            </a:r>
            <a:r>
              <a:rPr lang="en-US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finam.ru, finance.yahoo.com</a:t>
            </a: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 или др. за последние 2 года</a:t>
            </a:r>
            <a:endParaRPr lang="en-US" dirty="0" smtClean="0">
              <a:solidFill>
                <a:srgbClr val="2F2B20">
                  <a:lumMod val="90000"/>
                  <a:lumOff val="10000"/>
                </a:srgbClr>
              </a:solidFill>
              <a:cs typeface="Courier New" pitchFamily="49" charset="0"/>
            </a:endParaRPr>
          </a:p>
          <a:p>
            <a:pPr>
              <a:buClr>
                <a:srgbClr val="A9A57C"/>
              </a:buClr>
            </a:pP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провести тесты на нормальность их распределения</a:t>
            </a:r>
          </a:p>
          <a:p>
            <a:pPr>
              <a:buClr>
                <a:srgbClr val="A9A57C"/>
              </a:buClr>
            </a:pP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рассмотреть график «квантиль–квантиль» для эмпирического распределения доходностей и нормального распределения, сделать выводы о лёгкости или тяжести эмпирических хвостов</a:t>
            </a:r>
          </a:p>
          <a:p>
            <a:pPr lvl="0">
              <a:buClr>
                <a:srgbClr val="A9A57C"/>
              </a:buClr>
            </a:pPr>
            <a:r>
              <a:rPr lang="ru-RU" dirty="0" smtClean="0">
                <a:solidFill>
                  <a:srgbClr val="2F2B20">
                    <a:lumMod val="90000"/>
                    <a:lumOff val="10000"/>
                  </a:srgbClr>
                </a:solidFill>
                <a:cs typeface="Courier New" pitchFamily="49" charset="0"/>
              </a:rPr>
              <a:t>написать комментарии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Обобщённое гиперболическое распределение (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GHD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𝐺𝐻𝐷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d>
                          <m:d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𝜒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ra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𝜓𝜒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𝜓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</m:rad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модифицированная функция Бесселя второго рода</a:t>
                </a:r>
              </a:p>
            </p:txBody>
          </p:sp>
        </mc:Choice>
        <mc:Fallback xmlns="">
          <p:sp>
            <p:nvSpPr>
              <p:cNvPr id="12292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5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Оценка параметров распределения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</a:t>
            </a:r>
            <a:r>
              <a:rPr lang="en-US" dirty="0" smtClean="0"/>
              <a:t>[…]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symmetric = FALSE, silent = TRUE)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если </a:t>
            </a:r>
            <a:r>
              <a:rPr lang="en-US" dirty="0" smtClean="0"/>
              <a:t>symmetric == FALSE</a:t>
            </a:r>
            <a:r>
              <a:rPr lang="ru-RU" dirty="0" smtClean="0"/>
              <a:t>, то оценивается скошенное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распределение</a:t>
            </a:r>
            <a:r>
              <a:rPr lang="en-US" dirty="0" smtClean="0"/>
              <a:t>, </a:t>
            </a:r>
            <a:r>
              <a:rPr lang="ru-RU" dirty="0" smtClean="0"/>
              <a:t>иначе — симметричное</a:t>
            </a:r>
            <a:r>
              <a:rPr lang="en-US" dirty="0" smtClean="0"/>
              <a:t>;</a:t>
            </a:r>
            <a:endParaRPr lang="ru-RU" dirty="0" smtClean="0"/>
          </a:p>
          <a:p>
            <a:pPr marL="114300" indent="0">
              <a:buNone/>
            </a:pPr>
            <a:endParaRPr lang="ru-RU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вместо </a:t>
            </a:r>
            <a:r>
              <a:rPr lang="en-US" dirty="0" smtClean="0"/>
              <a:t>[…]</a:t>
            </a:r>
            <a:r>
              <a:rPr lang="ru-RU" dirty="0" smtClean="0"/>
              <a:t> следует подставить название распределения:</a:t>
            </a:r>
          </a:p>
          <a:p>
            <a:pPr marL="114300" indent="0">
              <a:buNone/>
            </a:pPr>
            <a:r>
              <a:rPr lang="en-US" dirty="0" smtClean="0"/>
              <a:t>#    </a:t>
            </a:r>
            <a:r>
              <a:rPr lang="en-US" dirty="0" err="1" smtClean="0"/>
              <a:t>ghyp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обобщённое гиперболическое</a:t>
            </a:r>
          </a:p>
          <a:p>
            <a:pPr marL="114300" indent="0">
              <a:buNone/>
            </a:pPr>
            <a:r>
              <a:rPr lang="en-US" dirty="0" smtClean="0"/>
              <a:t>#    </a:t>
            </a:r>
            <a:r>
              <a:rPr lang="en-US" dirty="0" err="1" smtClean="0"/>
              <a:t>hyp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/>
              <a:t> </a:t>
            </a:r>
            <a:r>
              <a:rPr lang="ru-RU" dirty="0" smtClean="0"/>
              <a:t>гиперболическое</a:t>
            </a:r>
          </a:p>
          <a:p>
            <a:pPr marL="114300" indent="0">
              <a:buNone/>
            </a:pPr>
            <a:r>
              <a:rPr lang="en-US" dirty="0" smtClean="0"/>
              <a:t>#    NIG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нормально-обратное </a:t>
            </a:r>
            <a:r>
              <a:rPr lang="ru-RU" dirty="0" err="1" smtClean="0"/>
              <a:t>гауссовское</a:t>
            </a:r>
            <a:endParaRPr lang="ru-RU" dirty="0" smtClean="0"/>
          </a:p>
          <a:p>
            <a:pPr marL="114300" indent="0">
              <a:buNone/>
            </a:pPr>
            <a:r>
              <a:rPr lang="en-US" dirty="0" smtClean="0"/>
              <a:t>#    VG </a:t>
            </a:r>
            <a:r>
              <a:rPr lang="ru-RU" dirty="0" smtClean="0"/>
              <a:t>—</a:t>
            </a:r>
            <a:r>
              <a:rPr lang="en-US" dirty="0" smtClean="0"/>
              <a:t> Variance-Gamma</a:t>
            </a:r>
          </a:p>
          <a:p>
            <a:pPr marL="114300" indent="0">
              <a:buNone/>
            </a:pPr>
            <a:r>
              <a:rPr lang="en-US" dirty="0" smtClean="0"/>
              <a:t>#    t </a:t>
            </a:r>
            <a:r>
              <a:rPr lang="ru-RU" dirty="0" smtClean="0"/>
              <a:t>—</a:t>
            </a:r>
            <a:r>
              <a:rPr lang="en-US" dirty="0" smtClean="0"/>
              <a:t> t-</a:t>
            </a:r>
            <a:r>
              <a:rPr lang="ru-RU" dirty="0" smtClean="0"/>
              <a:t>распределение Стьюдента</a:t>
            </a:r>
          </a:p>
          <a:p>
            <a:pPr marL="114300" indent="0">
              <a:buNone/>
            </a:pPr>
            <a:r>
              <a:rPr lang="en-US" dirty="0" smtClean="0"/>
              <a:t>#    gauss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нормальное</a:t>
            </a:r>
          </a:p>
        </p:txBody>
      </p:sp>
    </p:spTree>
    <p:extLst>
      <p:ext uri="{BB962C8B-B14F-4D97-AF65-F5344CB8AC3E}">
        <p14:creationId xmlns:p14="http://schemas.microsoft.com/office/powerpoint/2010/main" val="6239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Графический анализ модели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fit.ghypuv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dax,symmetric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FALSE,silent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 # </a:t>
            </a:r>
            <a:r>
              <a:rPr lang="ru-RU" dirty="0" smtClean="0"/>
              <a:t>гистограмма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qqghyp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dax.ghyp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  # </a:t>
            </a:r>
            <a:r>
              <a:rPr lang="ru-RU" dirty="0" smtClean="0"/>
              <a:t>график квантиль-квантиль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" y="2441752"/>
            <a:ext cx="4282130" cy="427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95" y="2441752"/>
            <a:ext cx="4282130" cy="427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6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3875</TotalTime>
  <Words>1309</Words>
  <Application>Microsoft Office PowerPoint</Application>
  <PresentationFormat>Экран (4:3)</PresentationFormat>
  <Paragraphs>200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Соседство</vt:lpstr>
      <vt:lpstr>Основы статистического анализа в «R» Оценка рыночных рисков с помощью обобщённого гиперболического распределения</vt:lpstr>
      <vt:lpstr>Затабулированные распределения</vt:lpstr>
      <vt:lpstr>Исходные данные</vt:lpstr>
      <vt:lpstr>Сравнение с затабулированным распределением</vt:lpstr>
      <vt:lpstr>Тесты на нормальность</vt:lpstr>
      <vt:lpstr>Домашнее задание</vt:lpstr>
      <vt:lpstr>Обобщённое гиперболическое распределение (GHD)</vt:lpstr>
      <vt:lpstr>Оценка параметров распределения</vt:lpstr>
      <vt:lpstr>Графический анализ модели</vt:lpstr>
      <vt:lpstr>Выбор наилучшей модели</vt:lpstr>
      <vt:lpstr>Оценка финансового риска</vt:lpstr>
      <vt:lpstr>Кривая VaR</vt:lpstr>
      <vt:lpstr>Кривая VaR</vt:lpstr>
      <vt:lpstr>Кривая VaR</vt:lpstr>
      <vt:lpstr>Кривая VaR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экстремальных значений</dc:title>
  <dc:creator>Yaroslov Bologov</dc:creator>
  <cp:lastModifiedBy>asus</cp:lastModifiedBy>
  <cp:revision>180</cp:revision>
  <dcterms:created xsi:type="dcterms:W3CDTF">2012-01-31T07:34:41Z</dcterms:created>
  <dcterms:modified xsi:type="dcterms:W3CDTF">2015-10-12T13:07:20Z</dcterms:modified>
</cp:coreProperties>
</file>