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6" r:id="rId2"/>
    <p:sldId id="327" r:id="rId3"/>
    <p:sldId id="328" r:id="rId4"/>
    <p:sldId id="337" r:id="rId5"/>
    <p:sldId id="329" r:id="rId6"/>
    <p:sldId id="330" r:id="rId7"/>
    <p:sldId id="331" r:id="rId8"/>
    <p:sldId id="338" r:id="rId9"/>
    <p:sldId id="339" r:id="rId10"/>
    <p:sldId id="340" r:id="rId11"/>
    <p:sldId id="348" r:id="rId12"/>
    <p:sldId id="342" r:id="rId13"/>
    <p:sldId id="343" r:id="rId14"/>
    <p:sldId id="332" r:id="rId15"/>
    <p:sldId id="344" r:id="rId16"/>
    <p:sldId id="345" r:id="rId17"/>
    <p:sldId id="346" r:id="rId18"/>
    <p:sldId id="347" r:id="rId19"/>
    <p:sldId id="333" r:id="rId20"/>
    <p:sldId id="334" r:id="rId21"/>
    <p:sldId id="335" r:id="rId22"/>
    <p:sldId id="336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9D9D9"/>
    <a:srgbClr val="F2F2F2"/>
    <a:srgbClr val="C2ECD6"/>
    <a:srgbClr val="AFFFD3"/>
    <a:srgbClr val="FBFDE1"/>
    <a:srgbClr val="E4AFA0"/>
    <a:srgbClr val="B4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>
        <p:scale>
          <a:sx n="78" d="100"/>
          <a:sy n="78" d="100"/>
        </p:scale>
        <p:origin x="-66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0D20C-060B-44EB-A5E6-838BB0219DF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33C98BBC-1B23-4D65-8F9D-0B6060E94503}">
      <dgm:prSet phldrT="[Text]"/>
      <dgm:spPr/>
      <dgm:t>
        <a:bodyPr/>
        <a:lstStyle/>
        <a:p>
          <a:r>
            <a:rPr lang="en-US" dirty="0" smtClean="0"/>
            <a:t>Bond Market Sectors</a:t>
          </a:r>
          <a:endParaRPr lang="ru-RU" dirty="0"/>
        </a:p>
      </dgm:t>
    </dgm:pt>
    <dgm:pt modelId="{CB680A9D-FCB0-468A-8137-93B57B9EB960}" type="parTrans" cxnId="{FFFF2EF4-3CA0-4628-ABF9-52BBEA9E3D36}">
      <dgm:prSet/>
      <dgm:spPr/>
      <dgm:t>
        <a:bodyPr/>
        <a:lstStyle/>
        <a:p>
          <a:endParaRPr lang="ru-RU"/>
        </a:p>
      </dgm:t>
    </dgm:pt>
    <dgm:pt modelId="{ECE25387-7438-4B8B-80C5-6B21DBF771CE}" type="sibTrans" cxnId="{FFFF2EF4-3CA0-4628-ABF9-52BBEA9E3D36}">
      <dgm:prSet/>
      <dgm:spPr/>
      <dgm:t>
        <a:bodyPr/>
        <a:lstStyle/>
        <a:p>
          <a:endParaRPr lang="ru-RU"/>
        </a:p>
      </dgm:t>
    </dgm:pt>
    <dgm:pt modelId="{462448C4-FE74-4500-91E9-F86D8160BAF0}" type="asst">
      <dgm:prSet phldrT="[Text]"/>
      <dgm:spPr/>
      <dgm:t>
        <a:bodyPr/>
        <a:lstStyle/>
        <a:p>
          <a:r>
            <a:rPr lang="en-US" dirty="0" smtClean="0"/>
            <a:t>Internal Bond Market</a:t>
          </a:r>
          <a:endParaRPr lang="ru-RU" dirty="0"/>
        </a:p>
      </dgm:t>
    </dgm:pt>
    <dgm:pt modelId="{16D765D9-39B6-470F-9F15-656079F9B9E0}" type="parTrans" cxnId="{CCA80A29-A7DF-444E-A8F9-42487CD544D2}">
      <dgm:prSet/>
      <dgm:spPr/>
      <dgm:t>
        <a:bodyPr/>
        <a:lstStyle/>
        <a:p>
          <a:endParaRPr lang="ru-RU"/>
        </a:p>
      </dgm:t>
    </dgm:pt>
    <dgm:pt modelId="{7F73F6AF-91F4-40B5-9590-CD3E44396DF3}" type="sibTrans" cxnId="{CCA80A29-A7DF-444E-A8F9-42487CD544D2}">
      <dgm:prSet/>
      <dgm:spPr/>
      <dgm:t>
        <a:bodyPr/>
        <a:lstStyle/>
        <a:p>
          <a:endParaRPr lang="ru-RU"/>
        </a:p>
      </dgm:t>
    </dgm:pt>
    <dgm:pt modelId="{C9F8D5E1-5A7D-4A80-997D-9791251480BF}" type="asst">
      <dgm:prSet/>
      <dgm:spPr/>
      <dgm:t>
        <a:bodyPr/>
        <a:lstStyle/>
        <a:p>
          <a:r>
            <a:rPr lang="en-US" dirty="0" smtClean="0"/>
            <a:t>External Bond Market (the Eurobond Market)</a:t>
          </a:r>
          <a:endParaRPr lang="ru-RU" dirty="0"/>
        </a:p>
      </dgm:t>
    </dgm:pt>
    <dgm:pt modelId="{B8EE827C-B3A4-48D1-86B4-0A3F631F70E9}" type="parTrans" cxnId="{9A3352B3-1C75-469A-B109-0399B8C4EC14}">
      <dgm:prSet/>
      <dgm:spPr/>
      <dgm:t>
        <a:bodyPr/>
        <a:lstStyle/>
        <a:p>
          <a:endParaRPr lang="ru-RU"/>
        </a:p>
      </dgm:t>
    </dgm:pt>
    <dgm:pt modelId="{3C40BB3C-51E8-41EB-A5EE-3575C6DB1292}" type="sibTrans" cxnId="{9A3352B3-1C75-469A-B109-0399B8C4EC14}">
      <dgm:prSet/>
      <dgm:spPr/>
      <dgm:t>
        <a:bodyPr/>
        <a:lstStyle/>
        <a:p>
          <a:endParaRPr lang="ru-RU"/>
        </a:p>
      </dgm:t>
    </dgm:pt>
    <dgm:pt modelId="{56C32BA5-C586-4528-A6F4-01C52AD8D8F3}" type="asst">
      <dgm:prSet/>
      <dgm:spPr/>
      <dgm:t>
        <a:bodyPr/>
        <a:lstStyle/>
        <a:p>
          <a:r>
            <a:rPr lang="en-US" dirty="0" smtClean="0"/>
            <a:t>Domestic Bond Market</a:t>
          </a:r>
          <a:endParaRPr lang="ru-RU" dirty="0"/>
        </a:p>
      </dgm:t>
    </dgm:pt>
    <dgm:pt modelId="{A6EE36E1-9235-4D2C-8748-1E909024706C}" type="parTrans" cxnId="{B05F3F3C-A41E-4C4F-AE5E-426D890D3D13}">
      <dgm:prSet/>
      <dgm:spPr/>
      <dgm:t>
        <a:bodyPr/>
        <a:lstStyle/>
        <a:p>
          <a:endParaRPr lang="ru-RU"/>
        </a:p>
      </dgm:t>
    </dgm:pt>
    <dgm:pt modelId="{DAF429F7-0545-4F0E-88AB-38D521AF5FA8}" type="sibTrans" cxnId="{B05F3F3C-A41E-4C4F-AE5E-426D890D3D13}">
      <dgm:prSet/>
      <dgm:spPr/>
      <dgm:t>
        <a:bodyPr/>
        <a:lstStyle/>
        <a:p>
          <a:endParaRPr lang="ru-RU"/>
        </a:p>
      </dgm:t>
    </dgm:pt>
    <dgm:pt modelId="{7ADC4AD2-40C2-49B7-BCB9-C1435954ABB9}" type="asst">
      <dgm:prSet/>
      <dgm:spPr/>
      <dgm:t>
        <a:bodyPr/>
        <a:lstStyle/>
        <a:p>
          <a:r>
            <a:rPr lang="en-US" dirty="0" smtClean="0"/>
            <a:t>Foreign Bond Market</a:t>
          </a:r>
          <a:endParaRPr lang="ru-RU" dirty="0"/>
        </a:p>
      </dgm:t>
    </dgm:pt>
    <dgm:pt modelId="{1DA40551-2068-4CB9-83AF-FBC5974F5ABB}" type="parTrans" cxnId="{CE81DC94-0780-4AC0-AF27-4B0D8F34B269}">
      <dgm:prSet/>
      <dgm:spPr/>
      <dgm:t>
        <a:bodyPr/>
        <a:lstStyle/>
        <a:p>
          <a:endParaRPr lang="ru-RU"/>
        </a:p>
      </dgm:t>
    </dgm:pt>
    <dgm:pt modelId="{BBF30B86-92F4-4090-B889-1C1606FD9B6E}" type="sibTrans" cxnId="{CE81DC94-0780-4AC0-AF27-4B0D8F34B269}">
      <dgm:prSet/>
      <dgm:spPr/>
      <dgm:t>
        <a:bodyPr/>
        <a:lstStyle/>
        <a:p>
          <a:endParaRPr lang="ru-RU"/>
        </a:p>
      </dgm:t>
    </dgm:pt>
    <dgm:pt modelId="{648FB63C-7B28-4FE1-8355-A4431582F382}" type="pres">
      <dgm:prSet presAssocID="{7860D20C-060B-44EB-A5E6-838BB0219DF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F9646E-E6D2-456B-B397-6499F54CF3A8}" type="pres">
      <dgm:prSet presAssocID="{33C98BBC-1B23-4D65-8F9D-0B6060E94503}" presName="hierRoot1" presStyleCnt="0">
        <dgm:presLayoutVars>
          <dgm:hierBranch val="init"/>
        </dgm:presLayoutVars>
      </dgm:prSet>
      <dgm:spPr/>
    </dgm:pt>
    <dgm:pt modelId="{DEDB1DD8-7022-43BB-BFB0-178BF51BF4A9}" type="pres">
      <dgm:prSet presAssocID="{33C98BBC-1B23-4D65-8F9D-0B6060E94503}" presName="rootComposite1" presStyleCnt="0"/>
      <dgm:spPr/>
    </dgm:pt>
    <dgm:pt modelId="{7A46C21D-100E-4304-8976-4B1BD440AFDC}" type="pres">
      <dgm:prSet presAssocID="{33C98BBC-1B23-4D65-8F9D-0B6060E94503}" presName="rootText1" presStyleLbl="alignAcc1" presStyleIdx="0" presStyleCnt="0">
        <dgm:presLayoutVars>
          <dgm:chPref val="3"/>
        </dgm:presLayoutVars>
      </dgm:prSet>
      <dgm:spPr/>
    </dgm:pt>
    <dgm:pt modelId="{29D7CF3B-628C-4014-8AD7-30ED503C9384}" type="pres">
      <dgm:prSet presAssocID="{33C98BBC-1B23-4D65-8F9D-0B6060E94503}" presName="topArc1" presStyleLbl="parChTrans1D1" presStyleIdx="0" presStyleCnt="10"/>
      <dgm:spPr/>
    </dgm:pt>
    <dgm:pt modelId="{0F0A92E1-5E47-4BC8-9EBB-CCCA1EF7C6C0}" type="pres">
      <dgm:prSet presAssocID="{33C98BBC-1B23-4D65-8F9D-0B6060E94503}" presName="bottomArc1" presStyleLbl="parChTrans1D1" presStyleIdx="1" presStyleCnt="10"/>
      <dgm:spPr/>
    </dgm:pt>
    <dgm:pt modelId="{5F1A7CB5-120F-4BF2-8C86-C87083D5D41C}" type="pres">
      <dgm:prSet presAssocID="{33C98BBC-1B23-4D65-8F9D-0B6060E94503}" presName="topConnNode1" presStyleLbl="node1" presStyleIdx="0" presStyleCnt="0"/>
      <dgm:spPr/>
    </dgm:pt>
    <dgm:pt modelId="{611152F1-6842-44A4-B630-DC9E6368C9A3}" type="pres">
      <dgm:prSet presAssocID="{33C98BBC-1B23-4D65-8F9D-0B6060E94503}" presName="hierChild2" presStyleCnt="0"/>
      <dgm:spPr/>
    </dgm:pt>
    <dgm:pt modelId="{6E7E5478-5410-469A-BF5B-E18747A02AE4}" type="pres">
      <dgm:prSet presAssocID="{33C98BBC-1B23-4D65-8F9D-0B6060E94503}" presName="hierChild3" presStyleCnt="0"/>
      <dgm:spPr/>
    </dgm:pt>
    <dgm:pt modelId="{F8DF0A71-6731-41EC-8F31-91A01C02E7A6}" type="pres">
      <dgm:prSet presAssocID="{16D765D9-39B6-470F-9F15-656079F9B9E0}" presName="Name101" presStyleLbl="parChTrans1D2" presStyleIdx="0" presStyleCnt="2"/>
      <dgm:spPr/>
    </dgm:pt>
    <dgm:pt modelId="{F598595A-A550-4376-A1B6-64EECA252C59}" type="pres">
      <dgm:prSet presAssocID="{462448C4-FE74-4500-91E9-F86D8160BAF0}" presName="hierRoot3" presStyleCnt="0">
        <dgm:presLayoutVars>
          <dgm:hierBranch val="init"/>
        </dgm:presLayoutVars>
      </dgm:prSet>
      <dgm:spPr/>
    </dgm:pt>
    <dgm:pt modelId="{410E037B-A2F0-46C4-80E1-F3EF8198E498}" type="pres">
      <dgm:prSet presAssocID="{462448C4-FE74-4500-91E9-F86D8160BAF0}" presName="rootComposite3" presStyleCnt="0"/>
      <dgm:spPr/>
    </dgm:pt>
    <dgm:pt modelId="{631DB207-85E6-41D3-8BF6-5C9C4D9AA3F5}" type="pres">
      <dgm:prSet presAssocID="{462448C4-FE74-4500-91E9-F86D8160BAF0}" presName="rootText3" presStyleLbl="alignAcc1" presStyleIdx="0" presStyleCnt="0">
        <dgm:presLayoutVars>
          <dgm:chPref val="3"/>
        </dgm:presLayoutVars>
      </dgm:prSet>
      <dgm:spPr/>
    </dgm:pt>
    <dgm:pt modelId="{DE8AA8C2-8185-4072-A9D6-ADD6A8DEA9E3}" type="pres">
      <dgm:prSet presAssocID="{462448C4-FE74-4500-91E9-F86D8160BAF0}" presName="topArc3" presStyleLbl="parChTrans1D1" presStyleIdx="2" presStyleCnt="10"/>
      <dgm:spPr/>
    </dgm:pt>
    <dgm:pt modelId="{FF23E1EB-FDC4-4B45-987C-2173A29BF988}" type="pres">
      <dgm:prSet presAssocID="{462448C4-FE74-4500-91E9-F86D8160BAF0}" presName="bottomArc3" presStyleLbl="parChTrans1D1" presStyleIdx="3" presStyleCnt="10"/>
      <dgm:spPr/>
    </dgm:pt>
    <dgm:pt modelId="{72B99F7E-528D-4684-A45D-B8CDCE9A36B9}" type="pres">
      <dgm:prSet presAssocID="{462448C4-FE74-4500-91E9-F86D8160BAF0}" presName="topConnNode3" presStyleLbl="asst1" presStyleIdx="0" presStyleCnt="0"/>
      <dgm:spPr/>
    </dgm:pt>
    <dgm:pt modelId="{3E7A83E5-A5F2-4BA6-89C5-5D50C9B03F2B}" type="pres">
      <dgm:prSet presAssocID="{462448C4-FE74-4500-91E9-F86D8160BAF0}" presName="hierChild6" presStyleCnt="0"/>
      <dgm:spPr/>
    </dgm:pt>
    <dgm:pt modelId="{C8C6C989-ACD7-42FA-83C8-06171F15DE5D}" type="pres">
      <dgm:prSet presAssocID="{462448C4-FE74-4500-91E9-F86D8160BAF0}" presName="hierChild7" presStyleCnt="0"/>
      <dgm:spPr/>
    </dgm:pt>
    <dgm:pt modelId="{E5190626-98A4-4971-B13A-1A628A8CAC2D}" type="pres">
      <dgm:prSet presAssocID="{A6EE36E1-9235-4D2C-8748-1E909024706C}" presName="Name101" presStyleLbl="parChTrans1D3" presStyleIdx="0" presStyleCnt="2"/>
      <dgm:spPr/>
    </dgm:pt>
    <dgm:pt modelId="{ABAD2E3C-DA91-4A36-A15C-603B5F7AA6C9}" type="pres">
      <dgm:prSet presAssocID="{56C32BA5-C586-4528-A6F4-01C52AD8D8F3}" presName="hierRoot3" presStyleCnt="0">
        <dgm:presLayoutVars>
          <dgm:hierBranch val="init"/>
        </dgm:presLayoutVars>
      </dgm:prSet>
      <dgm:spPr/>
    </dgm:pt>
    <dgm:pt modelId="{4449BC9E-092B-4FA3-81A7-B2E3069F206D}" type="pres">
      <dgm:prSet presAssocID="{56C32BA5-C586-4528-A6F4-01C52AD8D8F3}" presName="rootComposite3" presStyleCnt="0"/>
      <dgm:spPr/>
    </dgm:pt>
    <dgm:pt modelId="{F1528173-A76F-4274-B748-AE088F0205B4}" type="pres">
      <dgm:prSet presAssocID="{56C32BA5-C586-4528-A6F4-01C52AD8D8F3}" presName="rootText3" presStyleLbl="alignAcc1" presStyleIdx="0" presStyleCnt="0">
        <dgm:presLayoutVars>
          <dgm:chPref val="3"/>
        </dgm:presLayoutVars>
      </dgm:prSet>
      <dgm:spPr/>
    </dgm:pt>
    <dgm:pt modelId="{C218B108-78BB-432D-BF2A-E469323974B1}" type="pres">
      <dgm:prSet presAssocID="{56C32BA5-C586-4528-A6F4-01C52AD8D8F3}" presName="topArc3" presStyleLbl="parChTrans1D1" presStyleIdx="4" presStyleCnt="10"/>
      <dgm:spPr/>
    </dgm:pt>
    <dgm:pt modelId="{982C99C5-A30A-4109-9FC2-C539330093CE}" type="pres">
      <dgm:prSet presAssocID="{56C32BA5-C586-4528-A6F4-01C52AD8D8F3}" presName="bottomArc3" presStyleLbl="parChTrans1D1" presStyleIdx="5" presStyleCnt="10"/>
      <dgm:spPr/>
    </dgm:pt>
    <dgm:pt modelId="{17C11F2F-7981-454D-932C-38DD5ADF1AE1}" type="pres">
      <dgm:prSet presAssocID="{56C32BA5-C586-4528-A6F4-01C52AD8D8F3}" presName="topConnNode3" presStyleLbl="asst1" presStyleIdx="0" presStyleCnt="0"/>
      <dgm:spPr/>
    </dgm:pt>
    <dgm:pt modelId="{73060F67-A995-4C77-84AE-749D7096BCC6}" type="pres">
      <dgm:prSet presAssocID="{56C32BA5-C586-4528-A6F4-01C52AD8D8F3}" presName="hierChild6" presStyleCnt="0"/>
      <dgm:spPr/>
    </dgm:pt>
    <dgm:pt modelId="{627FCE82-DD4C-46EE-948B-AC7058E7908B}" type="pres">
      <dgm:prSet presAssocID="{56C32BA5-C586-4528-A6F4-01C52AD8D8F3}" presName="hierChild7" presStyleCnt="0"/>
      <dgm:spPr/>
    </dgm:pt>
    <dgm:pt modelId="{6237CE67-9751-4BA6-A57E-E965CD50B7DD}" type="pres">
      <dgm:prSet presAssocID="{1DA40551-2068-4CB9-83AF-FBC5974F5ABB}" presName="Name101" presStyleLbl="parChTrans1D3" presStyleIdx="1" presStyleCnt="2"/>
      <dgm:spPr/>
    </dgm:pt>
    <dgm:pt modelId="{23CCB748-59B2-46F8-B65F-C50EAD6CF3CA}" type="pres">
      <dgm:prSet presAssocID="{7ADC4AD2-40C2-49B7-BCB9-C1435954ABB9}" presName="hierRoot3" presStyleCnt="0">
        <dgm:presLayoutVars>
          <dgm:hierBranch val="init"/>
        </dgm:presLayoutVars>
      </dgm:prSet>
      <dgm:spPr/>
    </dgm:pt>
    <dgm:pt modelId="{C70D883E-9A04-4996-B020-57ED6CF504F4}" type="pres">
      <dgm:prSet presAssocID="{7ADC4AD2-40C2-49B7-BCB9-C1435954ABB9}" presName="rootComposite3" presStyleCnt="0"/>
      <dgm:spPr/>
    </dgm:pt>
    <dgm:pt modelId="{5D277E86-D410-44D2-BE49-5059E33361AA}" type="pres">
      <dgm:prSet presAssocID="{7ADC4AD2-40C2-49B7-BCB9-C1435954ABB9}" presName="rootText3" presStyleLbl="alignAcc1" presStyleIdx="0" presStyleCnt="0">
        <dgm:presLayoutVars>
          <dgm:chPref val="3"/>
        </dgm:presLayoutVars>
      </dgm:prSet>
      <dgm:spPr/>
    </dgm:pt>
    <dgm:pt modelId="{ABC14391-4F25-455D-A983-B91537B11C9C}" type="pres">
      <dgm:prSet presAssocID="{7ADC4AD2-40C2-49B7-BCB9-C1435954ABB9}" presName="topArc3" presStyleLbl="parChTrans1D1" presStyleIdx="6" presStyleCnt="10"/>
      <dgm:spPr/>
    </dgm:pt>
    <dgm:pt modelId="{1242998F-BCCA-44AB-B60F-F092D2394EDF}" type="pres">
      <dgm:prSet presAssocID="{7ADC4AD2-40C2-49B7-BCB9-C1435954ABB9}" presName="bottomArc3" presStyleLbl="parChTrans1D1" presStyleIdx="7" presStyleCnt="10"/>
      <dgm:spPr/>
    </dgm:pt>
    <dgm:pt modelId="{38CBF948-2ECB-47CE-9360-ABF6341F83E6}" type="pres">
      <dgm:prSet presAssocID="{7ADC4AD2-40C2-49B7-BCB9-C1435954ABB9}" presName="topConnNode3" presStyleLbl="asst1" presStyleIdx="0" presStyleCnt="0"/>
      <dgm:spPr/>
    </dgm:pt>
    <dgm:pt modelId="{D69F3A27-BE82-4BC9-AB4F-2C23D0A5EEB4}" type="pres">
      <dgm:prSet presAssocID="{7ADC4AD2-40C2-49B7-BCB9-C1435954ABB9}" presName="hierChild6" presStyleCnt="0"/>
      <dgm:spPr/>
    </dgm:pt>
    <dgm:pt modelId="{851383C9-ED22-44F2-AD6D-787BA5D1D651}" type="pres">
      <dgm:prSet presAssocID="{7ADC4AD2-40C2-49B7-BCB9-C1435954ABB9}" presName="hierChild7" presStyleCnt="0"/>
      <dgm:spPr/>
    </dgm:pt>
    <dgm:pt modelId="{53755C2A-5719-4919-A696-7A3CEDDBDB9E}" type="pres">
      <dgm:prSet presAssocID="{B8EE827C-B3A4-48D1-86B4-0A3F631F70E9}" presName="Name101" presStyleLbl="parChTrans1D2" presStyleIdx="1" presStyleCnt="2"/>
      <dgm:spPr/>
    </dgm:pt>
    <dgm:pt modelId="{4AF514D4-9C8A-42E5-AA15-4B603C96B724}" type="pres">
      <dgm:prSet presAssocID="{C9F8D5E1-5A7D-4A80-997D-9791251480BF}" presName="hierRoot3" presStyleCnt="0">
        <dgm:presLayoutVars>
          <dgm:hierBranch val="init"/>
        </dgm:presLayoutVars>
      </dgm:prSet>
      <dgm:spPr/>
    </dgm:pt>
    <dgm:pt modelId="{6FFC944A-1307-4464-B2B9-E6C76FB5717E}" type="pres">
      <dgm:prSet presAssocID="{C9F8D5E1-5A7D-4A80-997D-9791251480BF}" presName="rootComposite3" presStyleCnt="0"/>
      <dgm:spPr/>
    </dgm:pt>
    <dgm:pt modelId="{76A54857-FC60-4B58-AB4F-7EFE84F9BE7A}" type="pres">
      <dgm:prSet presAssocID="{C9F8D5E1-5A7D-4A80-997D-9791251480BF}" presName="rootText3" presStyleLbl="alignAcc1" presStyleIdx="0" presStyleCnt="0">
        <dgm:presLayoutVars>
          <dgm:chPref val="3"/>
        </dgm:presLayoutVars>
      </dgm:prSet>
      <dgm:spPr/>
    </dgm:pt>
    <dgm:pt modelId="{14002D28-A62E-4000-8A59-C396B3F25DBB}" type="pres">
      <dgm:prSet presAssocID="{C9F8D5E1-5A7D-4A80-997D-9791251480BF}" presName="topArc3" presStyleLbl="parChTrans1D1" presStyleIdx="8" presStyleCnt="10"/>
      <dgm:spPr/>
    </dgm:pt>
    <dgm:pt modelId="{6EE51777-7F27-45DE-AB50-3B32F28DCC9A}" type="pres">
      <dgm:prSet presAssocID="{C9F8D5E1-5A7D-4A80-997D-9791251480BF}" presName="bottomArc3" presStyleLbl="parChTrans1D1" presStyleIdx="9" presStyleCnt="10"/>
      <dgm:spPr/>
    </dgm:pt>
    <dgm:pt modelId="{4934BC5E-5A70-40B7-AAD0-E9404078661A}" type="pres">
      <dgm:prSet presAssocID="{C9F8D5E1-5A7D-4A80-997D-9791251480BF}" presName="topConnNode3" presStyleLbl="asst1" presStyleIdx="0" presStyleCnt="0"/>
      <dgm:spPr/>
    </dgm:pt>
    <dgm:pt modelId="{DA09DB99-1420-4363-B49E-34F9880E3718}" type="pres">
      <dgm:prSet presAssocID="{C9F8D5E1-5A7D-4A80-997D-9791251480BF}" presName="hierChild6" presStyleCnt="0"/>
      <dgm:spPr/>
    </dgm:pt>
    <dgm:pt modelId="{80335F91-2D9D-48C9-A070-5D4B05C62710}" type="pres">
      <dgm:prSet presAssocID="{C9F8D5E1-5A7D-4A80-997D-9791251480BF}" presName="hierChild7" presStyleCnt="0"/>
      <dgm:spPr/>
    </dgm:pt>
  </dgm:ptLst>
  <dgm:cxnLst>
    <dgm:cxn modelId="{0E0EA541-64AF-4287-A6B9-96428B7AB18B}" type="presOf" srcId="{C9F8D5E1-5A7D-4A80-997D-9791251480BF}" destId="{4934BC5E-5A70-40B7-AAD0-E9404078661A}" srcOrd="1" destOrd="0" presId="urn:microsoft.com/office/officeart/2008/layout/HalfCircleOrganizationChart"/>
    <dgm:cxn modelId="{5D5AE8C4-A7AB-41BF-A63D-741F7F3BC55C}" type="presOf" srcId="{7ADC4AD2-40C2-49B7-BCB9-C1435954ABB9}" destId="{38CBF948-2ECB-47CE-9360-ABF6341F83E6}" srcOrd="1" destOrd="0" presId="urn:microsoft.com/office/officeart/2008/layout/HalfCircleOrganizationChart"/>
    <dgm:cxn modelId="{CE81DC94-0780-4AC0-AF27-4B0D8F34B269}" srcId="{462448C4-FE74-4500-91E9-F86D8160BAF0}" destId="{7ADC4AD2-40C2-49B7-BCB9-C1435954ABB9}" srcOrd="1" destOrd="0" parTransId="{1DA40551-2068-4CB9-83AF-FBC5974F5ABB}" sibTransId="{BBF30B86-92F4-4090-B889-1C1606FD9B6E}"/>
    <dgm:cxn modelId="{852385B2-A061-4F38-ABD9-DC3D960D1BAA}" type="presOf" srcId="{16D765D9-39B6-470F-9F15-656079F9B9E0}" destId="{F8DF0A71-6731-41EC-8F31-91A01C02E7A6}" srcOrd="0" destOrd="0" presId="urn:microsoft.com/office/officeart/2008/layout/HalfCircleOrganizationChart"/>
    <dgm:cxn modelId="{654784D4-6AED-48A8-A610-22914C80AF17}" type="presOf" srcId="{A6EE36E1-9235-4D2C-8748-1E909024706C}" destId="{E5190626-98A4-4971-B13A-1A628A8CAC2D}" srcOrd="0" destOrd="0" presId="urn:microsoft.com/office/officeart/2008/layout/HalfCircleOrganizationChart"/>
    <dgm:cxn modelId="{9A3352B3-1C75-469A-B109-0399B8C4EC14}" srcId="{33C98BBC-1B23-4D65-8F9D-0B6060E94503}" destId="{C9F8D5E1-5A7D-4A80-997D-9791251480BF}" srcOrd="1" destOrd="0" parTransId="{B8EE827C-B3A4-48D1-86B4-0A3F631F70E9}" sibTransId="{3C40BB3C-51E8-41EB-A5EE-3575C6DB1292}"/>
    <dgm:cxn modelId="{B91AB4F3-8541-4DA8-A183-7533A9618D42}" type="presOf" srcId="{B8EE827C-B3A4-48D1-86B4-0A3F631F70E9}" destId="{53755C2A-5719-4919-A696-7A3CEDDBDB9E}" srcOrd="0" destOrd="0" presId="urn:microsoft.com/office/officeart/2008/layout/HalfCircleOrganizationChart"/>
    <dgm:cxn modelId="{11CF57F2-8E71-48B3-97E0-54B3A89C8815}" type="presOf" srcId="{462448C4-FE74-4500-91E9-F86D8160BAF0}" destId="{72B99F7E-528D-4684-A45D-B8CDCE9A36B9}" srcOrd="1" destOrd="0" presId="urn:microsoft.com/office/officeart/2008/layout/HalfCircleOrganizationChart"/>
    <dgm:cxn modelId="{FFFF2EF4-3CA0-4628-ABF9-52BBEA9E3D36}" srcId="{7860D20C-060B-44EB-A5E6-838BB0219DF3}" destId="{33C98BBC-1B23-4D65-8F9D-0B6060E94503}" srcOrd="0" destOrd="0" parTransId="{CB680A9D-FCB0-468A-8137-93B57B9EB960}" sibTransId="{ECE25387-7438-4B8B-80C5-6B21DBF771CE}"/>
    <dgm:cxn modelId="{9B9377BD-5FC5-49F7-A5E1-DBBEFDD9BE5E}" type="presOf" srcId="{33C98BBC-1B23-4D65-8F9D-0B6060E94503}" destId="{7A46C21D-100E-4304-8976-4B1BD440AFDC}" srcOrd="0" destOrd="0" presId="urn:microsoft.com/office/officeart/2008/layout/HalfCircleOrganizationChart"/>
    <dgm:cxn modelId="{905A8CF1-F0BE-42BC-9210-9EBAC10FC0AB}" type="presOf" srcId="{7ADC4AD2-40C2-49B7-BCB9-C1435954ABB9}" destId="{5D277E86-D410-44D2-BE49-5059E33361AA}" srcOrd="0" destOrd="0" presId="urn:microsoft.com/office/officeart/2008/layout/HalfCircleOrganizationChart"/>
    <dgm:cxn modelId="{F25A9D96-D7FB-4EFF-889E-DB1626D5CC04}" type="presOf" srcId="{56C32BA5-C586-4528-A6F4-01C52AD8D8F3}" destId="{F1528173-A76F-4274-B748-AE088F0205B4}" srcOrd="0" destOrd="0" presId="urn:microsoft.com/office/officeart/2008/layout/HalfCircleOrganizationChart"/>
    <dgm:cxn modelId="{6A9DDA71-9E79-40C8-AA18-474FA6E5D2D6}" type="presOf" srcId="{56C32BA5-C586-4528-A6F4-01C52AD8D8F3}" destId="{17C11F2F-7981-454D-932C-38DD5ADF1AE1}" srcOrd="1" destOrd="0" presId="urn:microsoft.com/office/officeart/2008/layout/HalfCircleOrganizationChart"/>
    <dgm:cxn modelId="{2AF40C8C-79B5-46CD-A5E6-BD758568DFD3}" type="presOf" srcId="{462448C4-FE74-4500-91E9-F86D8160BAF0}" destId="{631DB207-85E6-41D3-8BF6-5C9C4D9AA3F5}" srcOrd="0" destOrd="0" presId="urn:microsoft.com/office/officeart/2008/layout/HalfCircleOrganizationChart"/>
    <dgm:cxn modelId="{FA338908-04E1-4C1F-8758-19E006AA7C09}" type="presOf" srcId="{7860D20C-060B-44EB-A5E6-838BB0219DF3}" destId="{648FB63C-7B28-4FE1-8355-A4431582F382}" srcOrd="0" destOrd="0" presId="urn:microsoft.com/office/officeart/2008/layout/HalfCircleOrganizationChart"/>
    <dgm:cxn modelId="{CCA80A29-A7DF-444E-A8F9-42487CD544D2}" srcId="{33C98BBC-1B23-4D65-8F9D-0B6060E94503}" destId="{462448C4-FE74-4500-91E9-F86D8160BAF0}" srcOrd="0" destOrd="0" parTransId="{16D765D9-39B6-470F-9F15-656079F9B9E0}" sibTransId="{7F73F6AF-91F4-40B5-9590-CD3E44396DF3}"/>
    <dgm:cxn modelId="{645ADD1A-BE98-4359-A4AA-1639F21E4140}" type="presOf" srcId="{33C98BBC-1B23-4D65-8F9D-0B6060E94503}" destId="{5F1A7CB5-120F-4BF2-8C86-C87083D5D41C}" srcOrd="1" destOrd="0" presId="urn:microsoft.com/office/officeart/2008/layout/HalfCircleOrganizationChart"/>
    <dgm:cxn modelId="{5D5458D5-F92C-4A6A-A83F-B8B5FEE06D44}" type="presOf" srcId="{C9F8D5E1-5A7D-4A80-997D-9791251480BF}" destId="{76A54857-FC60-4B58-AB4F-7EFE84F9BE7A}" srcOrd="0" destOrd="0" presId="urn:microsoft.com/office/officeart/2008/layout/HalfCircleOrganizationChart"/>
    <dgm:cxn modelId="{B05F3F3C-A41E-4C4F-AE5E-426D890D3D13}" srcId="{462448C4-FE74-4500-91E9-F86D8160BAF0}" destId="{56C32BA5-C586-4528-A6F4-01C52AD8D8F3}" srcOrd="0" destOrd="0" parTransId="{A6EE36E1-9235-4D2C-8748-1E909024706C}" sibTransId="{DAF429F7-0545-4F0E-88AB-38D521AF5FA8}"/>
    <dgm:cxn modelId="{000D4335-532E-46B3-824A-DC2522003748}" type="presOf" srcId="{1DA40551-2068-4CB9-83AF-FBC5974F5ABB}" destId="{6237CE67-9751-4BA6-A57E-E965CD50B7DD}" srcOrd="0" destOrd="0" presId="urn:microsoft.com/office/officeart/2008/layout/HalfCircleOrganizationChart"/>
    <dgm:cxn modelId="{1D6F5297-8746-48BA-9F0D-849CF1A5C435}" type="presParOf" srcId="{648FB63C-7B28-4FE1-8355-A4431582F382}" destId="{B3F9646E-E6D2-456B-B397-6499F54CF3A8}" srcOrd="0" destOrd="0" presId="urn:microsoft.com/office/officeart/2008/layout/HalfCircleOrganizationChart"/>
    <dgm:cxn modelId="{5B075DF0-37C1-4D8B-9521-C8BD3C3C698D}" type="presParOf" srcId="{B3F9646E-E6D2-456B-B397-6499F54CF3A8}" destId="{DEDB1DD8-7022-43BB-BFB0-178BF51BF4A9}" srcOrd="0" destOrd="0" presId="urn:microsoft.com/office/officeart/2008/layout/HalfCircleOrganizationChart"/>
    <dgm:cxn modelId="{24F90554-5EEF-4408-89D2-2AB46D655B73}" type="presParOf" srcId="{DEDB1DD8-7022-43BB-BFB0-178BF51BF4A9}" destId="{7A46C21D-100E-4304-8976-4B1BD440AFDC}" srcOrd="0" destOrd="0" presId="urn:microsoft.com/office/officeart/2008/layout/HalfCircleOrganizationChart"/>
    <dgm:cxn modelId="{F38856E6-C7A8-4AE8-87B6-2EF98C4A45B9}" type="presParOf" srcId="{DEDB1DD8-7022-43BB-BFB0-178BF51BF4A9}" destId="{29D7CF3B-628C-4014-8AD7-30ED503C9384}" srcOrd="1" destOrd="0" presId="urn:microsoft.com/office/officeart/2008/layout/HalfCircleOrganizationChart"/>
    <dgm:cxn modelId="{F684D221-1D14-4F46-95B9-AE02DF9B0399}" type="presParOf" srcId="{DEDB1DD8-7022-43BB-BFB0-178BF51BF4A9}" destId="{0F0A92E1-5E47-4BC8-9EBB-CCCA1EF7C6C0}" srcOrd="2" destOrd="0" presId="urn:microsoft.com/office/officeart/2008/layout/HalfCircleOrganizationChart"/>
    <dgm:cxn modelId="{FAE3685E-491C-44D4-88C4-1AE9304751C6}" type="presParOf" srcId="{DEDB1DD8-7022-43BB-BFB0-178BF51BF4A9}" destId="{5F1A7CB5-120F-4BF2-8C86-C87083D5D41C}" srcOrd="3" destOrd="0" presId="urn:microsoft.com/office/officeart/2008/layout/HalfCircleOrganizationChart"/>
    <dgm:cxn modelId="{9D20D0E9-77BC-4592-BC07-9811BBFAAC82}" type="presParOf" srcId="{B3F9646E-E6D2-456B-B397-6499F54CF3A8}" destId="{611152F1-6842-44A4-B630-DC9E6368C9A3}" srcOrd="1" destOrd="0" presId="urn:microsoft.com/office/officeart/2008/layout/HalfCircleOrganizationChart"/>
    <dgm:cxn modelId="{603D3526-4902-4FEF-8034-2B5400480F58}" type="presParOf" srcId="{B3F9646E-E6D2-456B-B397-6499F54CF3A8}" destId="{6E7E5478-5410-469A-BF5B-E18747A02AE4}" srcOrd="2" destOrd="0" presId="urn:microsoft.com/office/officeart/2008/layout/HalfCircleOrganizationChart"/>
    <dgm:cxn modelId="{A4D70128-2B06-4CBE-A600-BEBB6F2ECEF5}" type="presParOf" srcId="{6E7E5478-5410-469A-BF5B-E18747A02AE4}" destId="{F8DF0A71-6731-41EC-8F31-91A01C02E7A6}" srcOrd="0" destOrd="0" presId="urn:microsoft.com/office/officeart/2008/layout/HalfCircleOrganizationChart"/>
    <dgm:cxn modelId="{B6480D96-75DC-477A-95B5-C88DF00F74ED}" type="presParOf" srcId="{6E7E5478-5410-469A-BF5B-E18747A02AE4}" destId="{F598595A-A550-4376-A1B6-64EECA252C59}" srcOrd="1" destOrd="0" presId="urn:microsoft.com/office/officeart/2008/layout/HalfCircleOrganizationChart"/>
    <dgm:cxn modelId="{32F18373-BCBE-4773-AD40-00D0A482E8CB}" type="presParOf" srcId="{F598595A-A550-4376-A1B6-64EECA252C59}" destId="{410E037B-A2F0-46C4-80E1-F3EF8198E498}" srcOrd="0" destOrd="0" presId="urn:microsoft.com/office/officeart/2008/layout/HalfCircleOrganizationChart"/>
    <dgm:cxn modelId="{E37588FB-39CD-4C46-93EC-270276BF862D}" type="presParOf" srcId="{410E037B-A2F0-46C4-80E1-F3EF8198E498}" destId="{631DB207-85E6-41D3-8BF6-5C9C4D9AA3F5}" srcOrd="0" destOrd="0" presId="urn:microsoft.com/office/officeart/2008/layout/HalfCircleOrganizationChart"/>
    <dgm:cxn modelId="{CE81ADA6-83F3-4CF0-849C-719CE7975353}" type="presParOf" srcId="{410E037B-A2F0-46C4-80E1-F3EF8198E498}" destId="{DE8AA8C2-8185-4072-A9D6-ADD6A8DEA9E3}" srcOrd="1" destOrd="0" presId="urn:microsoft.com/office/officeart/2008/layout/HalfCircleOrganizationChart"/>
    <dgm:cxn modelId="{F6B7A162-1AB1-4D5A-A1AD-75E7F06B4407}" type="presParOf" srcId="{410E037B-A2F0-46C4-80E1-F3EF8198E498}" destId="{FF23E1EB-FDC4-4B45-987C-2173A29BF988}" srcOrd="2" destOrd="0" presId="urn:microsoft.com/office/officeart/2008/layout/HalfCircleOrganizationChart"/>
    <dgm:cxn modelId="{39E0AA0F-5EA4-476F-A268-0DF0C4E301B1}" type="presParOf" srcId="{410E037B-A2F0-46C4-80E1-F3EF8198E498}" destId="{72B99F7E-528D-4684-A45D-B8CDCE9A36B9}" srcOrd="3" destOrd="0" presId="urn:microsoft.com/office/officeart/2008/layout/HalfCircleOrganizationChart"/>
    <dgm:cxn modelId="{64F5F911-158B-4E72-9BF1-E70B034FCED5}" type="presParOf" srcId="{F598595A-A550-4376-A1B6-64EECA252C59}" destId="{3E7A83E5-A5F2-4BA6-89C5-5D50C9B03F2B}" srcOrd="1" destOrd="0" presId="urn:microsoft.com/office/officeart/2008/layout/HalfCircleOrganizationChart"/>
    <dgm:cxn modelId="{DEC0C571-850F-4A07-8C8A-E39748D21B6C}" type="presParOf" srcId="{F598595A-A550-4376-A1B6-64EECA252C59}" destId="{C8C6C989-ACD7-42FA-83C8-06171F15DE5D}" srcOrd="2" destOrd="0" presId="urn:microsoft.com/office/officeart/2008/layout/HalfCircleOrganizationChart"/>
    <dgm:cxn modelId="{F5CA8E41-6BBE-41A5-AD44-166F9052BDE9}" type="presParOf" srcId="{C8C6C989-ACD7-42FA-83C8-06171F15DE5D}" destId="{E5190626-98A4-4971-B13A-1A628A8CAC2D}" srcOrd="0" destOrd="0" presId="urn:microsoft.com/office/officeart/2008/layout/HalfCircleOrganizationChart"/>
    <dgm:cxn modelId="{27EA0E5B-258C-4B29-BB8D-BCD3DF6D2728}" type="presParOf" srcId="{C8C6C989-ACD7-42FA-83C8-06171F15DE5D}" destId="{ABAD2E3C-DA91-4A36-A15C-603B5F7AA6C9}" srcOrd="1" destOrd="0" presId="urn:microsoft.com/office/officeart/2008/layout/HalfCircleOrganizationChart"/>
    <dgm:cxn modelId="{D225F079-37A0-4CBF-9E97-AE7EB112770E}" type="presParOf" srcId="{ABAD2E3C-DA91-4A36-A15C-603B5F7AA6C9}" destId="{4449BC9E-092B-4FA3-81A7-B2E3069F206D}" srcOrd="0" destOrd="0" presId="urn:microsoft.com/office/officeart/2008/layout/HalfCircleOrganizationChart"/>
    <dgm:cxn modelId="{AE829CEC-D3D1-409E-92C9-DC9FB86EA463}" type="presParOf" srcId="{4449BC9E-092B-4FA3-81A7-B2E3069F206D}" destId="{F1528173-A76F-4274-B748-AE088F0205B4}" srcOrd="0" destOrd="0" presId="urn:microsoft.com/office/officeart/2008/layout/HalfCircleOrganizationChart"/>
    <dgm:cxn modelId="{33E1C674-0CF1-4110-82BD-FFDE24BD67D9}" type="presParOf" srcId="{4449BC9E-092B-4FA3-81A7-B2E3069F206D}" destId="{C218B108-78BB-432D-BF2A-E469323974B1}" srcOrd="1" destOrd="0" presId="urn:microsoft.com/office/officeart/2008/layout/HalfCircleOrganizationChart"/>
    <dgm:cxn modelId="{2EB6D5B8-45C0-43D5-80F2-97974FD546C5}" type="presParOf" srcId="{4449BC9E-092B-4FA3-81A7-B2E3069F206D}" destId="{982C99C5-A30A-4109-9FC2-C539330093CE}" srcOrd="2" destOrd="0" presId="urn:microsoft.com/office/officeart/2008/layout/HalfCircleOrganizationChart"/>
    <dgm:cxn modelId="{1A7E1069-CE60-4892-894F-6204A698DDFC}" type="presParOf" srcId="{4449BC9E-092B-4FA3-81A7-B2E3069F206D}" destId="{17C11F2F-7981-454D-932C-38DD5ADF1AE1}" srcOrd="3" destOrd="0" presId="urn:microsoft.com/office/officeart/2008/layout/HalfCircleOrganizationChart"/>
    <dgm:cxn modelId="{61E75435-6BB7-421E-B55B-396FB30FDF9B}" type="presParOf" srcId="{ABAD2E3C-DA91-4A36-A15C-603B5F7AA6C9}" destId="{73060F67-A995-4C77-84AE-749D7096BCC6}" srcOrd="1" destOrd="0" presId="urn:microsoft.com/office/officeart/2008/layout/HalfCircleOrganizationChart"/>
    <dgm:cxn modelId="{00892066-24C2-4FC2-B929-1E1D86B3B327}" type="presParOf" srcId="{ABAD2E3C-DA91-4A36-A15C-603B5F7AA6C9}" destId="{627FCE82-DD4C-46EE-948B-AC7058E7908B}" srcOrd="2" destOrd="0" presId="urn:microsoft.com/office/officeart/2008/layout/HalfCircleOrganizationChart"/>
    <dgm:cxn modelId="{8A39B4FC-1C24-4845-8008-A540C4A676E9}" type="presParOf" srcId="{C8C6C989-ACD7-42FA-83C8-06171F15DE5D}" destId="{6237CE67-9751-4BA6-A57E-E965CD50B7DD}" srcOrd="2" destOrd="0" presId="urn:microsoft.com/office/officeart/2008/layout/HalfCircleOrganizationChart"/>
    <dgm:cxn modelId="{B304D8D7-FF68-473F-A9F3-D663B97B47D7}" type="presParOf" srcId="{C8C6C989-ACD7-42FA-83C8-06171F15DE5D}" destId="{23CCB748-59B2-46F8-B65F-C50EAD6CF3CA}" srcOrd="3" destOrd="0" presId="urn:microsoft.com/office/officeart/2008/layout/HalfCircleOrganizationChart"/>
    <dgm:cxn modelId="{1EBF0497-D35B-43B5-913B-CE65A20C06C8}" type="presParOf" srcId="{23CCB748-59B2-46F8-B65F-C50EAD6CF3CA}" destId="{C70D883E-9A04-4996-B020-57ED6CF504F4}" srcOrd="0" destOrd="0" presId="urn:microsoft.com/office/officeart/2008/layout/HalfCircleOrganizationChart"/>
    <dgm:cxn modelId="{3360691C-1728-43C7-A01E-61C446E2104B}" type="presParOf" srcId="{C70D883E-9A04-4996-B020-57ED6CF504F4}" destId="{5D277E86-D410-44D2-BE49-5059E33361AA}" srcOrd="0" destOrd="0" presId="urn:microsoft.com/office/officeart/2008/layout/HalfCircleOrganizationChart"/>
    <dgm:cxn modelId="{44361C1D-1545-48DE-B94C-ED4FAAC60D26}" type="presParOf" srcId="{C70D883E-9A04-4996-B020-57ED6CF504F4}" destId="{ABC14391-4F25-455D-A983-B91537B11C9C}" srcOrd="1" destOrd="0" presId="urn:microsoft.com/office/officeart/2008/layout/HalfCircleOrganizationChart"/>
    <dgm:cxn modelId="{2D715E62-FD20-4635-AF27-51AE3774BC88}" type="presParOf" srcId="{C70D883E-9A04-4996-B020-57ED6CF504F4}" destId="{1242998F-BCCA-44AB-B60F-F092D2394EDF}" srcOrd="2" destOrd="0" presId="urn:microsoft.com/office/officeart/2008/layout/HalfCircleOrganizationChart"/>
    <dgm:cxn modelId="{DFB1D518-6732-4B56-9F4A-9DD9F546E463}" type="presParOf" srcId="{C70D883E-9A04-4996-B020-57ED6CF504F4}" destId="{38CBF948-2ECB-47CE-9360-ABF6341F83E6}" srcOrd="3" destOrd="0" presId="urn:microsoft.com/office/officeart/2008/layout/HalfCircleOrganizationChart"/>
    <dgm:cxn modelId="{C2AB3CBA-BF9D-4BEE-8705-78E3A08AEAAC}" type="presParOf" srcId="{23CCB748-59B2-46F8-B65F-C50EAD6CF3CA}" destId="{D69F3A27-BE82-4BC9-AB4F-2C23D0A5EEB4}" srcOrd="1" destOrd="0" presId="urn:microsoft.com/office/officeart/2008/layout/HalfCircleOrganizationChart"/>
    <dgm:cxn modelId="{B253643B-66E8-4D0C-9D37-F63A7E26D1DF}" type="presParOf" srcId="{23CCB748-59B2-46F8-B65F-C50EAD6CF3CA}" destId="{851383C9-ED22-44F2-AD6D-787BA5D1D651}" srcOrd="2" destOrd="0" presId="urn:microsoft.com/office/officeart/2008/layout/HalfCircleOrganizationChart"/>
    <dgm:cxn modelId="{BC466581-5E3E-4A76-8616-A0517A95E949}" type="presParOf" srcId="{6E7E5478-5410-469A-BF5B-E18747A02AE4}" destId="{53755C2A-5719-4919-A696-7A3CEDDBDB9E}" srcOrd="2" destOrd="0" presId="urn:microsoft.com/office/officeart/2008/layout/HalfCircleOrganizationChart"/>
    <dgm:cxn modelId="{F01E5685-71C6-479E-B625-F2EE5F1D6609}" type="presParOf" srcId="{6E7E5478-5410-469A-BF5B-E18747A02AE4}" destId="{4AF514D4-9C8A-42E5-AA15-4B603C96B724}" srcOrd="3" destOrd="0" presId="urn:microsoft.com/office/officeart/2008/layout/HalfCircleOrganizationChart"/>
    <dgm:cxn modelId="{88DD4371-51F3-4963-8ABD-90183043DAF6}" type="presParOf" srcId="{4AF514D4-9C8A-42E5-AA15-4B603C96B724}" destId="{6FFC944A-1307-4464-B2B9-E6C76FB5717E}" srcOrd="0" destOrd="0" presId="urn:microsoft.com/office/officeart/2008/layout/HalfCircleOrganizationChart"/>
    <dgm:cxn modelId="{9560B11A-271D-4236-8F20-4A2E3EC5D3A6}" type="presParOf" srcId="{6FFC944A-1307-4464-B2B9-E6C76FB5717E}" destId="{76A54857-FC60-4B58-AB4F-7EFE84F9BE7A}" srcOrd="0" destOrd="0" presId="urn:microsoft.com/office/officeart/2008/layout/HalfCircleOrganizationChart"/>
    <dgm:cxn modelId="{D31BB2EB-3772-48EE-A4CD-4B2DD3EC941E}" type="presParOf" srcId="{6FFC944A-1307-4464-B2B9-E6C76FB5717E}" destId="{14002D28-A62E-4000-8A59-C396B3F25DBB}" srcOrd="1" destOrd="0" presId="urn:microsoft.com/office/officeart/2008/layout/HalfCircleOrganizationChart"/>
    <dgm:cxn modelId="{6E8D5936-4771-413A-8134-3BEE2AEC7D2B}" type="presParOf" srcId="{6FFC944A-1307-4464-B2B9-E6C76FB5717E}" destId="{6EE51777-7F27-45DE-AB50-3B32F28DCC9A}" srcOrd="2" destOrd="0" presId="urn:microsoft.com/office/officeart/2008/layout/HalfCircleOrganizationChart"/>
    <dgm:cxn modelId="{52EE46C9-A2D4-40FF-9572-D538868FB8FE}" type="presParOf" srcId="{6FFC944A-1307-4464-B2B9-E6C76FB5717E}" destId="{4934BC5E-5A70-40B7-AAD0-E9404078661A}" srcOrd="3" destOrd="0" presId="urn:microsoft.com/office/officeart/2008/layout/HalfCircleOrganizationChart"/>
    <dgm:cxn modelId="{BBBD1B03-A7F1-4CBF-87EA-134DD923420A}" type="presParOf" srcId="{4AF514D4-9C8A-42E5-AA15-4B603C96B724}" destId="{DA09DB99-1420-4363-B49E-34F9880E3718}" srcOrd="1" destOrd="0" presId="urn:microsoft.com/office/officeart/2008/layout/HalfCircleOrganizationChart"/>
    <dgm:cxn modelId="{68318CC7-022C-491B-88E1-AE8CC93323A6}" type="presParOf" srcId="{4AF514D4-9C8A-42E5-AA15-4B603C96B724}" destId="{80335F91-2D9D-48C9-A070-5D4B05C6271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55C2A-5719-4919-A696-7A3CEDDBDB9E}">
      <dsp:nvSpPr>
        <dsp:cNvPr id="0" name=""/>
        <dsp:cNvSpPr/>
      </dsp:nvSpPr>
      <dsp:spPr>
        <a:xfrm>
          <a:off x="5570425" y="1384824"/>
          <a:ext cx="998486" cy="72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797"/>
              </a:lnTo>
              <a:lnTo>
                <a:pt x="998486" y="72179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7CE67-9751-4BA6-A57E-E965CD50B7DD}">
      <dsp:nvSpPr>
        <dsp:cNvPr id="0" name=""/>
        <dsp:cNvSpPr/>
      </dsp:nvSpPr>
      <dsp:spPr>
        <a:xfrm>
          <a:off x="2659174" y="3093079"/>
          <a:ext cx="998486" cy="72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797"/>
              </a:lnTo>
              <a:lnTo>
                <a:pt x="998486" y="72179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90626-98A4-4971-B13A-1A628A8CAC2D}">
      <dsp:nvSpPr>
        <dsp:cNvPr id="0" name=""/>
        <dsp:cNvSpPr/>
      </dsp:nvSpPr>
      <dsp:spPr>
        <a:xfrm>
          <a:off x="1660687" y="3093079"/>
          <a:ext cx="998486" cy="721797"/>
        </a:xfrm>
        <a:custGeom>
          <a:avLst/>
          <a:gdLst/>
          <a:ahLst/>
          <a:cxnLst/>
          <a:rect l="0" t="0" r="0" b="0"/>
          <a:pathLst>
            <a:path>
              <a:moveTo>
                <a:pt x="998486" y="0"/>
              </a:moveTo>
              <a:lnTo>
                <a:pt x="998486" y="721797"/>
              </a:lnTo>
              <a:lnTo>
                <a:pt x="0" y="72179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F0A71-6731-41EC-8F31-91A01C02E7A6}">
      <dsp:nvSpPr>
        <dsp:cNvPr id="0" name=""/>
        <dsp:cNvSpPr/>
      </dsp:nvSpPr>
      <dsp:spPr>
        <a:xfrm>
          <a:off x="3116313" y="1384824"/>
          <a:ext cx="2454112" cy="721797"/>
        </a:xfrm>
        <a:custGeom>
          <a:avLst/>
          <a:gdLst/>
          <a:ahLst/>
          <a:cxnLst/>
          <a:rect l="0" t="0" r="0" b="0"/>
          <a:pathLst>
            <a:path>
              <a:moveTo>
                <a:pt x="2454112" y="0"/>
              </a:moveTo>
              <a:lnTo>
                <a:pt x="2454112" y="721797"/>
              </a:lnTo>
              <a:lnTo>
                <a:pt x="0" y="72179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7CF3B-628C-4014-8AD7-30ED503C9384}">
      <dsp:nvSpPr>
        <dsp:cNvPr id="0" name=""/>
        <dsp:cNvSpPr/>
      </dsp:nvSpPr>
      <dsp:spPr>
        <a:xfrm>
          <a:off x="4968927" y="181828"/>
          <a:ext cx="1202996" cy="1202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A92E1-5E47-4BC8-9EBB-CCCA1EF7C6C0}">
      <dsp:nvSpPr>
        <dsp:cNvPr id="0" name=""/>
        <dsp:cNvSpPr/>
      </dsp:nvSpPr>
      <dsp:spPr>
        <a:xfrm>
          <a:off x="4968927" y="181828"/>
          <a:ext cx="1202996" cy="1202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6C21D-100E-4304-8976-4B1BD440AFDC}">
      <dsp:nvSpPr>
        <dsp:cNvPr id="0" name=""/>
        <dsp:cNvSpPr/>
      </dsp:nvSpPr>
      <dsp:spPr>
        <a:xfrm>
          <a:off x="4367429" y="398367"/>
          <a:ext cx="2405992" cy="769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Bond Market Sectors</a:t>
          </a:r>
          <a:endParaRPr lang="ru-RU" sz="2000" kern="1200" dirty="0"/>
        </a:p>
      </dsp:txBody>
      <dsp:txXfrm>
        <a:off x="4367429" y="398367"/>
        <a:ext cx="2405992" cy="769917"/>
      </dsp:txXfrm>
    </dsp:sp>
    <dsp:sp modelId="{DE8AA8C2-8185-4072-A9D6-ADD6A8DEA9E3}">
      <dsp:nvSpPr>
        <dsp:cNvPr id="0" name=""/>
        <dsp:cNvSpPr/>
      </dsp:nvSpPr>
      <dsp:spPr>
        <a:xfrm>
          <a:off x="2057676" y="1890082"/>
          <a:ext cx="1202996" cy="1202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3E1EB-FDC4-4B45-987C-2173A29BF988}">
      <dsp:nvSpPr>
        <dsp:cNvPr id="0" name=""/>
        <dsp:cNvSpPr/>
      </dsp:nvSpPr>
      <dsp:spPr>
        <a:xfrm>
          <a:off x="2057676" y="1890082"/>
          <a:ext cx="1202996" cy="1202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DB207-85E6-41D3-8BF6-5C9C4D9AA3F5}">
      <dsp:nvSpPr>
        <dsp:cNvPr id="0" name=""/>
        <dsp:cNvSpPr/>
      </dsp:nvSpPr>
      <dsp:spPr>
        <a:xfrm>
          <a:off x="1456178" y="2106622"/>
          <a:ext cx="2405992" cy="769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Internal Bond Market</a:t>
          </a:r>
          <a:endParaRPr lang="ru-RU" sz="2000" kern="1200" dirty="0"/>
        </a:p>
      </dsp:txBody>
      <dsp:txXfrm>
        <a:off x="1456178" y="2106622"/>
        <a:ext cx="2405992" cy="769917"/>
      </dsp:txXfrm>
    </dsp:sp>
    <dsp:sp modelId="{C218B108-78BB-432D-BF2A-E469323974B1}">
      <dsp:nvSpPr>
        <dsp:cNvPr id="0" name=""/>
        <dsp:cNvSpPr/>
      </dsp:nvSpPr>
      <dsp:spPr>
        <a:xfrm>
          <a:off x="602050" y="3598337"/>
          <a:ext cx="1202996" cy="1202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C99C5-A30A-4109-9FC2-C539330093CE}">
      <dsp:nvSpPr>
        <dsp:cNvPr id="0" name=""/>
        <dsp:cNvSpPr/>
      </dsp:nvSpPr>
      <dsp:spPr>
        <a:xfrm>
          <a:off x="602050" y="3598337"/>
          <a:ext cx="1202996" cy="1202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28173-A76F-4274-B748-AE088F0205B4}">
      <dsp:nvSpPr>
        <dsp:cNvPr id="0" name=""/>
        <dsp:cNvSpPr/>
      </dsp:nvSpPr>
      <dsp:spPr>
        <a:xfrm>
          <a:off x="552" y="3814876"/>
          <a:ext cx="2405992" cy="769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Domestic Bond Market</a:t>
          </a:r>
          <a:endParaRPr lang="ru-RU" sz="2000" kern="1200" dirty="0"/>
        </a:p>
      </dsp:txBody>
      <dsp:txXfrm>
        <a:off x="552" y="3814876"/>
        <a:ext cx="2405992" cy="769917"/>
      </dsp:txXfrm>
    </dsp:sp>
    <dsp:sp modelId="{ABC14391-4F25-455D-A983-B91537B11C9C}">
      <dsp:nvSpPr>
        <dsp:cNvPr id="0" name=""/>
        <dsp:cNvSpPr/>
      </dsp:nvSpPr>
      <dsp:spPr>
        <a:xfrm>
          <a:off x="3513301" y="3598337"/>
          <a:ext cx="1202996" cy="1202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2998F-BCCA-44AB-B60F-F092D2394EDF}">
      <dsp:nvSpPr>
        <dsp:cNvPr id="0" name=""/>
        <dsp:cNvSpPr/>
      </dsp:nvSpPr>
      <dsp:spPr>
        <a:xfrm>
          <a:off x="3513301" y="3598337"/>
          <a:ext cx="1202996" cy="1202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77E86-D410-44D2-BE49-5059E33361AA}">
      <dsp:nvSpPr>
        <dsp:cNvPr id="0" name=""/>
        <dsp:cNvSpPr/>
      </dsp:nvSpPr>
      <dsp:spPr>
        <a:xfrm>
          <a:off x="2911803" y="3814876"/>
          <a:ext cx="2405992" cy="769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Foreign Bond Market</a:t>
          </a:r>
          <a:endParaRPr lang="ru-RU" sz="2000" kern="1200" dirty="0"/>
        </a:p>
      </dsp:txBody>
      <dsp:txXfrm>
        <a:off x="2911803" y="3814876"/>
        <a:ext cx="2405992" cy="769917"/>
      </dsp:txXfrm>
    </dsp:sp>
    <dsp:sp modelId="{14002D28-A62E-4000-8A59-C396B3F25DBB}">
      <dsp:nvSpPr>
        <dsp:cNvPr id="0" name=""/>
        <dsp:cNvSpPr/>
      </dsp:nvSpPr>
      <dsp:spPr>
        <a:xfrm>
          <a:off x="6424552" y="1890082"/>
          <a:ext cx="1202996" cy="1202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51777-7F27-45DE-AB50-3B32F28DCC9A}">
      <dsp:nvSpPr>
        <dsp:cNvPr id="0" name=""/>
        <dsp:cNvSpPr/>
      </dsp:nvSpPr>
      <dsp:spPr>
        <a:xfrm>
          <a:off x="6424552" y="1890082"/>
          <a:ext cx="1202996" cy="1202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54857-FC60-4B58-AB4F-7EFE84F9BE7A}">
      <dsp:nvSpPr>
        <dsp:cNvPr id="0" name=""/>
        <dsp:cNvSpPr/>
      </dsp:nvSpPr>
      <dsp:spPr>
        <a:xfrm>
          <a:off x="5823054" y="2106622"/>
          <a:ext cx="2405992" cy="769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External Bond Market (the Eurobond Market)</a:t>
          </a:r>
          <a:endParaRPr lang="ru-RU" sz="2000" kern="1200" dirty="0"/>
        </a:p>
      </dsp:txBody>
      <dsp:txXfrm>
        <a:off x="5823054" y="2106622"/>
        <a:ext cx="2405992" cy="769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14695-B12B-439F-B45B-42DF30B989A3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39343-165B-45C7-A1D7-F4DD7F5B3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78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B792C-77FD-4B38-B42B-C6B9A697898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FD1C9-CEAB-48F5-A8A3-49EAB0294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1C27-CE4A-48CF-AE42-0ACCD5BE12E8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1"/>
            <a:ext cx="1188720" cy="926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7D6-CE74-485D-8B3F-BC519047B795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725-014E-459B-95EB-89FCA7D17C37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1325"/>
            <a:ext cx="8229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7962"/>
            <a:ext cx="8229600" cy="498316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2BD027B9-3AA8-4DA4-A55F-BACCB780FD0F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355725"/>
            <a:ext cx="82296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0" y="60325"/>
            <a:ext cx="548640" cy="4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FF59-1558-4BA9-91C4-AC290F268E2D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0C34-D15A-49E5-A604-AF1E52FF30A8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0" t="27651" r="8711" b="28529"/>
          <a:stretch/>
        </p:blipFill>
        <p:spPr>
          <a:xfrm>
            <a:off x="7391400" y="0"/>
            <a:ext cx="1447800" cy="609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AE7A-94C7-47EA-9DE4-AE19ABE9CA00}" type="datetime1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599C-2D93-475D-9F94-58EEA2C594FB}" type="datetime1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4D0D-A9F9-47DB-9621-D7956B321ED1}" type="datetime1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E5-2A79-46B5-9C4C-445AE8F343E6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53C-24C1-48D2-8876-00B62425EA84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1437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5884A-198F-4AE9-8AEE-2C7FBDA36FA8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GS Doctop Placeholder" hidden="1"/>
          <p:cNvSpPr txBox="1"/>
          <p:nvPr userDrawn="1"/>
        </p:nvSpPr>
        <p:spPr>
          <a:xfrm>
            <a:off x="546100" y="0"/>
            <a:ext cx="5651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00" b="0" smtClean="0">
                <a:latin typeface="Arial"/>
              </a:rPr>
              <a:t>akhmer\home\Nbtrain2014\CMF\Presentation\Presentation.pptx</a:t>
            </a:r>
            <a:endParaRPr lang="en-US" sz="800" b="0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 to Fixed Income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Anton </a:t>
            </a:r>
            <a:r>
              <a:rPr lang="en-US" sz="1800" dirty="0" err="1" smtClean="0"/>
              <a:t>Ivanov</a:t>
            </a:r>
            <a:endParaRPr lang="en-US" sz="1800" dirty="0" smtClean="0"/>
          </a:p>
          <a:p>
            <a:pPr algn="l"/>
            <a:r>
              <a:rPr lang="en-US" sz="1800" dirty="0" smtClean="0"/>
              <a:t>Moscow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2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of Debt Securities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Affirmative covenants:</a:t>
            </a:r>
          </a:p>
          <a:p>
            <a:r>
              <a:rPr lang="en-US" dirty="0"/>
              <a:t>To pay interest and principal on a timely </a:t>
            </a:r>
            <a:r>
              <a:rPr lang="en-US" dirty="0" smtClean="0"/>
              <a:t>basis</a:t>
            </a:r>
          </a:p>
          <a:p>
            <a:r>
              <a:rPr lang="en-US" dirty="0"/>
              <a:t>To pay all taxes and other claims when </a:t>
            </a:r>
            <a:r>
              <a:rPr lang="en-US" dirty="0" smtClean="0"/>
              <a:t>due</a:t>
            </a:r>
          </a:p>
          <a:p>
            <a:r>
              <a:rPr lang="en-US" dirty="0" smtClean="0"/>
              <a:t>Allow </a:t>
            </a:r>
            <a:r>
              <a:rPr lang="en-US" dirty="0"/>
              <a:t>either the issuer </a:t>
            </a:r>
            <a:r>
              <a:rPr lang="en-US" dirty="0" smtClean="0"/>
              <a:t>or bondholder </a:t>
            </a:r>
            <a:r>
              <a:rPr lang="en-US" dirty="0"/>
              <a:t>to alter a bond's term to </a:t>
            </a:r>
            <a:r>
              <a:rPr lang="en-US" dirty="0" smtClean="0"/>
              <a:t>maturity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Negative covenants:</a:t>
            </a:r>
          </a:p>
          <a:p>
            <a:r>
              <a:rPr lang="en-US" dirty="0" smtClean="0"/>
              <a:t>Impose </a:t>
            </a:r>
            <a:r>
              <a:rPr lang="en-US" dirty="0"/>
              <a:t>limitations on the borrower's ability to incur additional debt </a:t>
            </a:r>
            <a:r>
              <a:rPr lang="en-US" dirty="0" smtClean="0"/>
              <a:t>unless certain </a:t>
            </a:r>
            <a:r>
              <a:rPr lang="en-US" dirty="0"/>
              <a:t>tests are </a:t>
            </a:r>
            <a:r>
              <a:rPr lang="en-US" dirty="0" smtClean="0"/>
              <a:t>satisfied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Indenture and covenants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of Debt Securities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280278"/>
            <a:ext cx="7632000" cy="22974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Accrued interest</a:t>
            </a:r>
          </a:p>
        </p:txBody>
      </p:sp>
    </p:spTree>
    <p:extLst>
      <p:ext uri="{BB962C8B-B14F-4D97-AF65-F5344CB8AC3E}">
        <p14:creationId xmlns:p14="http://schemas.microsoft.com/office/powerpoint/2010/main" val="401836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of Debt Securities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Amortizing securities</a:t>
            </a:r>
          </a:p>
          <a:p>
            <a:r>
              <a:rPr lang="en-US" dirty="0" smtClean="0"/>
              <a:t>Prepayment option</a:t>
            </a:r>
          </a:p>
          <a:p>
            <a:r>
              <a:rPr lang="en-US" dirty="0" smtClean="0"/>
              <a:t>Sinking </a:t>
            </a:r>
            <a:r>
              <a:rPr lang="en-US" dirty="0"/>
              <a:t>fund </a:t>
            </a:r>
            <a:r>
              <a:rPr lang="en-US" dirty="0" smtClean="0"/>
              <a:t>requirement</a:t>
            </a:r>
          </a:p>
          <a:p>
            <a:r>
              <a:rPr lang="en-US" dirty="0" smtClean="0"/>
              <a:t>Tender offer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Bond provisions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8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of Debt Securities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Embedded options granted to </a:t>
            </a:r>
            <a:r>
              <a:rPr lang="en-US" dirty="0" smtClean="0"/>
              <a:t>issuers:</a:t>
            </a:r>
          </a:p>
          <a:p>
            <a:r>
              <a:rPr lang="en-US" dirty="0"/>
              <a:t>The right to call the issue </a:t>
            </a:r>
            <a:r>
              <a:rPr lang="en-US" dirty="0" smtClean="0"/>
              <a:t>(fixed-price call / make-whole call)</a:t>
            </a:r>
          </a:p>
          <a:p>
            <a:r>
              <a:rPr lang="en-US" dirty="0"/>
              <a:t>The right of the underlying borrowers in a pool of loans to </a:t>
            </a:r>
            <a:r>
              <a:rPr lang="en-US" dirty="0" smtClean="0"/>
              <a:t>prepay principal </a:t>
            </a:r>
            <a:r>
              <a:rPr lang="en-US" dirty="0"/>
              <a:t>above the scheduled principal </a:t>
            </a:r>
            <a:r>
              <a:rPr lang="en-US" dirty="0" smtClean="0"/>
              <a:t>payment</a:t>
            </a:r>
          </a:p>
          <a:p>
            <a:r>
              <a:rPr lang="en-US" dirty="0"/>
              <a:t>The cap on a </a:t>
            </a:r>
            <a:r>
              <a:rPr lang="en-US" dirty="0" smtClean="0"/>
              <a:t>floater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Embedded options granted to </a:t>
            </a:r>
            <a:r>
              <a:rPr lang="en-US" dirty="0" smtClean="0"/>
              <a:t>bondholders:</a:t>
            </a:r>
          </a:p>
          <a:p>
            <a:r>
              <a:rPr lang="en-US" dirty="0"/>
              <a:t>Conversion </a:t>
            </a:r>
            <a:r>
              <a:rPr lang="en-US" dirty="0" smtClean="0"/>
              <a:t>privilege</a:t>
            </a:r>
          </a:p>
          <a:p>
            <a:r>
              <a:rPr lang="en-US" dirty="0"/>
              <a:t>The right to put the </a:t>
            </a:r>
            <a:r>
              <a:rPr lang="en-US" dirty="0" smtClean="0"/>
              <a:t>issue</a:t>
            </a:r>
          </a:p>
          <a:p>
            <a:r>
              <a:rPr lang="en-US" dirty="0"/>
              <a:t>Floor on a </a:t>
            </a:r>
            <a:r>
              <a:rPr lang="en-US" dirty="0" smtClean="0"/>
              <a:t>floater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options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Players Objectives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698" b="1455"/>
          <a:stretch/>
        </p:blipFill>
        <p:spPr bwMode="auto">
          <a:xfrm>
            <a:off x="621792" y="1477963"/>
            <a:ext cx="7912608" cy="491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7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 of Bond Sectors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Short-term unsecured </a:t>
            </a:r>
            <a:r>
              <a:rPr lang="en-US" dirty="0"/>
              <a:t>promissory notes issued in the open market as an obligation </a:t>
            </a:r>
            <a:r>
              <a:rPr lang="en-US" dirty="0" smtClean="0"/>
              <a:t>of the </a:t>
            </a:r>
            <a:r>
              <a:rPr lang="en-US" dirty="0"/>
              <a:t>issuing </a:t>
            </a:r>
            <a:r>
              <a:rPr lang="en-US" dirty="0" smtClean="0"/>
              <a:t>entity</a:t>
            </a:r>
          </a:p>
          <a:p>
            <a:r>
              <a:rPr lang="en-US" dirty="0" smtClean="0"/>
              <a:t>Maturity is </a:t>
            </a:r>
            <a:r>
              <a:rPr lang="en-US" dirty="0"/>
              <a:t>typically less than 270 </a:t>
            </a:r>
            <a:r>
              <a:rPr lang="en-US" dirty="0" smtClean="0"/>
              <a:t>days</a:t>
            </a:r>
          </a:p>
          <a:p>
            <a:r>
              <a:rPr lang="en-US" dirty="0"/>
              <a:t>Investors in commercial paper are institutional </a:t>
            </a:r>
            <a:r>
              <a:rPr lang="en-US" dirty="0" smtClean="0"/>
              <a:t>investors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 paper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 of Bond Sectors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012258"/>
              </p:ext>
            </p:extLst>
          </p:nvPr>
        </p:nvGraphicFramePr>
        <p:xfrm>
          <a:off x="457200" y="1477963"/>
          <a:ext cx="8229600" cy="212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Pledge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Mortgage bond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Lien (a legal right to sell mortgaged property)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Collateral trust bond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Collateral (stocks, notes, bonds, real estate)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Debenture bond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Unsecured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Subordinated debenture bond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Unsecured (ranks after secured debt, debentures</a:t>
                      </a:r>
                    </a:p>
                    <a:p>
                      <a:r>
                        <a:rPr lang="en-US" dirty="0" smtClean="0"/>
                        <a:t>bonds, and often after some general creditors)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debt instruments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 of Bond Sectors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debt instruments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 </a:t>
            </a:r>
            <a:r>
              <a:rPr lang="en-US" dirty="0" smtClean="0"/>
              <a:t>144A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non-issuers with </a:t>
            </a:r>
            <a:r>
              <a:rPr lang="en-US" dirty="0" smtClean="0"/>
              <a:t>exemption </a:t>
            </a:r>
            <a:r>
              <a:rPr lang="en-US" dirty="0"/>
              <a:t>from the registration requirements of the Securities Act for </a:t>
            </a:r>
            <a:r>
              <a:rPr lang="en-US" dirty="0" err="1" smtClean="0"/>
              <a:t>resales</a:t>
            </a:r>
            <a:r>
              <a:rPr lang="en-US" dirty="0" smtClean="0"/>
              <a:t> to qualified </a:t>
            </a:r>
            <a:r>
              <a:rPr lang="en-US" dirty="0"/>
              <a:t>institutional </a:t>
            </a:r>
            <a:r>
              <a:rPr lang="en-US" dirty="0" smtClean="0"/>
              <a:t>buyers</a:t>
            </a:r>
          </a:p>
          <a:p>
            <a:r>
              <a:rPr lang="en-US" dirty="0" smtClean="0"/>
              <a:t>Allows </a:t>
            </a:r>
            <a:r>
              <a:rPr lang="en-US" dirty="0"/>
              <a:t>a non-U.S. issuer to avoid the </a:t>
            </a:r>
            <a:r>
              <a:rPr lang="en-US" dirty="0" smtClean="0"/>
              <a:t>registration </a:t>
            </a:r>
            <a:r>
              <a:rPr lang="en-US" dirty="0"/>
              <a:t>requirements of the Securities </a:t>
            </a:r>
            <a:r>
              <a:rPr lang="en-US" dirty="0" smtClean="0"/>
              <a:t>Act</a:t>
            </a:r>
          </a:p>
          <a:p>
            <a:r>
              <a:rPr lang="en-US" dirty="0" smtClean="0"/>
              <a:t>Provides </a:t>
            </a:r>
            <a:r>
              <a:rPr lang="en-US" dirty="0"/>
              <a:t>the non-U.S. issuer </a:t>
            </a:r>
            <a:r>
              <a:rPr lang="en-US" dirty="0" smtClean="0"/>
              <a:t>with greater </a:t>
            </a:r>
            <a:r>
              <a:rPr lang="en-US" dirty="0"/>
              <a:t>control over timing of </a:t>
            </a:r>
            <a:r>
              <a:rPr lang="en-US" dirty="0" smtClean="0"/>
              <a:t>the offering (potentially </a:t>
            </a:r>
            <a:r>
              <a:rPr lang="en-US" dirty="0"/>
              <a:t>quicker access </a:t>
            </a:r>
            <a:r>
              <a:rPr lang="en-US" dirty="0" smtClean="0"/>
              <a:t>to the </a:t>
            </a:r>
            <a:r>
              <a:rPr lang="en-US" dirty="0"/>
              <a:t>U.S. capital </a:t>
            </a:r>
            <a:r>
              <a:rPr lang="en-US" dirty="0" smtClean="0"/>
              <a:t>markets)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13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 of Bond Sectors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Eurobond market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568332"/>
              </p:ext>
            </p:extLst>
          </p:nvPr>
        </p:nvGraphicFramePr>
        <p:xfrm>
          <a:off x="457200" y="1477963"/>
          <a:ext cx="8229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9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Debt Securities Risks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382000" cy="504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rate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 Me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ntroduce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yself…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10/2012: CMF </a:t>
            </a:r>
            <a:r>
              <a:rPr lang="en-US" dirty="0" smtClean="0"/>
              <a:t>MSU 1</a:t>
            </a:r>
            <a:r>
              <a:rPr lang="en-US" baseline="30000" dirty="0" smtClean="0"/>
              <a:t>st</a:t>
            </a:r>
            <a:r>
              <a:rPr lang="en-US" dirty="0" smtClean="0"/>
              <a:t> year student</a:t>
            </a:r>
          </a:p>
          <a:p>
            <a:r>
              <a:rPr lang="en-US" dirty="0" smtClean="0"/>
              <a:t>07/2013: </a:t>
            </a:r>
            <a:r>
              <a:rPr lang="en-US" dirty="0" err="1" smtClean="0"/>
              <a:t>Sberbank</a:t>
            </a:r>
            <a:r>
              <a:rPr lang="en-US" dirty="0" smtClean="0"/>
              <a:t> CIB Risk Management Intern</a:t>
            </a:r>
          </a:p>
          <a:p>
            <a:r>
              <a:rPr lang="en-US" dirty="0" smtClean="0"/>
              <a:t>09/2013</a:t>
            </a:r>
            <a:r>
              <a:rPr lang="en-US" dirty="0"/>
              <a:t>: </a:t>
            </a:r>
            <a:r>
              <a:rPr lang="en-US" dirty="0" err="1"/>
              <a:t>Sberbank</a:t>
            </a:r>
            <a:r>
              <a:rPr lang="en-US" dirty="0"/>
              <a:t> CIB Risk </a:t>
            </a:r>
            <a:r>
              <a:rPr lang="en-US" dirty="0" smtClean="0"/>
              <a:t>Management Jr. Analyst</a:t>
            </a:r>
          </a:p>
          <a:p>
            <a:r>
              <a:rPr lang="en-US" dirty="0" smtClean="0"/>
              <a:t>07/2014: Graduated Financial University </a:t>
            </a:r>
            <a:r>
              <a:rPr lang="en-US" dirty="0"/>
              <a:t>under the </a:t>
            </a:r>
            <a:r>
              <a:rPr lang="en-US" dirty="0" smtClean="0"/>
              <a:t>Government </a:t>
            </a:r>
            <a:r>
              <a:rPr lang="en-US" dirty="0"/>
              <a:t>of the Russian Federation (with honors</a:t>
            </a:r>
            <a:r>
              <a:rPr lang="en-US" dirty="0" smtClean="0"/>
              <a:t>)</a:t>
            </a:r>
          </a:p>
          <a:p>
            <a:r>
              <a:rPr lang="en-US" dirty="0"/>
              <a:t>06/2015 OJSC </a:t>
            </a:r>
            <a:r>
              <a:rPr lang="en-US" dirty="0" err="1"/>
              <a:t>Sberbank</a:t>
            </a:r>
            <a:r>
              <a:rPr lang="en-US" dirty="0"/>
              <a:t> of Russia </a:t>
            </a:r>
            <a:r>
              <a:rPr lang="en-US" dirty="0" smtClean="0"/>
              <a:t>CIB Risk Management Division Lead Specialist</a:t>
            </a:r>
          </a:p>
        </p:txBody>
      </p:sp>
    </p:spTree>
    <p:extLst>
      <p:ext uri="{BB962C8B-B14F-4D97-AF65-F5344CB8AC3E}">
        <p14:creationId xmlns:p14="http://schemas.microsoft.com/office/powerpoint/2010/main" val="21906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Debt Securities Risks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4000"/>
            <a:ext cx="8208000" cy="46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Debt Securities Risks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80380"/>
            <a:ext cx="7848000" cy="467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bullion.ru/library/trade_technology/futures_v_dragotsennykh_metallakh/quik_go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69296"/>
            <a:ext cx="3564000" cy="305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Liquidity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Debt Securities Risks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Contractual risk</a:t>
            </a:r>
          </a:p>
          <a:p>
            <a:r>
              <a:rPr lang="en-US" dirty="0" smtClean="0"/>
              <a:t>Inflation risk</a:t>
            </a:r>
          </a:p>
          <a:p>
            <a:r>
              <a:rPr lang="en-US" dirty="0" smtClean="0"/>
              <a:t>Event risk</a:t>
            </a:r>
          </a:p>
          <a:p>
            <a:r>
              <a:rPr lang="en-US" dirty="0" smtClean="0"/>
              <a:t>Tax risk</a:t>
            </a:r>
          </a:p>
          <a:p>
            <a:r>
              <a:rPr lang="en-US" dirty="0" smtClean="0"/>
              <a:t>FX </a:t>
            </a:r>
            <a:r>
              <a:rPr lang="en-US" dirty="0" smtClean="0"/>
              <a:t>risk</a:t>
            </a:r>
          </a:p>
          <a:p>
            <a:r>
              <a:rPr lang="en-US" dirty="0" smtClean="0"/>
              <a:t>… and more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7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 Objectives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important fixed income securities classes and markets</a:t>
            </a:r>
          </a:p>
          <a:p>
            <a:r>
              <a:rPr lang="en-US" dirty="0" smtClean="0"/>
              <a:t>Describe interdependencies and the roles of the different players in the debt markets</a:t>
            </a:r>
          </a:p>
          <a:p>
            <a:r>
              <a:rPr lang="en-US" dirty="0" smtClean="0"/>
              <a:t>Develop tools for valuing fixed income securities and managing interest rate risk</a:t>
            </a:r>
          </a:p>
          <a:p>
            <a:r>
              <a:rPr lang="en-US" dirty="0" smtClean="0"/>
              <a:t>Develop economic intuition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2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 Covers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bonds and term structure </a:t>
            </a:r>
            <a:r>
              <a:rPr lang="en-US" dirty="0" smtClean="0"/>
              <a:t>concepts</a:t>
            </a:r>
            <a:endParaRPr lang="en-US" dirty="0"/>
          </a:p>
          <a:p>
            <a:r>
              <a:rPr lang="en-US" dirty="0" smtClean="0"/>
              <a:t>Fixed </a:t>
            </a:r>
            <a:r>
              <a:rPr lang="en-US" dirty="0"/>
              <a:t>income </a:t>
            </a:r>
            <a:r>
              <a:rPr lang="en-US" dirty="0" smtClean="0"/>
              <a:t>derivatives</a:t>
            </a:r>
            <a:endParaRPr lang="en-US" dirty="0"/>
          </a:p>
          <a:p>
            <a:r>
              <a:rPr lang="en-US" dirty="0" smtClean="0"/>
              <a:t>Interest </a:t>
            </a:r>
            <a:r>
              <a:rPr lang="en-US" dirty="0"/>
              <a:t>rate </a:t>
            </a:r>
            <a:r>
              <a:rPr lang="en-US" dirty="0" smtClean="0"/>
              <a:t>modeling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of Debt </a:t>
            </a:r>
            <a:r>
              <a:rPr lang="en-US" dirty="0" smtClean="0"/>
              <a:t>Securities</a:t>
            </a:r>
            <a:endParaRPr lang="ru-RU" dirty="0" smtClean="0"/>
          </a:p>
          <a:p>
            <a:r>
              <a:rPr lang="en-US" dirty="0"/>
              <a:t>Market Players </a:t>
            </a:r>
            <a:r>
              <a:rPr lang="en-US" dirty="0" smtClean="0"/>
              <a:t>Objectives</a:t>
            </a:r>
            <a:endParaRPr lang="ru-RU" dirty="0" smtClean="0"/>
          </a:p>
          <a:p>
            <a:r>
              <a:rPr lang="en-US" dirty="0"/>
              <a:t>Overview of Bond </a:t>
            </a:r>
            <a:r>
              <a:rPr lang="en-US" dirty="0" smtClean="0"/>
              <a:t>Sectors</a:t>
            </a:r>
            <a:endParaRPr lang="ru-RU" dirty="0" smtClean="0"/>
          </a:p>
          <a:p>
            <a:r>
              <a:rPr lang="en-US" dirty="0"/>
              <a:t>Risks Associated with Debt Securities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87200"/>
            <a:ext cx="8884096" cy="53136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1325"/>
            <a:ext cx="8229600" cy="533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a Debt Contract?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85968"/>
            <a:ext cx="8892000" cy="5314832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41325"/>
            <a:ext cx="8229600" cy="533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a Debt Contract?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of Debt Securities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Bonds</a:t>
            </a:r>
          </a:p>
          <a:p>
            <a:r>
              <a:rPr lang="en-US" dirty="0" smtClean="0"/>
              <a:t>Mortgage-backed securities</a:t>
            </a:r>
          </a:p>
          <a:p>
            <a:r>
              <a:rPr lang="en-US" dirty="0" smtClean="0"/>
              <a:t>Asset-backed securities</a:t>
            </a:r>
          </a:p>
          <a:p>
            <a:r>
              <a:rPr lang="en-US" dirty="0" smtClean="0"/>
              <a:t>Bank loans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ebt obligation types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of Debt Securities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Zero-coupon bonds</a:t>
            </a:r>
          </a:p>
          <a:p>
            <a:r>
              <a:rPr lang="en-US" dirty="0" smtClean="0"/>
              <a:t>Fixed-rate bonds</a:t>
            </a:r>
          </a:p>
          <a:p>
            <a:r>
              <a:rPr lang="en-US" dirty="0" smtClean="0"/>
              <a:t>Step-up notes</a:t>
            </a:r>
          </a:p>
          <a:p>
            <a:r>
              <a:rPr lang="en-US" dirty="0"/>
              <a:t>Floating-rate </a:t>
            </a:r>
            <a:r>
              <a:rPr lang="en-US" dirty="0" smtClean="0"/>
              <a:t>securities</a:t>
            </a:r>
          </a:p>
          <a:p>
            <a:r>
              <a:rPr lang="en-US" dirty="0" smtClean="0"/>
              <a:t>Inverse / Reverse floaters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coupon rates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2895600"/>
            <a:ext cx="446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coupon rate = reference rate + quoted margin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3264932"/>
            <a:ext cx="361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coupon rate = </a:t>
            </a:r>
            <a:r>
              <a:rPr lang="en-US" dirty="0" smtClean="0"/>
              <a:t>K - L * (reference </a:t>
            </a:r>
            <a:r>
              <a:rPr lang="en-US" dirty="0"/>
              <a:t>rate)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3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579</Words>
  <Application>Microsoft Office PowerPoint</Application>
  <PresentationFormat>On-screen Show (4:3)</PresentationFormat>
  <Paragraphs>125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Fixed Income World</vt:lpstr>
      <vt:lpstr>Let Me Introduce Myself…</vt:lpstr>
      <vt:lpstr>Course Objectives</vt:lpstr>
      <vt:lpstr>Course Covers</vt:lpstr>
      <vt:lpstr>Contents</vt:lpstr>
      <vt:lpstr>What is a Debt Contract?</vt:lpstr>
      <vt:lpstr>What is a Debt Contract?</vt:lpstr>
      <vt:lpstr>Features of Debt Securities</vt:lpstr>
      <vt:lpstr>Features of Debt Securities</vt:lpstr>
      <vt:lpstr>Features of Debt Securities</vt:lpstr>
      <vt:lpstr>Features of Debt Securities</vt:lpstr>
      <vt:lpstr>Features of Debt Securities</vt:lpstr>
      <vt:lpstr>Features of Debt Securities</vt:lpstr>
      <vt:lpstr>Market Players Objectives</vt:lpstr>
      <vt:lpstr>Overview of Bond Sectors</vt:lpstr>
      <vt:lpstr>Overview of Bond Sectors</vt:lpstr>
      <vt:lpstr>Overview of Bond Sectors</vt:lpstr>
      <vt:lpstr>Overview of Bond Sectors</vt:lpstr>
      <vt:lpstr>Debt Securities Risks</vt:lpstr>
      <vt:lpstr>Debt Securities Risks</vt:lpstr>
      <vt:lpstr>Debt Securities Risks</vt:lpstr>
      <vt:lpstr>Debt Securities Risks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Akhmedzyanov, Ruslan [IBD]</dc:creator>
  <cp:lastModifiedBy>Anton</cp:lastModifiedBy>
  <cp:revision>170</cp:revision>
  <cp:lastPrinted>2014-09-13T08:48:44Z</cp:lastPrinted>
  <dcterms:created xsi:type="dcterms:W3CDTF">2006-08-16T00:00:00Z</dcterms:created>
  <dcterms:modified xsi:type="dcterms:W3CDTF">2015-10-10T07:11:37Z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ject">
    <vt:lpwstr>akhmer</vt:lpwstr>
  </property>
  <property fmtid="{D5CDD505-2E9C-101B-9397-08002B2CF9AE}" pid="3" name="DocTopsCleaned">
    <vt:lpwstr>True</vt:lpwstr>
  </property>
  <property fmtid="{D5CDD505-2E9C-101B-9397-08002B2CF9AE}" pid="4" name="ShowHideDoctop">
    <vt:lpwstr>False</vt:lpwstr>
  </property>
</Properties>
</file>