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1" r:id="rId3"/>
    <p:sldId id="336" r:id="rId4"/>
    <p:sldId id="263" r:id="rId5"/>
    <p:sldId id="307" r:id="rId6"/>
    <p:sldId id="275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7" r:id="rId17"/>
    <p:sldId id="332" r:id="rId18"/>
    <p:sldId id="333" r:id="rId19"/>
    <p:sldId id="334" r:id="rId20"/>
    <p:sldId id="33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2188EA-7B90-47A1-9E3F-3EA53D07578F}">
          <p14:sldIdLst>
            <p14:sldId id="256"/>
          </p14:sldIdLst>
        </p14:section>
        <p14:section name="Многомерное ОГР" id="{1DAD70E6-BB71-4D55-AE4D-5D80741F4945}">
          <p14:sldIdLst>
            <p14:sldId id="321"/>
            <p14:sldId id="336"/>
            <p14:sldId id="263"/>
            <p14:sldId id="307"/>
            <p14:sldId id="275"/>
          </p14:sldIdLst>
        </p14:section>
        <p14:section name="Основы теории копул" id="{FC9A5E6F-F49A-44FE-B2CA-2A840B755B36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Копулы в R" id="{4D9FAB2A-488C-4C69-BF69-805A94AB715B}">
          <p14:sldIdLst>
            <p14:sldId id="337"/>
            <p14:sldId id="332"/>
            <p14:sldId id="333"/>
            <p14:sldId id="334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00C98AE-351D-456D-B08F-3F75FDEDC731}" type="datetimeFigureOut">
              <a:rPr lang="ru-RU" smtClean="0"/>
              <a:t>19.10.2015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Моделирование доходности портфеля активов и оценка его риска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Количественная аналитика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Теорема Шкляра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Теорема Шкляра (</a:t>
                </a:r>
                <a:r>
                  <a:rPr lang="en-US" dirty="0" err="1" smtClean="0"/>
                  <a:t>Šklar</a:t>
                </a:r>
                <a:r>
                  <a:rPr lang="en-US" dirty="0" smtClean="0"/>
                  <a:t>, 1959)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 smtClean="0"/>
                  <a:t> 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частные функции распределения,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совместная функция распределения,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существует такая копула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что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Теорема Шкляра позволяет разделить процедуру оценки параметров совместного распределения на два шага:</a:t>
                </a:r>
              </a:p>
              <a:p>
                <a:r>
                  <a:rPr lang="ru-RU" dirty="0" smtClean="0"/>
                  <a:t>оценка параметров частных функций распределения</a:t>
                </a:r>
              </a:p>
              <a:p>
                <a:r>
                  <a:rPr lang="ru-RU" dirty="0" smtClean="0"/>
                  <a:t>оценка параметров копула-функции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Виды копул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Виды копула-функций:</a:t>
            </a:r>
          </a:p>
          <a:p>
            <a:r>
              <a:rPr lang="ru-RU" dirty="0"/>
              <a:t>эллиптические </a:t>
            </a:r>
            <a:r>
              <a:rPr lang="ru-RU" dirty="0" smtClean="0"/>
              <a:t>— строятся на основе известных функций распределения (нормальная, Стьюдента, Коши, Лапласа и другие);</a:t>
            </a:r>
          </a:p>
          <a:p>
            <a:r>
              <a:rPr lang="ru-RU" dirty="0"/>
              <a:t>архимедовы </a:t>
            </a:r>
            <a:r>
              <a:rPr lang="ru-RU" dirty="0" smtClean="0"/>
              <a:t>— строятся на основе функции-генератора (Гумбеля, </a:t>
            </a:r>
            <a:r>
              <a:rPr lang="ru-RU" dirty="0" err="1" smtClean="0"/>
              <a:t>Клейтона</a:t>
            </a:r>
            <a:r>
              <a:rPr lang="ru-RU" dirty="0" smtClean="0"/>
              <a:t>, Франка и другие);</a:t>
            </a:r>
            <a:endParaRPr lang="en-US" dirty="0" smtClean="0"/>
          </a:p>
          <a:p>
            <a:r>
              <a:rPr lang="ru-RU" dirty="0" smtClean="0"/>
              <a:t>экстремальные копулы (Гумбеля, </a:t>
            </a:r>
            <a:r>
              <a:rPr lang="ru-RU" dirty="0" err="1" smtClean="0"/>
              <a:t>Галамбоса</a:t>
            </a:r>
            <a:r>
              <a:rPr lang="ru-RU" dirty="0" smtClean="0"/>
              <a:t> и другие);</a:t>
            </a:r>
          </a:p>
          <a:p>
            <a:r>
              <a:rPr lang="ru-RU" dirty="0" smtClean="0"/>
              <a:t>непараметрические копулы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Эллиптические копулы (1:2)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Копула Гаусса (нормальная копула)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𝜉𝜂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06045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6045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3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97334"/>
            <a:ext cx="3087822" cy="3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10" y="3957788"/>
            <a:ext cx="3087822" cy="3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Эллиптические копулы (2:2)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Стьюдента (</a:t>
                </a:r>
                <a:r>
                  <a:rPr lang="en-US" dirty="0" smtClean="0"/>
                  <a:t>t-</a:t>
                </a:r>
                <a:r>
                  <a:rPr lang="ru-RU" dirty="0" smtClean="0"/>
                  <a:t>копула)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4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Архимедовы копулы (1:2)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Копула Гумбеля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1;+∞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00" y="3402144"/>
            <a:ext cx="3488432" cy="3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" y="3330136"/>
            <a:ext cx="3488432" cy="3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4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Архимедовы копулы (2:2)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:r>
                  <a:rPr lang="ru-RU" dirty="0" err="1" smtClean="0"/>
                  <a:t>Клейтона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−1;0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0;+∞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2242"/>
            <a:ext cx="3528392" cy="352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62242"/>
            <a:ext cx="3528392" cy="352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8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/>
              <a:t>Копулы в </a:t>
            </a:r>
            <a:r>
              <a:rPr lang="en-US" sz="3200" dirty="0"/>
              <a:t>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91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Моделирование частных функций распределения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library(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</a:t>
                </a:r>
                <a:r>
                  <a:rPr lang="ru-RU" dirty="0" smtClean="0"/>
                  <a:t> моделирование частных функций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stepAIC.ghyp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dax,dist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=c("gauss","t","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"),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symmetric=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NULL,silent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best.model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stepAIC.ghyp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smi,dist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=c("gauss","t","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"),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symmetric=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NULL,silent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best.model</a:t>
                </a: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</a:t>
                </a:r>
                <a:r>
                  <a:rPr lang="ru-RU" dirty="0" smtClean="0"/>
                  <a:t> расчёт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dax,object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smi,object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dax.cdf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smi.cdf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Моделирование копулы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library(copula)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объявление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(dim=2,param=0.5,dispstr="un")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(dim=2,param=0.5,df=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df.fixed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TRUE,dispstr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="un")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gumbelCopula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(dim=2,param=2)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claytonCopula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4793"/>
              </p:ext>
            </p:extLst>
          </p:nvPr>
        </p:nvGraphicFramePr>
        <p:xfrm>
          <a:off x="5796136" y="5301208"/>
          <a:ext cx="25922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norm.fit@loglik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558.4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stud.fit@loglik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595.0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gumb.fit@loglik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533.3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clay.fit@loglik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486.3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# значения частных функций распределения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10^4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/>
              <a:t>доходности активов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[,1],object=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[,2],object=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c(0.5,0.5)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w[1]*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w[2]*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smi.sim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&lt;- 0.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829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-0.009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Многомерное обобщённое 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гиперболическое распределение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</a:t>
            </a:r>
            <a:r>
              <a:rPr lang="ru-RU" sz="3200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ru-RU" dirty="0" smtClean="0"/>
              <a:t>рассчитать показатели </a:t>
            </a:r>
            <a:r>
              <a:rPr lang="en-US" dirty="0" smtClean="0"/>
              <a:t>VaR</a:t>
            </a:r>
            <a:r>
              <a:rPr lang="ru-RU" dirty="0" smtClean="0"/>
              <a:t> и </a:t>
            </a:r>
            <a:r>
              <a:rPr lang="en-US" dirty="0" smtClean="0"/>
              <a:t>ES</a:t>
            </a:r>
            <a:r>
              <a:rPr lang="ru-RU" dirty="0" smtClean="0"/>
              <a:t> для портфеля финансовых </a:t>
            </a:r>
            <a:r>
              <a:rPr lang="ru-RU" dirty="0" smtClean="0"/>
              <a:t>активов</a:t>
            </a:r>
            <a:r>
              <a:rPr lang="ru-RU" dirty="0" smtClean="0"/>
              <a:t>, используя копула-функции</a:t>
            </a:r>
            <a:endParaRPr lang="en-US" dirty="0" smtClean="0"/>
          </a:p>
          <a:p>
            <a:r>
              <a:rPr lang="ru-RU" dirty="0"/>
              <a:t>построить кривую </a:t>
            </a:r>
            <a:r>
              <a:rPr lang="en-US" dirty="0"/>
              <a:t>VaR</a:t>
            </a:r>
            <a:r>
              <a:rPr lang="ru-RU" dirty="0"/>
              <a:t> </a:t>
            </a:r>
            <a:r>
              <a:rPr lang="ru-RU" dirty="0" smtClean="0"/>
              <a:t>и провести </a:t>
            </a:r>
            <a:r>
              <a:rPr lang="ru-RU" dirty="0"/>
              <a:t>тест </a:t>
            </a:r>
            <a:r>
              <a:rPr lang="ru-RU" dirty="0" smtClean="0"/>
              <a:t>Купика</a:t>
            </a:r>
            <a:endParaRPr lang="ru-RU" dirty="0" smtClean="0"/>
          </a:p>
          <a:p>
            <a:r>
              <a:rPr lang="ru-RU" dirty="0"/>
              <a:t>написать </a:t>
            </a:r>
            <a:r>
              <a:rPr lang="ru-RU" dirty="0" smtClean="0"/>
              <a:t>комментарии</a:t>
            </a:r>
          </a:p>
          <a:p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Исходные данные – котировки с сайтов </a:t>
            </a:r>
            <a:r>
              <a:rPr lang="en-US" dirty="0" smtClean="0"/>
              <a:t>finam.ru, finance.yahoo.com </a:t>
            </a:r>
            <a:r>
              <a:rPr lang="ru-RU" dirty="0" smtClean="0"/>
              <a:t>и др.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59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Исходные данные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indent="0">
              <a:buNone/>
            </a:pPr>
            <a:r>
              <a:rPr lang="en-US" sz="8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- 1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[,"DAX"]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[,"SMI"]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Двумерный случай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доходности портфеля из двух активов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800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оценка параметров </a:t>
            </a:r>
            <a:r>
              <a:rPr lang="ru-RU" dirty="0" smtClean="0"/>
              <a:t>модели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fit.</a:t>
            </a:r>
            <a:r>
              <a:rPr lang="en-US" dirty="0" smtClean="0"/>
              <a:t>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mv(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aic.mv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/>
              <a:t> 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fit.ghypmv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c(0.5,0.5)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веса активов в портфеле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&lt;- 10^6; alpha &lt;- 0.1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N,object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w[1]*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[,1]+w[2]*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:(alpha*N-1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4046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-0.009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Оптимизация портфеля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выбор оптимальных весов активов в портфеле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portfolio.optimize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risk.measure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value.at.risk",type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minimum.risk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target.return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NULL,risk.free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NULL,level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=0.95,silent=TRUE)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/>
          </a:p>
          <a:p>
            <a:pPr>
              <a:buClr>
                <a:srgbClr val="A9A57C"/>
              </a:buClr>
            </a:pPr>
            <a:r>
              <a:rPr lang="en-US" b="1" i="1" dirty="0" err="1" smtClean="0"/>
              <a:t>risk.measure</a:t>
            </a:r>
            <a:r>
              <a:rPr lang="en-US" b="1" i="1" dirty="0" smtClean="0"/>
              <a:t> </a:t>
            </a:r>
            <a:r>
              <a:rPr lang="ru-RU" dirty="0" smtClean="0"/>
              <a:t>определяет целевой измеритель риска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</a:t>
            </a:r>
            <a:r>
              <a:rPr lang="en-US" dirty="0"/>
              <a:t>"</a:t>
            </a:r>
            <a:r>
              <a:rPr lang="en-US" dirty="0" err="1"/>
              <a:t>sd</a:t>
            </a:r>
            <a:r>
              <a:rPr lang="en-US" dirty="0"/>
              <a:t>", "</a:t>
            </a:r>
            <a:r>
              <a:rPr lang="en-US" dirty="0" err="1"/>
              <a:t>value.at.risk</a:t>
            </a:r>
            <a:r>
              <a:rPr lang="en-US" dirty="0"/>
              <a:t>", "</a:t>
            </a:r>
            <a:r>
              <a:rPr lang="en-US" dirty="0" err="1"/>
              <a:t>expected.shortfall</a:t>
            </a:r>
            <a:r>
              <a:rPr lang="en-US" dirty="0"/>
              <a:t>" </a:t>
            </a:r>
            <a:endParaRPr lang="ru-RU" dirty="0" smtClean="0"/>
          </a:p>
          <a:p>
            <a:pPr>
              <a:buClr>
                <a:srgbClr val="A9A57C"/>
              </a:buClr>
            </a:pPr>
            <a:r>
              <a:rPr lang="en-US" b="1" i="1" dirty="0" smtClean="0"/>
              <a:t>type</a:t>
            </a:r>
            <a:r>
              <a:rPr lang="en-US" dirty="0" smtClean="0"/>
              <a:t> </a:t>
            </a:r>
            <a:r>
              <a:rPr lang="ru-RU" dirty="0" smtClean="0"/>
              <a:t>— вид оптимизации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minimum.risk</a:t>
            </a:r>
            <a:r>
              <a:rPr lang="ru-RU" dirty="0"/>
              <a:t>" — по минимальному риску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tangency</a:t>
            </a:r>
            <a:r>
              <a:rPr lang="ru-RU" dirty="0"/>
              <a:t>" — по соотношению </a:t>
            </a:r>
            <a:r>
              <a:rPr lang="ru-RU" dirty="0" smtClean="0"/>
              <a:t>"(доходность – безрисковая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 ставка) / риск</a:t>
            </a:r>
            <a:r>
              <a:rPr lang="ru-RU" dirty="0"/>
              <a:t>"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target.return</a:t>
            </a:r>
            <a:r>
              <a:rPr lang="ru-RU" dirty="0"/>
              <a:t>" — минимальный риск при </a:t>
            </a:r>
            <a:r>
              <a:rPr lang="ru-RU" dirty="0" smtClean="0"/>
              <a:t>заданной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/>
              <a:t>доходности</a:t>
            </a:r>
            <a:endParaRPr lang="ru-RU" dirty="0" smtClean="0"/>
          </a:p>
          <a:p>
            <a:pPr marL="114300" indent="0">
              <a:buClr>
                <a:srgbClr val="A9A57C"/>
              </a:buClr>
              <a:buNone/>
            </a:pPr>
            <a:r>
              <a:rPr lang="ru-RU" b="1" i="1" dirty="0"/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opt$opt.weights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искомые веса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201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рассчитать оценки риска для портфеля из двух </a:t>
            </a:r>
            <a:r>
              <a:rPr lang="ru-RU" dirty="0" smtClean="0"/>
              <a:t>активов или </a:t>
            </a:r>
            <a:r>
              <a:rPr lang="ru-RU" dirty="0" smtClean="0"/>
              <a:t>биржевых </a:t>
            </a:r>
            <a:r>
              <a:rPr lang="ru-RU" dirty="0" smtClean="0"/>
              <a:t>индексов по всей совокупности наблюдений на основе </a:t>
            </a:r>
            <a:r>
              <a:rPr lang="ru-RU" dirty="0" smtClean="0"/>
              <a:t>многомерного ОГР</a:t>
            </a:r>
            <a:endParaRPr lang="ru-RU" dirty="0" smtClean="0"/>
          </a:p>
          <a:p>
            <a:r>
              <a:rPr lang="ru-RU" dirty="0" smtClean="0"/>
              <a:t>построить </a:t>
            </a:r>
            <a:r>
              <a:rPr lang="ru-RU" dirty="0"/>
              <a:t>кривую </a:t>
            </a:r>
            <a:r>
              <a:rPr lang="en-US" dirty="0" smtClean="0"/>
              <a:t>VaR</a:t>
            </a:r>
            <a:r>
              <a:rPr lang="ru-RU" dirty="0" smtClean="0"/>
              <a:t> для портфеля</a:t>
            </a:r>
            <a:r>
              <a:rPr lang="en-US" dirty="0" smtClean="0"/>
              <a:t> </a:t>
            </a:r>
            <a:r>
              <a:rPr lang="ru-RU" dirty="0"/>
              <a:t>и проверить качество оценок</a:t>
            </a:r>
          </a:p>
        </p:txBody>
      </p:sp>
    </p:spTree>
    <p:extLst>
      <p:ext uri="{BB962C8B-B14F-4D97-AF65-F5344CB8AC3E}">
        <p14:creationId xmlns:p14="http://schemas.microsoft.com/office/powerpoint/2010/main" val="659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/>
              <a:t>Основы теории копул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8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Копулы: определение и свойства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787208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0;1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следующими свойствами: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=0;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1,1,…,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∀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𝑠𝑔𝑛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Копула — совместная функция распределения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 стандартных равномерных случайных величин: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~ 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787208" cy="5060032"/>
              </a:xfrm>
              <a:blipFill rotWithShape="1">
                <a:blip r:embed="rId2"/>
                <a:stretch>
                  <a:fillRect l="-626" t="-602" r="-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Копула и совместная функция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136904" cy="506003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Таким образом, при подстановке в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 значений частных функций распределения случайных величин мы получим их совместную функцию распределения</a:t>
                </a:r>
              </a:p>
              <a:p>
                <a:pPr marL="114300" indent="0">
                  <a:buNone/>
                </a:pPr>
                <a:endParaRPr lang="ru-RU" sz="900" dirty="0"/>
              </a:p>
              <a:p>
                <a:pPr marL="114300" indent="0">
                  <a:buNone/>
                </a:pPr>
                <a:r>
                  <a:rPr lang="ru-RU" dirty="0" smtClean="0"/>
                  <a:t>Плотностью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копулы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отношение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случайные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 непрерывны, 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136904" cy="5060032"/>
              </a:xfrm>
              <a:blipFill rotWithShape="1">
                <a:blip r:embed="rId2"/>
                <a:stretch>
                  <a:fillRect t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2103</TotalTime>
  <Words>1727</Words>
  <Application>Microsoft Office PowerPoint</Application>
  <PresentationFormat>Экран (4:3)</PresentationFormat>
  <Paragraphs>173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Соседство</vt:lpstr>
      <vt:lpstr>Моделирование доходности портфеля активов и оценка его риска</vt:lpstr>
      <vt:lpstr>Многомерное обобщённое гиперболическое распределение</vt:lpstr>
      <vt:lpstr>Исходные данные</vt:lpstr>
      <vt:lpstr>Двумерный случай</vt:lpstr>
      <vt:lpstr>Оптимизация портфеля</vt:lpstr>
      <vt:lpstr>Домашнее задание</vt:lpstr>
      <vt:lpstr>Основы теории копул</vt:lpstr>
      <vt:lpstr>Копулы: определение и свойства</vt:lpstr>
      <vt:lpstr>Копула и совместная функция распределения</vt:lpstr>
      <vt:lpstr>Теорема Шкляра</vt:lpstr>
      <vt:lpstr>Виды копул</vt:lpstr>
      <vt:lpstr>Эллиптические копулы (1:2)</vt:lpstr>
      <vt:lpstr>Эллиптические копулы (2:2)</vt:lpstr>
      <vt:lpstr>Архимедовы копулы (1:2)</vt:lpstr>
      <vt:lpstr>Архимедовы копулы (2:2)</vt:lpstr>
      <vt:lpstr>Копулы в R</vt:lpstr>
      <vt:lpstr>Моделирование частных функций распределения</vt:lpstr>
      <vt:lpstr>Моделирование копулы</vt:lpstr>
      <vt:lpstr>Оценка финансового риска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распределения доходности финансовых активов: одномерный и двумерный случаи</dc:title>
  <dc:creator>y_bologov</dc:creator>
  <cp:lastModifiedBy>y_bologov</cp:lastModifiedBy>
  <cp:revision>113</cp:revision>
  <dcterms:created xsi:type="dcterms:W3CDTF">2011-11-14T05:45:52Z</dcterms:created>
  <dcterms:modified xsi:type="dcterms:W3CDTF">2015-10-19T07:17:39Z</dcterms:modified>
</cp:coreProperties>
</file>