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6" r:id="rId3"/>
    <p:sldId id="298" r:id="rId4"/>
    <p:sldId id="299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91" r:id="rId17"/>
    <p:sldId id="293" r:id="rId18"/>
    <p:sldId id="301" r:id="rId19"/>
    <p:sldId id="300" r:id="rId20"/>
    <p:sldId id="302" r:id="rId21"/>
    <p:sldId id="303" r:id="rId22"/>
    <p:sldId id="304" r:id="rId23"/>
    <p:sldId id="305" r:id="rId24"/>
    <p:sldId id="306" r:id="rId25"/>
    <p:sldId id="307" r:id="rId2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7CC7D6A-6777-4BE8-AAA8-8CB3237640CB}">
          <p14:sldIdLst>
            <p14:sldId id="256"/>
          </p14:sldIdLst>
        </p14:section>
        <p14:section name="Univariate GARCH" id="{DC079015-0D9A-42A9-A2B7-E06A3D8BB388}">
          <p14:sldIdLst>
            <p14:sldId id="276"/>
            <p14:sldId id="298"/>
            <p14:sldId id="299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91"/>
            <p14:sldId id="293"/>
            <p14:sldId id="301"/>
            <p14:sldId id="300"/>
          </p14:sldIdLst>
        </p14:section>
        <p14:section name="Copula-GARCH" id="{A29A9520-89A2-4EBB-852E-1361A359F3FD}">
          <p14:sldIdLst>
            <p14:sldId id="302"/>
            <p14:sldId id="303"/>
            <p14:sldId id="304"/>
            <p14:sldId id="305"/>
            <p14:sldId id="306"/>
            <p14:sldId id="30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A9131-F013-4FD1-B72E-A355E3D3B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8ED46-D6B6-44DD-BC90-BD6217E99EDB}" type="datetimeFigureOut">
              <a:rPr lang="ru-RU"/>
              <a:pPr>
                <a:defRPr/>
              </a:pPr>
              <a:t>27.10.2015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66959-376F-422D-AE1C-56EE1B6F4D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D0067-8280-4DDB-94CB-A6E75B939162}" type="datetimeFigureOut">
              <a:rPr lang="ru-RU"/>
              <a:pPr>
                <a:defRPr/>
              </a:pPr>
              <a:t>27.10.2015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13821-0D72-4611-AFEE-6748BD303B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78950-18A3-44D5-873C-E2082A5157F9}" type="datetimeFigureOut">
              <a:rPr lang="ru-RU"/>
              <a:pPr>
                <a:defRPr/>
              </a:pPr>
              <a:t>27.10.2015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7D9EA-2185-44C5-A930-6D83BFA097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BE46B-46A6-429D-AAE6-D9C18DBDB068}" type="datetimeFigureOut">
              <a:rPr lang="ru-RU"/>
              <a:pPr>
                <a:defRPr/>
              </a:pPr>
              <a:t>27.10.2015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AC648-E56B-4E0F-B380-8DBC40571A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FB3BE-F274-4DA5-8088-B28C40F812B9}" type="datetimeFigureOut">
              <a:rPr lang="ru-RU"/>
              <a:pPr>
                <a:defRPr/>
              </a:pPr>
              <a:t>27.10.2015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0CFDD-D36E-497C-AC0D-FBB5673437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8F403-43F5-4CC4-A3A9-1A535644161F}" type="datetimeFigureOut">
              <a:rPr lang="ru-RU"/>
              <a:pPr>
                <a:defRPr/>
              </a:pPr>
              <a:t>27.10.2015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74095-27C2-48AD-9E3A-6DBA6700AD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83D56-8829-4831-9F7F-A65F5B2986CD}" type="datetimeFigureOut">
              <a:rPr lang="ru-RU"/>
              <a:pPr>
                <a:defRPr/>
              </a:pPr>
              <a:t>27.10.2015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05352-8059-44EC-A9B0-6B17913941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C1FA-DAD4-4C94-8FBE-DFB73C949095}" type="datetimeFigureOut">
              <a:rPr lang="ru-RU"/>
              <a:pPr>
                <a:defRPr/>
              </a:pPr>
              <a:t>27.10.2015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24453-7C0C-49FB-B9C9-AF9AB72B66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42B9C-C9E6-4E9E-9C97-A54184BDC4BD}" type="datetimeFigureOut">
              <a:rPr lang="ru-RU"/>
              <a:pPr>
                <a:defRPr/>
              </a:pPr>
              <a:t>27.10.2015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7E3AF-EC53-471C-9AAE-F573C566416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FA6EE-82A8-458D-9007-31FFF012D921}" type="datetimeFigureOut">
              <a:rPr lang="ru-RU"/>
              <a:pPr>
                <a:defRPr/>
              </a:pPr>
              <a:t>27.10.2015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08CA6-7640-4952-8335-8735E95F21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F44AF-5FB8-48BA-B3F1-A26205EA0241}" type="datetimeFigureOut">
              <a:rPr lang="ru-RU"/>
              <a:pPr>
                <a:defRPr/>
              </a:pPr>
              <a:t>27.10.2015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80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D531FE0B-A46A-49F4-AC83-3620EF1AF8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4D2113A0-92AE-4BE5-8679-66988BF767B4}" type="datetimeFigureOut">
              <a:rPr lang="ru-RU"/>
              <a:pPr>
                <a:defRPr/>
              </a:pPr>
              <a:t>27.10.2015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fontAlgn="base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fontAlgn="base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fontAlgn="base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3200" dirty="0" smtClean="0"/>
              <a:t>Моделирование волатильности финансовых активов с помощью </a:t>
            </a:r>
            <a:br>
              <a:rPr lang="ru-RU" sz="3200" dirty="0" smtClean="0"/>
            </a:br>
            <a:r>
              <a:rPr lang="en-US" sz="3200" dirty="0" smtClean="0"/>
              <a:t>GARCH-</a:t>
            </a:r>
            <a:r>
              <a:rPr lang="ru-RU" sz="3200" dirty="0" smtClean="0"/>
              <a:t>моделей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125" cy="1066800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Финансовая эконометрика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3200" dirty="0" smtClean="0"/>
              <a:t>Графический анализ модели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413"/>
            <a:ext cx="7620000" cy="5132387"/>
          </a:xfrm>
        </p:spPr>
        <p:txBody>
          <a:bodyPr rtlCol="0">
            <a:normAutofit/>
          </a:bodyPr>
          <a:lstStyle/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dax.gfit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garchFit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(formula=~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aparch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(1,1),data=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dax,delta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=2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include.delta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FALSE,leverage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TRUE,cond.dist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sged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shape=1.25,include.shape=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FALSE,trace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800" dirty="0">
              <a:solidFill>
                <a:srgbClr val="FF0000"/>
              </a:solidFill>
              <a:cs typeface="Courier New" pitchFamily="49" charset="0"/>
            </a:endParaRP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dax.gfit,which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[…]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915" name="TextBox 3"/>
          <p:cNvSpPr txBox="1">
            <a:spLocks noChangeArrowheads="1"/>
          </p:cNvSpPr>
          <p:nvPr/>
        </p:nvSpPr>
        <p:spPr bwMode="auto">
          <a:xfrm>
            <a:off x="1763713" y="6094413"/>
            <a:ext cx="13684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solidFill>
                  <a:srgbClr val="2F2B20"/>
                </a:solidFill>
                <a:latin typeface="Calibri" pitchFamily="34" charset="0"/>
              </a:rPr>
              <a:t>which=13</a:t>
            </a:r>
            <a:endParaRPr lang="ru-RU" sz="2200">
              <a:solidFill>
                <a:srgbClr val="2F2B20"/>
              </a:solidFill>
              <a:latin typeface="Calibri" pitchFamily="34" charset="0"/>
            </a:endParaRPr>
          </a:p>
        </p:txBody>
      </p:sp>
      <p:sp>
        <p:nvSpPr>
          <p:cNvPr id="38916" name="TextBox 9"/>
          <p:cNvSpPr txBox="1">
            <a:spLocks noChangeArrowheads="1"/>
          </p:cNvSpPr>
          <p:nvPr/>
        </p:nvSpPr>
        <p:spPr bwMode="auto">
          <a:xfrm>
            <a:off x="5651500" y="6094413"/>
            <a:ext cx="13684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solidFill>
                  <a:srgbClr val="2F2B20"/>
                </a:solidFill>
                <a:latin typeface="Calibri" pitchFamily="34" charset="0"/>
              </a:rPr>
              <a:t>which=10</a:t>
            </a:r>
            <a:endParaRPr lang="ru-RU" sz="2200">
              <a:solidFill>
                <a:srgbClr val="2F2B20"/>
              </a:solidFill>
              <a:latin typeface="Calibri" pitchFamily="34" charset="0"/>
            </a:endParaRPr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963" y="2655888"/>
            <a:ext cx="35877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8800" y="2655888"/>
            <a:ext cx="35877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3200" dirty="0" smtClean="0"/>
              <a:t>Стационарность</a:t>
            </a:r>
            <a:endParaRPr lang="ru-RU" sz="3200" dirty="0"/>
          </a:p>
        </p:txBody>
      </p:sp>
      <p:sp>
        <p:nvSpPr>
          <p:cNvPr id="3" name="Объект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196752"/>
            <a:ext cx="7620000" cy="5204048"/>
          </a:xfrm>
          <a:blipFill rotWithShape="1">
            <a:blip r:embed="rId2"/>
            <a:stretch>
              <a:fillRect t="-234"/>
            </a:stretch>
          </a:blip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3200" dirty="0" smtClean="0"/>
              <a:t>Стационарность и единичные корни</a:t>
            </a:r>
            <a:endParaRPr lang="ru-RU" sz="3200" dirty="0"/>
          </a:p>
        </p:txBody>
      </p:sp>
      <p:sp>
        <p:nvSpPr>
          <p:cNvPr id="3" name="Объект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196752"/>
            <a:ext cx="7620000" cy="5204048"/>
          </a:xfrm>
          <a:blipFill rotWithShape="1">
            <a:blip r:embed="rId2"/>
            <a:stretch>
              <a:fillRect t="-1288" b="-11241"/>
            </a:stretch>
          </a:blip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>
                <a:noFill/>
              </a:rPr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3200" dirty="0" smtClean="0"/>
              <a:t>Характеристическое уравнение и стационарность </a:t>
            </a:r>
            <a:r>
              <a:rPr lang="en-US" sz="3200" dirty="0" smtClean="0"/>
              <a:t>ARMA(</a:t>
            </a:r>
            <a:r>
              <a:rPr lang="en-US" sz="3200" dirty="0" err="1" smtClean="0"/>
              <a:t>m,n</a:t>
            </a:r>
            <a:r>
              <a:rPr lang="en-US" sz="3200" dirty="0" smtClean="0"/>
              <a:t>)</a:t>
            </a:r>
            <a:r>
              <a:rPr lang="ru-RU" sz="3200" dirty="0" smtClean="0"/>
              <a:t> и </a:t>
            </a:r>
            <a:r>
              <a:rPr lang="en-US" sz="3200" dirty="0" smtClean="0"/>
              <a:t>APARCH(</a:t>
            </a:r>
            <a:r>
              <a:rPr lang="en-US" sz="3200" dirty="0" err="1" smtClean="0"/>
              <a:t>p,q</a:t>
            </a:r>
            <a:r>
              <a:rPr lang="en-US" sz="3200" dirty="0" smtClean="0"/>
              <a:t>)</a:t>
            </a:r>
            <a:endParaRPr lang="ru-RU" sz="3200" dirty="0"/>
          </a:p>
        </p:txBody>
      </p:sp>
      <p:sp>
        <p:nvSpPr>
          <p:cNvPr id="3" name="Объект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251520" y="1268760"/>
            <a:ext cx="7920880" cy="5132040"/>
          </a:xfrm>
          <a:blipFill rotWithShape="1">
            <a:blip r:embed="rId2"/>
            <a:stretch>
              <a:fillRect r="-1000" b="-14252"/>
            </a:stretch>
          </a:blip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>
                <a:noFill/>
              </a:rPr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3200" dirty="0" smtClean="0"/>
              <a:t>Тесты на единичный корень</a:t>
            </a:r>
            <a:endParaRPr lang="ru-RU" sz="3200" dirty="0"/>
          </a:p>
        </p:txBody>
      </p:sp>
      <p:sp>
        <p:nvSpPr>
          <p:cNvPr id="3" name="Объект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251520" y="1196752"/>
            <a:ext cx="7992888" cy="5204048"/>
          </a:xfrm>
          <a:blipFill rotWithShape="1">
            <a:blip r:embed="rId2"/>
            <a:stretch>
              <a:fillRect t="-1405"/>
            </a:stretch>
          </a:blip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>
                <a:noFill/>
              </a:rPr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3200" dirty="0" smtClean="0"/>
              <a:t>Тесты на единичный корень 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44034" name="Объект 2"/>
          <p:cNvSpPr>
            <a:spLocks noGrp="1"/>
          </p:cNvSpPr>
          <p:nvPr>
            <p:ph idx="1"/>
          </p:nvPr>
        </p:nvSpPr>
        <p:spPr>
          <a:xfrm>
            <a:off x="107504" y="1268413"/>
            <a:ext cx="8280920" cy="5132387"/>
          </a:xfrm>
        </p:spPr>
        <p:txBody>
          <a:bodyPr/>
          <a:lstStyle/>
          <a:p>
            <a:pPr marL="114300" indent="0">
              <a:buFont typeface="Arial" charset="0"/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tseries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Font typeface="Arial" charset="0"/>
              <a:buNone/>
            </a:pPr>
            <a:endParaRPr lang="en-US" sz="800" b="1" dirty="0" smtClean="0"/>
          </a:p>
          <a:p>
            <a:pPr marL="114300" indent="0">
              <a:buFont typeface="Arial" charset="0"/>
              <a:buNone/>
            </a:pPr>
            <a:r>
              <a:rPr lang="en-US" dirty="0" smtClean="0"/>
              <a:t># ADF-</a:t>
            </a:r>
            <a:r>
              <a:rPr lang="ru-RU" dirty="0" smtClean="0"/>
              <a:t>тест</a:t>
            </a:r>
          </a:p>
          <a:p>
            <a:pPr marL="114300" indent="0">
              <a:buFont typeface="Arial" charset="0"/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adf.test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Dickey-Fuller = -11.1348, Lag order = 12, p-value = 0.01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alternative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hypothesis: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stationary</a:t>
            </a:r>
          </a:p>
          <a:p>
            <a:pPr marL="114300" indent="0">
              <a:buNone/>
            </a:pPr>
            <a:endParaRPr lang="en-US" sz="8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>
                <a:solidFill>
                  <a:srgbClr val="2F2B20"/>
                </a:solidFill>
              </a:rPr>
              <a:t># </a:t>
            </a:r>
            <a:r>
              <a:rPr lang="en-US" dirty="0" smtClean="0">
                <a:solidFill>
                  <a:srgbClr val="2F2B20"/>
                </a:solidFill>
              </a:rPr>
              <a:t>PP-</a:t>
            </a:r>
            <a:r>
              <a:rPr lang="ru-RU" dirty="0">
                <a:solidFill>
                  <a:srgbClr val="2F2B20"/>
                </a:solidFill>
              </a:rPr>
              <a:t>тест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pp.test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Dickey-Fuller Z(alpha) = -1759.696, Truncation lag parameter = 8,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p-value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0.01                alternative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hypothesis: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stationary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 smtClean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 smtClean="0">
                <a:solidFill>
                  <a:srgbClr val="2F2B20"/>
                </a:solidFill>
              </a:rPr>
              <a:t># KPSS-</a:t>
            </a:r>
            <a:r>
              <a:rPr lang="ru-RU" dirty="0">
                <a:solidFill>
                  <a:srgbClr val="2F2B20"/>
                </a:solidFill>
              </a:rPr>
              <a:t>тест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kpss.test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null="Level")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KPSS Level = 0.4634, Truncation lag parameter = 9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p-value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0.04991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3200" dirty="0" smtClean="0"/>
              <a:t>Прогноз по модели </a:t>
            </a:r>
            <a:r>
              <a:rPr lang="en-US" sz="3200" dirty="0" smtClean="0"/>
              <a:t>ARMA-GARCH</a:t>
            </a:r>
            <a:endParaRPr lang="ru-RU" sz="3200" dirty="0"/>
          </a:p>
        </p:txBody>
      </p:sp>
      <p:sp>
        <p:nvSpPr>
          <p:cNvPr id="48130" name="Объект 2"/>
          <p:cNvSpPr>
            <a:spLocks noGrp="1"/>
          </p:cNvSpPr>
          <p:nvPr>
            <p:ph idx="1"/>
          </p:nvPr>
        </p:nvSpPr>
        <p:spPr>
          <a:xfrm>
            <a:off x="457200" y="1268413"/>
            <a:ext cx="7620000" cy="5132387"/>
          </a:xfrm>
        </p:spPr>
        <p:txBody>
          <a:bodyPr/>
          <a:lstStyle/>
          <a:p>
            <a:pPr marL="114300" indent="0">
              <a:buFont typeface="Arial" charset="0"/>
              <a:buNone/>
            </a:pPr>
            <a:r>
              <a:rPr lang="en-US" dirty="0" smtClean="0"/>
              <a:t># </a:t>
            </a:r>
            <a:r>
              <a:rPr lang="ru-RU" dirty="0" smtClean="0"/>
              <a:t>прогноз среднего и дисперсии на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шагов вперёд</a:t>
            </a:r>
          </a:p>
          <a:p>
            <a:pPr marL="114300" indent="0">
              <a:buFont typeface="Arial" charset="0"/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dax.frc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predict(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dax.gfit,n.ahead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Font typeface="Arial" charset="0"/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dax.frc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[,1]</a:t>
            </a:r>
            <a:r>
              <a:rPr lang="en-US" b="1" dirty="0" smtClean="0"/>
              <a:t>   </a:t>
            </a:r>
            <a:r>
              <a:rPr lang="en-US" dirty="0" smtClean="0"/>
              <a:t># </a:t>
            </a:r>
            <a:r>
              <a:rPr lang="ru-RU" dirty="0" smtClean="0"/>
              <a:t>вектор средних</a:t>
            </a:r>
          </a:p>
          <a:p>
            <a:pPr marL="114300" indent="0">
              <a:buFont typeface="Arial" charset="0"/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dax.frc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[,3]^2</a:t>
            </a:r>
            <a:r>
              <a:rPr lang="en-US" b="1" dirty="0" smtClean="0"/>
              <a:t>   </a:t>
            </a:r>
            <a:r>
              <a:rPr lang="en-US" dirty="0" smtClean="0"/>
              <a:t># </a:t>
            </a:r>
            <a:r>
              <a:rPr lang="ru-RU" dirty="0" smtClean="0"/>
              <a:t>вектор дисперсий</a:t>
            </a:r>
            <a:endParaRPr lang="en-US" dirty="0" smtClean="0"/>
          </a:p>
          <a:p>
            <a:pPr marL="114300" indent="0">
              <a:buFont typeface="Arial" charset="0"/>
              <a:buNone/>
            </a:pPr>
            <a:endParaRPr lang="en-US" sz="800" dirty="0" smtClean="0"/>
          </a:p>
          <a:p>
            <a:pPr marL="114300" indent="0">
              <a:buFont typeface="Arial" charset="0"/>
              <a:buNone/>
            </a:pPr>
            <a:r>
              <a:rPr lang="en-US" dirty="0" smtClean="0"/>
              <a:t># </a:t>
            </a:r>
            <a:r>
              <a:rPr lang="ru-RU" dirty="0" smtClean="0"/>
              <a:t>расчёт границы потерь</a:t>
            </a:r>
            <a:endParaRPr lang="en-US" dirty="0" smtClean="0"/>
          </a:p>
          <a:p>
            <a:pPr marL="114300" indent="0">
              <a:buFont typeface="Arial" charset="0"/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 &lt;- 0.05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Font typeface="Arial" charset="0"/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 &lt;-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dax.frc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[1,1]+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dax.frc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[1,3]*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qged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alpha,mean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=0,sd=1, nu=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dax.gfit@fit$par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["shape"])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3200" dirty="0" smtClean="0"/>
              <a:t>Кривая </a:t>
            </a:r>
            <a:r>
              <a:rPr lang="en-US" sz="3200" dirty="0" smtClean="0"/>
              <a:t>VaR</a:t>
            </a:r>
            <a:endParaRPr lang="ru-RU" sz="3200" dirty="0"/>
          </a:p>
        </p:txBody>
      </p:sp>
      <p:sp>
        <p:nvSpPr>
          <p:cNvPr id="49154" name="Объект 2"/>
          <p:cNvSpPr>
            <a:spLocks noGrp="1"/>
          </p:cNvSpPr>
          <p:nvPr>
            <p:ph idx="1"/>
          </p:nvPr>
        </p:nvSpPr>
        <p:spPr>
          <a:xfrm>
            <a:off x="107950" y="1268413"/>
            <a:ext cx="8351838" cy="5472955"/>
          </a:xfrm>
        </p:spPr>
        <p:txBody>
          <a:bodyPr/>
          <a:lstStyle/>
          <a:p>
            <a:pPr marL="114300" indent="0">
              <a:buNone/>
            </a:pPr>
            <a:r>
              <a:rPr lang="ru-RU" dirty="0" smtClean="0"/>
              <a:t>Кривая </a:t>
            </a:r>
            <a:r>
              <a:rPr lang="en-US" dirty="0"/>
              <a:t>VaR </a:t>
            </a:r>
            <a:r>
              <a:rPr lang="ru-RU" dirty="0"/>
              <a:t>— набор последовательных во времени значений</a:t>
            </a:r>
            <a:r>
              <a:rPr lang="en-US" dirty="0"/>
              <a:t> VaR</a:t>
            </a:r>
          </a:p>
          <a:p>
            <a:pPr marL="114300" indent="0">
              <a:buNone/>
            </a:pPr>
            <a:endParaRPr lang="en-US" sz="800" dirty="0"/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T1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&lt;- 6*260; T2 &lt;- T 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T1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cs typeface="Courier New" pitchFamily="49" charset="0"/>
              </a:rPr>
              <a:t>#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  <a:cs typeface="Courier New" pitchFamily="49" charset="0"/>
              </a:rPr>
              <a:t>обучающая и экзаменующая выборки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>
                <a:solidFill>
                  <a:srgbClr val="2F2B20"/>
                </a:solidFill>
              </a:rPr>
              <a:t># </a:t>
            </a:r>
            <a:r>
              <a:rPr lang="ru-RU" dirty="0">
                <a:solidFill>
                  <a:srgbClr val="2F2B20"/>
                </a:solidFill>
              </a:rPr>
              <a:t>на пространстве экзаменующей выборки построим набор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>
                <a:solidFill>
                  <a:srgbClr val="2F2B20"/>
                </a:solidFill>
              </a:rPr>
              <a:t>#</a:t>
            </a:r>
            <a:r>
              <a:rPr lang="ru-RU" dirty="0">
                <a:solidFill>
                  <a:srgbClr val="2F2B20"/>
                </a:solidFill>
              </a:rPr>
              <a:t> последовательных значений </a:t>
            </a:r>
            <a:r>
              <a:rPr lang="en-US" dirty="0">
                <a:solidFill>
                  <a:srgbClr val="2F2B20"/>
                </a:solidFill>
              </a:rPr>
              <a:t>VaR</a:t>
            </a:r>
          </a:p>
          <a:p>
            <a:pPr marL="114300" indent="0">
              <a:buFont typeface="Arial" charset="0"/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 &lt;- numeric()</a:t>
            </a:r>
          </a:p>
          <a:p>
            <a:pPr marL="114300" indent="0">
              <a:buFont typeface="Arial" charset="0"/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 &lt;- 0.5*260</a:t>
            </a:r>
          </a:p>
          <a:p>
            <a:pPr marL="114300" indent="0">
              <a:buFont typeface="Arial" charset="0"/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(T1+1):(T1+T2)) {</a:t>
            </a:r>
          </a:p>
          <a:p>
            <a:pPr marL="114300" indent="0">
              <a:buFont typeface="Arial" charset="0"/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h.dax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-h):(i-1)]</a:t>
            </a:r>
          </a:p>
          <a:p>
            <a:pPr marL="114300" indent="0">
              <a:buFont typeface="Arial" charset="0"/>
              <a:buNone/>
            </a:pPr>
            <a:endParaRPr lang="en-US" sz="8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Font typeface="Arial" charset="0"/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dax.gfit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garchFit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(formula=~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aparch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(1,1),data=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h.dax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14300" indent="0">
              <a:buFont typeface="Arial" charset="0"/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delta=2,include.delta=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FALSE,leverage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TRUE,cond.dist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sged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114300" indent="0">
              <a:buFont typeface="Arial" charset="0"/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shape=1.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include.shape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FALSE,trace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pPr marL="114300" indent="0">
              <a:buFont typeface="Arial" charset="0"/>
              <a:buNone/>
            </a:pPr>
            <a:endParaRPr lang="en-US" sz="8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Font typeface="Arial" charset="0"/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dax.frc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predict(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dax.gfit,n.ahead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=1)</a:t>
            </a:r>
          </a:p>
          <a:p>
            <a:pPr marL="114300" indent="0">
              <a:buFont typeface="Arial" charset="0"/>
              <a:buNone/>
            </a:pPr>
            <a:endParaRPr lang="en-US" sz="8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Font typeface="Arial" charset="0"/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VaR[i-T1]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dax.frc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[1,1]+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dax.frc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[1,3]*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qsged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alpha,mean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=0,sd=1, </a:t>
            </a:r>
          </a:p>
          <a:p>
            <a:pPr marL="114300" indent="0">
              <a:buFont typeface="Arial" charset="0"/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nu=1.5,xi=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dax.gfit@fit$par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["skew"])</a:t>
            </a:r>
          </a:p>
          <a:p>
            <a:pPr marL="114300" indent="0">
              <a:buFont typeface="Arial" charset="0"/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Кривая </a:t>
            </a:r>
            <a:r>
              <a:rPr lang="en-US" sz="3200" dirty="0" smtClean="0"/>
              <a:t>VaR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268760"/>
            <a:ext cx="8208912" cy="513204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сравнение оценок риска с фактом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fact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[(T1+1):(T1+T2)]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fact,type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="l")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lines(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VaR,col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="red")</a:t>
            </a:r>
            <a:endParaRPr lang="ru-RU" dirty="0">
              <a:solidFill>
                <a:srgbClr val="2F2B20"/>
              </a:solidFill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lvl="0" indent="0">
              <a:buClr>
                <a:srgbClr val="A9A57C"/>
              </a:buClr>
              <a:buNone/>
            </a:pP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968743"/>
            <a:ext cx="4896544" cy="488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328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Кривая </a:t>
            </a:r>
            <a:r>
              <a:rPr lang="en-US" sz="3200" dirty="0" smtClean="0"/>
              <a:t>VaR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268760"/>
                <a:ext cx="8208912" cy="513204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Тест Купика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Идея состоит в сравнении модельной и эмпирической частот превышений фактическими убытками границы </a:t>
                </a:r>
                <a:r>
                  <a:rPr lang="en-US" dirty="0" smtClean="0"/>
                  <a:t>VaR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Статистика: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=−2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d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+2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 ~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endParaRPr lang="en-US" sz="800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тест Купика в </a:t>
                </a:r>
                <a:r>
                  <a:rPr lang="en-US" dirty="0" smtClean="0"/>
                  <a:t>R:</a:t>
                </a: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K &lt;- sum(fact&lt;VaR); alpha0 &lt;- K/T2</a:t>
                </a: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 &lt;- -2*log((1-alpha)^(T2-K)*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alpha^K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)+</a:t>
                </a: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2*log((1-alpha0)^(T2-K)*alpha0^K)</a:t>
                </a:r>
              </a:p>
              <a:p>
                <a:pPr marL="114300" indent="0"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p.value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&lt;- 1-pchisq(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S,df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=1)</a:t>
                </a:r>
                <a:endParaRPr lang="ru-RU" dirty="0">
                  <a:solidFill>
                    <a:srgbClr val="2F2B20"/>
                  </a:solidFill>
                </a:endParaRPr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lvl="0" indent="0">
                  <a:buClr>
                    <a:srgbClr val="A9A57C"/>
                  </a:buClr>
                  <a:buNone/>
                </a:pPr>
                <a:endParaRPr lang="en-US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268760"/>
                <a:ext cx="8208912" cy="5132040"/>
              </a:xfrm>
              <a:blipFill rotWithShape="1">
                <a:blip r:embed="rId2"/>
                <a:stretch>
                  <a:fillRect t="-7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859696"/>
              </p:ext>
            </p:extLst>
          </p:nvPr>
        </p:nvGraphicFramePr>
        <p:xfrm>
          <a:off x="6660232" y="5661248"/>
          <a:ext cx="1728192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64096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alpha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</a:t>
                      </a:r>
                      <a:r>
                        <a:rPr lang="ru-RU" b="0" dirty="0" smtClean="0"/>
                        <a:t>050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alpha0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</a:t>
                      </a:r>
                      <a:r>
                        <a:rPr lang="ru-RU" dirty="0" smtClean="0"/>
                        <a:t>067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p.value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</a:t>
                      </a:r>
                      <a:r>
                        <a:rPr lang="ru-RU" dirty="0" smtClean="0"/>
                        <a:t>202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14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3200" dirty="0" smtClean="0"/>
              <a:t>Моделирование средней доходности</a:t>
            </a:r>
            <a:endParaRPr lang="ru-RU" sz="3200" dirty="0"/>
          </a:p>
        </p:txBody>
      </p:sp>
      <p:sp>
        <p:nvSpPr>
          <p:cNvPr id="3" name="Объект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052736"/>
            <a:ext cx="7620000" cy="5328592"/>
          </a:xfrm>
          <a:blipFill rotWithShape="1">
            <a:blip r:embed="rId2"/>
            <a:stretch>
              <a:fillRect t="-686" r="-480" b="-1144"/>
            </a:stretch>
          </a:blip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>
                <a:noFill/>
              </a:rPr>
              <a:t> 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3573463"/>
            <a:ext cx="38163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7538" y="3573463"/>
            <a:ext cx="38163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pPr algn="ctr"/>
            <a:r>
              <a:rPr lang="ru-RU" sz="3200" dirty="0" smtClean="0"/>
              <a:t>Модель </a:t>
            </a:r>
            <a:r>
              <a:rPr lang="ru-RU" sz="3200" dirty="0" smtClean="0"/>
              <a:t>«</a:t>
            </a:r>
            <a:r>
              <a:rPr lang="en-US" sz="3200" dirty="0" smtClean="0"/>
              <a:t>Copula–GARCH</a:t>
            </a:r>
            <a:r>
              <a:rPr lang="ru-RU" sz="3200" dirty="0" smtClean="0"/>
              <a:t>»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20281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Формализация модели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7620000" cy="5204048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ru-RU" dirty="0" smtClean="0"/>
                  <a:t>Уравнения для дисперсии по частным </a:t>
                </a:r>
                <a:r>
                  <a:rPr lang="en-US" dirty="0" smtClean="0"/>
                  <a:t>GARCH</a:t>
                </a:r>
                <a:r>
                  <a:rPr lang="ru-RU" dirty="0" smtClean="0"/>
                  <a:t>-моделям:</a:t>
                </a:r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  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~</m:t>
                      </m:r>
                      <m:r>
                        <a:rPr lang="en-US" i="1">
                          <a:latin typeface="Cambria Math"/>
                        </a:rPr>
                        <m:t>𝑖𝑖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0;1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1;…;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ru-RU" dirty="0" smtClean="0"/>
                  <a:t>Этапы моделирования: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ru-RU" dirty="0" smtClean="0"/>
                  <a:t>Оценка частных </a:t>
                </a:r>
                <a:r>
                  <a:rPr lang="en-US" dirty="0" smtClean="0"/>
                  <a:t>GARCH-</a:t>
                </a:r>
                <a:r>
                  <a:rPr lang="ru-RU" dirty="0" smtClean="0"/>
                  <a:t>моделей;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ru-RU" dirty="0" smtClean="0"/>
                  <a:t>Расчёт условных стандартизированных остатков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571500" indent="-457200">
                  <a:buFont typeface="+mj-lt"/>
                  <a:buAutoNum type="arabicPeriod"/>
                </a:pPr>
                <a:r>
                  <a:rPr lang="ru-RU" dirty="0" smtClean="0"/>
                  <a:t>Моделирование многомерной величины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7620000" cy="5204048"/>
              </a:xfrm>
              <a:blipFill rotWithShape="1">
                <a:blip r:embed="rId2"/>
                <a:stretch>
                  <a:fillRect t="-7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7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/>
              <a:t>Модель «</a:t>
            </a:r>
            <a:r>
              <a:rPr lang="en-US" sz="3200" dirty="0"/>
              <a:t>copula–GARCH</a:t>
            </a:r>
            <a:r>
              <a:rPr lang="ru-RU" sz="3200" dirty="0" smtClean="0"/>
              <a:t>»</a:t>
            </a:r>
            <a:r>
              <a:rPr lang="en-US" sz="3200" dirty="0" smtClean="0"/>
              <a:t>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276056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dirty="0"/>
              <a:t># одномерные </a:t>
            </a:r>
            <a:r>
              <a:rPr lang="en-US" dirty="0"/>
              <a:t>GARCH-</a:t>
            </a:r>
            <a:r>
              <a:rPr lang="ru-RU" dirty="0" smtClean="0"/>
              <a:t>модели</a:t>
            </a:r>
            <a:endParaRPr lang="en-US" dirty="0" smtClean="0"/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fGarch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dax.gfit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garchFit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(data=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dax,formula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=~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garch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(1,1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shape=1.25,include.shape=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F,cond.dist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",trace=F)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smi.gfit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garchFit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(data=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smi,formula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=~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garch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(1,1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shape=1.3,include.shape=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F,cond.dist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sged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",trace=F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 smtClean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ru-RU" dirty="0" smtClean="0">
                <a:solidFill>
                  <a:srgbClr val="2F2B20"/>
                </a:solidFill>
              </a:rPr>
              <a:t># стандартизированные остатки</a:t>
            </a:r>
            <a:endParaRPr lang="en-US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matrix(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T,ncol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=2)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pl-PL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z[,1] &lt;- dax.gfit@residuals / dax.gfit@sigma.t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pl-PL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z[,2] </a:t>
            </a:r>
            <a:r>
              <a:rPr lang="pl-PL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smi.gfit@residuals / smi.gfit@sigma.t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ru-RU" sz="800" dirty="0" smtClean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ru-RU" dirty="0" smtClean="0">
                <a:solidFill>
                  <a:srgbClr val="2F2B20"/>
                </a:solidFill>
              </a:rPr>
              <a:t># частные распределения остатков</a:t>
            </a:r>
            <a:endParaRPr lang="en-US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 &lt;- c(0,0);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c(1,1); nu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c(1.25,1.3)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xi &lt;- c(1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smi.gfit@fit$par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["skew"])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ru-RU" sz="800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matrix(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T,ncol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=2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1:2)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psged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(z[,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],mean=mean[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],nu=nu[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],xi=xi[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82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/>
              <a:t>Модель «</a:t>
            </a:r>
            <a:r>
              <a:rPr lang="en-US" sz="3200" dirty="0"/>
              <a:t>copula–GARCH</a:t>
            </a:r>
            <a:r>
              <a:rPr lang="ru-RU" sz="3200" dirty="0" smtClean="0"/>
              <a:t>»</a:t>
            </a:r>
            <a:r>
              <a:rPr lang="en-US" sz="3200" dirty="0" smtClean="0"/>
              <a:t>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dirty="0"/>
              <a:t># </a:t>
            </a:r>
            <a:r>
              <a:rPr lang="ru-RU" dirty="0" smtClean="0"/>
              <a:t>подгонка копул</a:t>
            </a:r>
            <a:endParaRPr lang="en-US" dirty="0" smtClean="0"/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norm.fit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norm.cop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stud.cop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gumb.fit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gumb.cop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clay.fit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clay.cop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ru-RU" sz="800" dirty="0" smtClean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ru-RU" dirty="0">
                <a:solidFill>
                  <a:srgbClr val="2F2B20"/>
                </a:solidFill>
              </a:rPr>
              <a:t># метод Монте-Карло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cdf.sim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rcopula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(n=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N,copula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stud.fit@copula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9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z.sim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matrix(</a:t>
            </a:r>
            <a:r>
              <a:rPr lang="en-US" sz="1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N,ncol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=2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1:2) 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z.sim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&lt;- 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qsged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cdf.sim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  <a:endParaRPr lang="ru-RU" sz="17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ru-RU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mean=mean[</a:t>
            </a:r>
            <a:r>
              <a:rPr lang="en-US" sz="1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en-US" sz="1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],nu=nu[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],xi=xi[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9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frc1 &lt;- predict(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dax.gfit,n.ahead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frc2 &lt;- predict(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smi.gfit,n.ahead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=1)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9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 &lt;- c(frc1[,1],frc2[,1])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sigma &lt;- 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c(</a:t>
            </a:r>
            <a:r>
              <a:rPr lang="en-US" sz="1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frc</a:t>
            </a:r>
            <a:r>
              <a:rPr lang="ru-RU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3],frc2[,3])</a:t>
            </a:r>
          </a:p>
        </p:txBody>
      </p:sp>
    </p:spTree>
    <p:extLst>
      <p:ext uri="{BB962C8B-B14F-4D97-AF65-F5344CB8AC3E}">
        <p14:creationId xmlns:p14="http://schemas.microsoft.com/office/powerpoint/2010/main" val="102194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Оценка финансового риска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модельные доходности портфеля</a:t>
            </a:r>
            <a:endParaRPr lang="ru-RU" dirty="0"/>
          </a:p>
          <a:p>
            <a:pPr marL="114300" indent="0">
              <a:buNone/>
            </a:pPr>
            <a:r>
              <a:rPr lang="pl-PL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 &lt;- w[1]*(mu[1]+sigma[1]*z.sim[,1]) </a:t>
            </a:r>
            <a:r>
              <a:rPr lang="pl-PL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ru-RU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pl-PL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w[2</a:t>
            </a:r>
            <a:r>
              <a:rPr lang="pl-PL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]*(mu[2]+sigma[2]*z.sim[,2])</a:t>
            </a:r>
            <a:endParaRPr lang="en-US" sz="900" dirty="0"/>
          </a:p>
          <a:p>
            <a:pPr marL="114300" indent="0">
              <a:buNone/>
            </a:pPr>
            <a:endParaRPr lang="ru-RU" sz="800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/>
              <a:t>измерители риска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sort(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[alpha*N]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ES &lt;- mean(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[1:(alpha*N-1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)])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882815"/>
              </p:ext>
            </p:extLst>
          </p:nvPr>
        </p:nvGraphicFramePr>
        <p:xfrm>
          <a:off x="6876256" y="6021288"/>
          <a:ext cx="1512168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/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VaR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-0.0</a:t>
                      </a:r>
                      <a:r>
                        <a:rPr lang="ru-RU" b="0" dirty="0" smtClean="0"/>
                        <a:t>17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</a:t>
                      </a:r>
                      <a:r>
                        <a:rPr lang="ru-RU" dirty="0" smtClean="0"/>
                        <a:t>26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3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Домашнее задани</a:t>
            </a:r>
            <a:r>
              <a:rPr lang="ru-RU" sz="3200" dirty="0"/>
              <a:t>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204048"/>
          </a:xfrm>
        </p:spPr>
        <p:txBody>
          <a:bodyPr/>
          <a:lstStyle/>
          <a:p>
            <a:r>
              <a:rPr lang="ru-RU" dirty="0"/>
              <a:t>рассчитать показатели </a:t>
            </a:r>
            <a:r>
              <a:rPr lang="en-US" dirty="0"/>
              <a:t>VaR</a:t>
            </a:r>
            <a:r>
              <a:rPr lang="ru-RU" dirty="0"/>
              <a:t> и </a:t>
            </a:r>
            <a:r>
              <a:rPr lang="en-US" dirty="0"/>
              <a:t>ES</a:t>
            </a:r>
            <a:r>
              <a:rPr lang="ru-RU" dirty="0"/>
              <a:t> для портфеля финансовых </a:t>
            </a:r>
            <a:r>
              <a:rPr lang="ru-RU" dirty="0" smtClean="0"/>
              <a:t>активов</a:t>
            </a:r>
            <a:endParaRPr lang="en-US" dirty="0" smtClean="0"/>
          </a:p>
          <a:p>
            <a:r>
              <a:rPr lang="ru-RU" dirty="0"/>
              <a:t>построить кривую </a:t>
            </a:r>
            <a:r>
              <a:rPr lang="en-US" dirty="0"/>
              <a:t>VaR</a:t>
            </a:r>
            <a:r>
              <a:rPr lang="ru-RU" dirty="0"/>
              <a:t> </a:t>
            </a:r>
          </a:p>
          <a:p>
            <a:r>
              <a:rPr lang="ru-RU" dirty="0"/>
              <a:t>провести тест Купика и рассчитать значения функций </a:t>
            </a:r>
            <a:r>
              <a:rPr lang="ru-RU" dirty="0" smtClean="0"/>
              <a:t>потерь</a:t>
            </a:r>
            <a:endParaRPr lang="ru-RU" dirty="0"/>
          </a:p>
          <a:p>
            <a:r>
              <a:rPr lang="ru-RU" dirty="0"/>
              <a:t>написать комментарии</a:t>
            </a:r>
          </a:p>
          <a:p>
            <a:endParaRPr lang="ru-RU" dirty="0"/>
          </a:p>
          <a:p>
            <a:pPr marL="114300" indent="0">
              <a:buNone/>
            </a:pPr>
            <a:r>
              <a:rPr lang="ru-RU" dirty="0"/>
              <a:t>Исходные данные – котировки с сайтов </a:t>
            </a:r>
            <a:r>
              <a:rPr lang="en-US" dirty="0"/>
              <a:t>finam.ru, finance.yahoo.com </a:t>
            </a:r>
            <a:r>
              <a:rPr lang="ru-RU" dirty="0"/>
              <a:t>и др.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00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3200" dirty="0" smtClean="0"/>
              <a:t>Тест на </a:t>
            </a:r>
            <a:r>
              <a:rPr lang="en-US" sz="3200" dirty="0" smtClean="0"/>
              <a:t>ARCH-</a:t>
            </a:r>
            <a:r>
              <a:rPr lang="ru-RU" sz="3200" dirty="0" smtClean="0"/>
              <a:t>эффекты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413"/>
                <a:ext cx="7620000" cy="5132387"/>
              </a:xfrm>
            </p:spPr>
            <p:txBody>
              <a:bodyPr rtlCol="0">
                <a:normAutofit/>
              </a:bodyPr>
              <a:lstStyle/>
              <a:p>
                <a:pPr marL="114300" indent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ru-RU" dirty="0" smtClean="0">
                    <a:solidFill>
                      <a:schemeClr val="accent6">
                        <a:lumMod val="50000"/>
                      </a:schemeClr>
                    </a:solidFill>
                    <a:cs typeface="Courier New" pitchFamily="49" charset="0"/>
                  </a:rPr>
                  <a:t>Тест множителей Лагранжа (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  <a:cs typeface="Courier New" pitchFamily="49" charset="0"/>
                  </a:rPr>
                  <a:t>LM-</a:t>
                </a:r>
                <a:r>
                  <a:rPr lang="ru-RU" dirty="0" smtClean="0">
                    <a:solidFill>
                      <a:schemeClr val="accent6">
                        <a:lumMod val="50000"/>
                      </a:schemeClr>
                    </a:solidFill>
                    <a:cs typeface="Courier New" pitchFamily="49" charset="0"/>
                  </a:rPr>
                  <a:t>тест)</a:t>
                </a:r>
              </a:p>
              <a:p>
                <a:pPr marL="114300" indent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ru-RU" dirty="0" smtClean="0">
                    <a:solidFill>
                      <a:schemeClr val="accent6">
                        <a:lumMod val="50000"/>
                      </a:schemeClr>
                    </a:solidFill>
                    <a:cs typeface="Courier New" pitchFamily="49" charset="0"/>
                  </a:rPr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cs typeface="Courier New" pitchFamily="49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  <a:cs typeface="Courier New" pitchFamily="49" charset="0"/>
                  </a:rPr>
                  <a:t>. </a:t>
                </a:r>
                <a:r>
                  <a:rPr lang="ru-RU" dirty="0" smtClean="0">
                    <a:solidFill>
                      <a:schemeClr val="accent6">
                        <a:lumMod val="50000"/>
                      </a:schemeClr>
                    </a:solidFill>
                    <a:cs typeface="Courier New" pitchFamily="49" charset="0"/>
                  </a:rPr>
                  <a:t>Рассмотрим регрессию:</a:t>
                </a:r>
              </a:p>
              <a:p>
                <a:pPr marL="114300" indent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cs typeface="Courier New" pitchFamily="49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cs typeface="Courier New" pitchFamily="49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cs typeface="Courier New" pitchFamily="49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  <a:cs typeface="Courier New" pitchFamily="49" charset="0"/>
                  </a:rPr>
                  <a:t> </a:t>
                </a:r>
              </a:p>
              <a:p>
                <a:pPr marL="114300" indent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en-US" sz="800" dirty="0">
                  <a:solidFill>
                    <a:schemeClr val="accent6">
                      <a:lumMod val="50000"/>
                    </a:schemeClr>
                  </a:solidFill>
                  <a:cs typeface="Courier New" pitchFamily="49" charset="0"/>
                </a:endParaRPr>
              </a:p>
              <a:p>
                <a:pPr marL="114300" indent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cs typeface="Courier New" pitchFamily="49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cs typeface="Courier New" pitchFamily="49" charset="0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cs typeface="Courier New" pitchFamily="49" charset="0"/>
                      </a:rPr>
                      <m:t>=0</m:t>
                    </m:r>
                  </m:oMath>
                </a14:m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  <a:cs typeface="Courier New" pitchFamily="49" charset="0"/>
                  </a:rPr>
                  <a:t>  (</a:t>
                </a:r>
                <a:r>
                  <a:rPr lang="ru-RU" dirty="0" smtClean="0">
                    <a:solidFill>
                      <a:schemeClr val="accent6">
                        <a:lumMod val="50000"/>
                      </a:schemeClr>
                    </a:solidFill>
                    <a:cs typeface="Courier New" pitchFamily="49" charset="0"/>
                  </a:rPr>
                  <a:t>нет 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  <a:cs typeface="Courier New" pitchFamily="49" charset="0"/>
                  </a:rPr>
                  <a:t>ARCH-</a:t>
                </a:r>
                <a:r>
                  <a:rPr lang="ru-RU" dirty="0" smtClean="0">
                    <a:solidFill>
                      <a:schemeClr val="accent6">
                        <a:lumMod val="50000"/>
                      </a:schemeClr>
                    </a:solidFill>
                    <a:cs typeface="Courier New" pitchFamily="49" charset="0"/>
                  </a:rPr>
                  <a:t>эффектов)</a:t>
                </a:r>
              </a:p>
              <a:p>
                <a:pPr marL="114300" indent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𝑎𝑙𝑡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cs typeface="Courier New" pitchFamily="49" charset="0"/>
                      </a:rPr>
                      <m:t>:∃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cs typeface="Courier New" pitchFamily="49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cs typeface="Courier New" pitchFamily="49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1;…;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cs typeface="Courier New" pitchFamily="49" charset="0"/>
                      </a:rPr>
                      <m:t> :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cs typeface="Courier New" pitchFamily="49" charset="0"/>
                      </a:rPr>
                      <m:t>≠0</m:t>
                    </m:r>
                  </m:oMath>
                </a14:m>
                <a:r>
                  <a:rPr lang="ru-RU" dirty="0" smtClean="0">
                    <a:solidFill>
                      <a:schemeClr val="accent6">
                        <a:lumMod val="50000"/>
                      </a:schemeClr>
                    </a:solidFill>
                    <a:cs typeface="Courier New" pitchFamily="49" charset="0"/>
                  </a:rPr>
                  <a:t> </a:t>
                </a:r>
                <a:endParaRPr lang="en-US" dirty="0" smtClean="0">
                  <a:solidFill>
                    <a:schemeClr val="accent6">
                      <a:lumMod val="50000"/>
                    </a:schemeClr>
                  </a:solidFill>
                  <a:cs typeface="Courier New" pitchFamily="49" charset="0"/>
                </a:endParaRPr>
              </a:p>
              <a:p>
                <a:pPr marL="114300" indent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en-US" sz="800" dirty="0">
                  <a:solidFill>
                    <a:schemeClr val="accent6">
                      <a:lumMod val="50000"/>
                    </a:schemeClr>
                  </a:solidFill>
                  <a:cs typeface="Courier New" pitchFamily="49" charset="0"/>
                </a:endParaRPr>
              </a:p>
              <a:p>
                <a:pPr marL="114300" indent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ru-RU" dirty="0" smtClean="0">
                    <a:solidFill>
                      <a:schemeClr val="accent6">
                        <a:lumMod val="50000"/>
                      </a:schemeClr>
                    </a:solidFill>
                    <a:cs typeface="Courier New" pitchFamily="49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cs typeface="Courier New" pitchFamily="49" charset="0"/>
                      </a:rPr>
                      <m:t>𝐸𝑆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=1+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𝑇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acc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cs typeface="Courier New" pitchFamily="49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𝑇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  <a:cs typeface="Courier New" pitchFamily="49" charset="0"/>
                  </a:rPr>
                  <a:t> </a:t>
                </a:r>
                <a:r>
                  <a:rPr lang="ru-RU" dirty="0" smtClean="0">
                    <a:solidFill>
                      <a:schemeClr val="accent6">
                        <a:lumMod val="50000"/>
                      </a:schemeClr>
                    </a:solidFill>
                    <a:cs typeface="Courier New" pitchFamily="49" charset="0"/>
                  </a:rPr>
                  <a:t>и </a:t>
                </a:r>
              </a:p>
              <a:p>
                <a:pPr marL="114300" indent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cs typeface="Courier New" pitchFamily="49" charset="0"/>
                      </a:rPr>
                      <m:t>𝐸𝑆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=1+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𝑇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𝜀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  <a:cs typeface="Courier New" pitchFamily="49" charset="0"/>
                  </a:rPr>
                  <a:t>, </a:t>
                </a:r>
                <a:r>
                  <a:rPr lang="ru-RU" dirty="0" smtClean="0">
                    <a:solidFill>
                      <a:schemeClr val="accent6">
                        <a:lumMod val="50000"/>
                      </a:schemeClr>
                    </a:solidFill>
                    <a:cs typeface="Courier New" pitchFamily="49" charset="0"/>
                  </a:rPr>
                  <a:t>тогда</a:t>
                </a:r>
                <a:endParaRPr lang="en-US" dirty="0" smtClean="0">
                  <a:solidFill>
                    <a:schemeClr val="accent6">
                      <a:lumMod val="50000"/>
                    </a:schemeClr>
                  </a:solidFill>
                  <a:cs typeface="Courier New" pitchFamily="49" charset="0"/>
                </a:endParaRPr>
              </a:p>
              <a:p>
                <a:pPr marL="114300" indent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ru-RU" sz="800" dirty="0" smtClean="0">
                  <a:solidFill>
                    <a:schemeClr val="accent6">
                      <a:lumMod val="50000"/>
                    </a:schemeClr>
                  </a:solidFill>
                  <a:cs typeface="Courier New" pitchFamily="49" charset="0"/>
                </a:endParaRPr>
              </a:p>
              <a:p>
                <a:pPr marL="114300" indent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cs typeface="Courier New" pitchFamily="49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𝐸𝑆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𝐸𝑆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𝑞</m:t>
                            </m:r>
                          </m:den>
                        </m:f>
                      </m:num>
                      <m:den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𝐸𝑆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−2</m:t>
                                </m:r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den>
                    </m:f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cs typeface="Courier New" pitchFamily="49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~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cs typeface="Courier New" pitchFamily="49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ru-RU" dirty="0" smtClean="0">
                    <a:solidFill>
                      <a:schemeClr val="accent6">
                        <a:lumMod val="50000"/>
                      </a:schemeClr>
                    </a:solidFill>
                    <a:cs typeface="Courier New" pitchFamily="49" charset="0"/>
                  </a:rPr>
                  <a:t> </a:t>
                </a:r>
                <a:endParaRPr lang="en-US" dirty="0" smtClean="0">
                  <a:solidFill>
                    <a:schemeClr val="accent6">
                      <a:lumMod val="50000"/>
                    </a:schemeClr>
                  </a:solidFill>
                  <a:cs typeface="Courier New" pitchFamily="49" charset="0"/>
                </a:endParaRPr>
              </a:p>
              <a:p>
                <a:pPr marL="114300" indent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ru-RU" dirty="0" smtClean="0">
                  <a:solidFill>
                    <a:schemeClr val="accent6">
                      <a:lumMod val="50000"/>
                    </a:schemeClr>
                  </a:solidFill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7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413"/>
                <a:ext cx="7620000" cy="5132387"/>
              </a:xfrm>
              <a:blipFill rotWithShape="1">
                <a:blip r:embed="rId2"/>
                <a:stretch>
                  <a:fillRect t="-7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8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/>
              <a:t>LM-</a:t>
            </a:r>
            <a:r>
              <a:rPr lang="ru-RU" sz="3200" dirty="0" smtClean="0"/>
              <a:t>тест 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1268413"/>
            <a:ext cx="7620000" cy="5132387"/>
          </a:xfrm>
        </p:spPr>
        <p:txBody>
          <a:bodyPr rtlCol="0">
            <a:normAutofit/>
          </a:bodyPr>
          <a:lstStyle/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cs typeface="Courier New" pitchFamily="49" charset="0"/>
              </a:rPr>
              <a:t>#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  <a:cs typeface="Courier New" pitchFamily="49" charset="0"/>
              </a:rPr>
              <a:t>исходные данные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library(datasets)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EuStockMarkets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[,"DAX"]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 &lt;- length(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)-1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 &lt;- dax[2:(T+1)]/dax[1:T] </a:t>
            </a:r>
            <a:r>
              <a:rPr lang="fr-FR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- 1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sz="800" dirty="0" smtClean="0">
              <a:solidFill>
                <a:srgbClr val="B1A089">
                  <a:lumMod val="50000"/>
                </a:srgbClr>
              </a:solidFill>
              <a:cs typeface="Courier New" pitchFamily="49" charset="0"/>
            </a:endParaRPr>
          </a:p>
          <a:p>
            <a:pPr marL="114300" lvl="0" indent="0" fontAlgn="auto">
              <a:spcAft>
                <a:spcPts val="0"/>
              </a:spcAft>
              <a:buClr>
                <a:srgbClr val="A9A57C"/>
              </a:buClr>
              <a:buNone/>
              <a:defRPr/>
            </a:pPr>
            <a:r>
              <a:rPr lang="en-US" dirty="0" smtClean="0">
                <a:solidFill>
                  <a:srgbClr val="B1A089">
                    <a:lumMod val="50000"/>
                  </a:srgbClr>
                </a:solidFill>
                <a:cs typeface="Courier New" pitchFamily="49" charset="0"/>
              </a:rPr>
              <a:t># LM-</a:t>
            </a:r>
            <a:r>
              <a:rPr lang="ru-RU" dirty="0" smtClean="0">
                <a:solidFill>
                  <a:srgbClr val="B1A089">
                    <a:lumMod val="50000"/>
                  </a:srgbClr>
                </a:solidFill>
                <a:cs typeface="Courier New" pitchFamily="49" charset="0"/>
              </a:rPr>
              <a:t>тест</a:t>
            </a:r>
            <a:endParaRPr lang="ru-RU" dirty="0">
              <a:solidFill>
                <a:srgbClr val="B1A089">
                  <a:lumMod val="50000"/>
                </a:srgbClr>
              </a:solidFill>
              <a:cs typeface="Courier New" pitchFamily="49" charset="0"/>
            </a:endParaRP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FinTS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ArchTest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dax,lags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=12)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ARCH LM-test; Null hypothesis: no ARCH effects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Chi-squared = 85.4761, </a:t>
            </a:r>
            <a:r>
              <a:rPr lang="en-US" sz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12, p-value = 3.686e-13</a:t>
            </a:r>
            <a:endParaRPr lang="ru-RU" sz="12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3200" dirty="0" smtClean="0"/>
              <a:t>Моделирование волатильности</a:t>
            </a:r>
            <a:endParaRPr lang="ru-RU" sz="320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28278"/>
            <a:ext cx="762000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9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/>
              <a:t>Generalized Error Distribution (GED)</a:t>
            </a:r>
            <a:endParaRPr lang="ru-RU" sz="3200" dirty="0"/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490538" y="1233488"/>
          <a:ext cx="4344987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Формула" r:id="rId3" imgW="2298600" imgH="952200" progId="Equation.3">
                  <p:embed/>
                </p:oleObj>
              </mc:Choice>
              <mc:Fallback>
                <p:oleObj name="Формула" r:id="rId3" imgW="2298600" imgH="952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1233488"/>
                        <a:ext cx="4344987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539750" y="3500438"/>
            <a:ext cx="2663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Г(.) – гамма-функция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9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3200" dirty="0" smtClean="0"/>
              <a:t>Формы </a:t>
            </a:r>
            <a:r>
              <a:rPr lang="en-US" sz="3200" dirty="0" smtClean="0"/>
              <a:t>GED </a:t>
            </a:r>
            <a:r>
              <a:rPr lang="ru-RU" sz="3200" dirty="0" smtClean="0"/>
              <a:t>в зависимости от параметров</a:t>
            </a:r>
            <a:endParaRPr lang="ru-RU" sz="3200" dirty="0"/>
          </a:p>
        </p:txBody>
      </p:sp>
      <p:sp>
        <p:nvSpPr>
          <p:cNvPr id="3" name="Объект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124744"/>
            <a:ext cx="7620000" cy="5276056"/>
          </a:xfrm>
          <a:blipFill rotWithShape="1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>
                <a:noFill/>
              </a:rPr>
              <a:t> 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1179513"/>
            <a:ext cx="4037012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3673475"/>
            <a:ext cx="4037012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9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3200" dirty="0" smtClean="0"/>
              <a:t>Общая схема расчёта модели </a:t>
            </a:r>
            <a:r>
              <a:rPr lang="en-US" sz="3200" dirty="0" smtClean="0"/>
              <a:t>APARCH</a:t>
            </a:r>
            <a:endParaRPr lang="ru-RU" sz="3200" dirty="0"/>
          </a:p>
        </p:txBody>
      </p:sp>
      <p:sp>
        <p:nvSpPr>
          <p:cNvPr id="3" name="Объект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340768"/>
            <a:ext cx="7787208" cy="5060032"/>
          </a:xfrm>
          <a:blipFill rotWithShape="1">
            <a:blip r:embed="rId2"/>
            <a:stretch>
              <a:fillRect t="-361" r="-78"/>
            </a:stretch>
          </a:blip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9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3200" dirty="0" smtClean="0"/>
              <a:t>Расчёт частных случаев модели </a:t>
            </a:r>
            <a:r>
              <a:rPr lang="en-US" sz="3200" dirty="0" smtClean="0"/>
              <a:t>APARCH</a:t>
            </a:r>
            <a:endParaRPr lang="ru-RU" sz="3200" dirty="0"/>
          </a:p>
        </p:txBody>
      </p:sp>
      <p:sp>
        <p:nvSpPr>
          <p:cNvPr id="3" name="Объект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340768"/>
            <a:ext cx="7620000" cy="5060032"/>
          </a:xfrm>
          <a:blipFill rotWithShape="1">
            <a:blip r:embed="rId2"/>
            <a:stretch>
              <a:fillRect t="-723"/>
            </a:stretch>
          </a:blip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2064</TotalTime>
  <Words>1196</Words>
  <Application>Microsoft Office PowerPoint</Application>
  <PresentationFormat>Экран (4:3)</PresentationFormat>
  <Paragraphs>198</Paragraphs>
  <Slides>25</Slides>
  <Notes>0</Notes>
  <HiddenSlides>3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7" baseType="lpstr">
      <vt:lpstr>Соседство</vt:lpstr>
      <vt:lpstr>Формула</vt:lpstr>
      <vt:lpstr>Моделирование волатильности финансовых активов с помощью  GARCH-моделей</vt:lpstr>
      <vt:lpstr>Моделирование средней доходности</vt:lpstr>
      <vt:lpstr>Тест на ARCH-эффекты</vt:lpstr>
      <vt:lpstr>LM-тест в R</vt:lpstr>
      <vt:lpstr>Моделирование волатильности</vt:lpstr>
      <vt:lpstr>Generalized Error Distribution (GED)</vt:lpstr>
      <vt:lpstr>Формы GED в зависимости от параметров</vt:lpstr>
      <vt:lpstr>Общая схема расчёта модели APARCH</vt:lpstr>
      <vt:lpstr>Расчёт частных случаев модели APARCH</vt:lpstr>
      <vt:lpstr>Графический анализ модели</vt:lpstr>
      <vt:lpstr>Стационарность</vt:lpstr>
      <vt:lpstr>Стационарность и единичные корни</vt:lpstr>
      <vt:lpstr>Характеристическое уравнение и стационарность ARMA(m,n) и APARCH(p,q)</vt:lpstr>
      <vt:lpstr>Тесты на единичный корень</vt:lpstr>
      <vt:lpstr>Тесты на единичный корень в R</vt:lpstr>
      <vt:lpstr>Прогноз по модели ARMA-GARCH</vt:lpstr>
      <vt:lpstr>Кривая VaR</vt:lpstr>
      <vt:lpstr>Кривая VaR</vt:lpstr>
      <vt:lpstr>Кривая VaR</vt:lpstr>
      <vt:lpstr>Модель «Copula–GARCH»</vt:lpstr>
      <vt:lpstr>Формализация модели</vt:lpstr>
      <vt:lpstr>Модель «copula–GARCH» в R</vt:lpstr>
      <vt:lpstr>Модель «copula–GARCH» в R</vt:lpstr>
      <vt:lpstr>Оценка финансового риска</vt:lpstr>
      <vt:lpstr>Домашнее задание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распределения доходности финансовых активов: одномерный и двумерный случаи</dc:title>
  <dc:creator>y_bologov</dc:creator>
  <cp:lastModifiedBy>y_bologov</cp:lastModifiedBy>
  <cp:revision>115</cp:revision>
  <dcterms:created xsi:type="dcterms:W3CDTF">2011-11-14T05:45:52Z</dcterms:created>
  <dcterms:modified xsi:type="dcterms:W3CDTF">2015-10-27T06:09:30Z</dcterms:modified>
</cp:coreProperties>
</file>