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327" r:id="rId3"/>
    <p:sldId id="325" r:id="rId4"/>
    <p:sldId id="323" r:id="rId5"/>
    <p:sldId id="345" r:id="rId6"/>
    <p:sldId id="347" r:id="rId7"/>
    <p:sldId id="348" r:id="rId8"/>
    <p:sldId id="349" r:id="rId9"/>
    <p:sldId id="350" r:id="rId10"/>
    <p:sldId id="351" r:id="rId11"/>
    <p:sldId id="352" r:id="rId12"/>
    <p:sldId id="344" r:id="rId13"/>
    <p:sldId id="334" r:id="rId14"/>
    <p:sldId id="336" r:id="rId15"/>
    <p:sldId id="354" r:id="rId16"/>
    <p:sldId id="353" r:id="rId17"/>
    <p:sldId id="337" r:id="rId18"/>
    <p:sldId id="338" r:id="rId19"/>
    <p:sldId id="355" r:id="rId20"/>
    <p:sldId id="35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ок" id="{3BDD00CD-B8F8-4695-9920-4DBAA2C50F51}">
          <p14:sldIdLst>
            <p14:sldId id="256"/>
            <p14:sldId id="327"/>
          </p14:sldIdLst>
        </p14:section>
        <p14:section name="Теоретические основы" id="{9492545C-EC1B-46B6-BC0C-4FE5599A7C6D}">
          <p14:sldIdLst>
            <p14:sldId id="325"/>
            <p14:sldId id="323"/>
            <p14:sldId id="345"/>
            <p14:sldId id="347"/>
            <p14:sldId id="348"/>
            <p14:sldId id="349"/>
            <p14:sldId id="350"/>
            <p14:sldId id="351"/>
            <p14:sldId id="352"/>
            <p14:sldId id="344"/>
          </p14:sldIdLst>
        </p14:section>
        <p14:section name="Практический пример" id="{252BEA13-7E32-497A-9755-66DEEC65A419}">
          <p14:sldIdLst>
            <p14:sldId id="334"/>
            <p14:sldId id="336"/>
            <p14:sldId id="354"/>
            <p14:sldId id="353"/>
            <p14:sldId id="337"/>
            <p14:sldId id="338"/>
            <p14:sldId id="355"/>
          </p14:sldIdLst>
        </p14:section>
        <p14:section name="Домашнее задание" id="{78B7402E-B2E3-45B3-BD23-FA625F5CE739}">
          <p14:sldIdLst>
            <p14:sldId id="3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28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5ABB4-9798-438F-A88E-6B78D219105B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4567-5EA2-4423-B4ED-D3EC205FE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8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0D63D61-AA74-4E94-8BC9-4B0A0EAA460A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>
                <a:latin typeface="Cambria" pitchFamily="18" charset="0"/>
              </a:rPr>
              <a:t>Метод </a:t>
            </a:r>
            <a:r>
              <a:rPr lang="en-US" sz="3200" dirty="0" smtClean="0">
                <a:latin typeface="Cambria" pitchFamily="18" charset="0"/>
              </a:rPr>
              <a:t>BFGS</a:t>
            </a:r>
            <a:br>
              <a:rPr lang="en-US" sz="3200" dirty="0" smtClean="0">
                <a:latin typeface="Cambria" pitchFamily="18" charset="0"/>
              </a:rPr>
            </a:br>
            <a:r>
              <a:rPr lang="ru-RU" sz="3200" dirty="0" smtClean="0">
                <a:latin typeface="Cambria" pitchFamily="18" charset="0"/>
              </a:rPr>
              <a:t>(</a:t>
            </a:r>
            <a:r>
              <a:rPr lang="en-US" sz="3200" dirty="0" err="1" smtClean="0">
                <a:latin typeface="Cambria" pitchFamily="18" charset="0"/>
              </a:rPr>
              <a:t>Broyden</a:t>
            </a:r>
            <a:r>
              <a:rPr lang="en-US" sz="3200" dirty="0" smtClean="0">
                <a:latin typeface="Cambria" pitchFamily="18" charset="0"/>
              </a:rPr>
              <a:t>–Fletcher–Goldfarb–</a:t>
            </a:r>
            <a:r>
              <a:rPr lang="en-US" sz="3200" dirty="0" err="1" smtClean="0">
                <a:latin typeface="Cambria" pitchFamily="18" charset="0"/>
              </a:rPr>
              <a:t>Shanno</a:t>
            </a:r>
            <a:r>
              <a:rPr lang="en-US" sz="3200" dirty="0">
                <a:latin typeface="Cambria" pitchFamily="18" charset="0"/>
              </a:rPr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078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Алгоритм метода </a:t>
            </a:r>
            <a:r>
              <a:rPr lang="en-US" sz="3200" dirty="0" smtClean="0">
                <a:latin typeface="Cambria" pitchFamily="18" charset="0"/>
              </a:rPr>
              <a:t>BFGS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Задать начальные значения параметров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, обратного гессиана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и определить параметр конвергенции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≔0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Пока верно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u-RU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𝛻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𝜀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, выполнять</a:t>
                </a:r>
              </a:p>
              <a:p>
                <a:pPr lvl="1">
                  <a:spcBef>
                    <a:spcPts val="0"/>
                  </a:spcBef>
                  <a:buFont typeface="Arial" pitchFamily="34" charset="0"/>
                  <a:buChar char="•"/>
                </a:pPr>
                <a:r>
                  <a:rPr lang="ru-RU" sz="2400" dirty="0" smtClean="0">
                    <a:solidFill>
                      <a:schemeClr val="tx1"/>
                    </a:solidFill>
                    <a:latin typeface="Calibri" pitchFamily="34" charset="0"/>
                  </a:rPr>
                  <a:t>найти направление поиска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sz="2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≔−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lvl="1">
                  <a:spcBef>
                    <a:spcPts val="0"/>
                  </a:spcBef>
                  <a:buFont typeface="Arial" pitchFamily="34" charset="0"/>
                  <a:buChar char="•"/>
                </a:pPr>
                <a:r>
                  <a:rPr lang="ru-RU" sz="2400" dirty="0" smtClean="0">
                    <a:solidFill>
                      <a:schemeClr val="tx1"/>
                    </a:solidFill>
                    <a:latin typeface="Calibri" pitchFamily="34" charset="0"/>
                  </a:rPr>
                  <a:t>определить длину шага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Calibri" pitchFamily="34" charset="0"/>
                  </a:rPr>
                  <a:t>из условий Вольфа</a:t>
                </a:r>
              </a:p>
              <a:p>
                <a:pPr lvl="1">
                  <a:spcBef>
                    <a:spcPts val="0"/>
                  </a:spcBef>
                  <a:buFont typeface="Arial" pitchFamily="34" charset="0"/>
                  <a:buChar char="•"/>
                </a:pPr>
                <a:r>
                  <a:rPr lang="ru-RU" sz="2400" dirty="0" smtClean="0">
                    <a:solidFill>
                      <a:schemeClr val="tx1"/>
                    </a:solidFill>
                    <a:latin typeface="Calibri" pitchFamily="34" charset="0"/>
                  </a:rPr>
                  <a:t>рассчитать новые значения параметров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sz="2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lvl="1">
                  <a:spcBef>
                    <a:spcPts val="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lvl="1">
                  <a:spcBef>
                    <a:spcPts val="0"/>
                  </a:spcBef>
                  <a:buFont typeface="Arial" pitchFamily="34" charset="0"/>
                  <a:buChar char="•"/>
                </a:pPr>
                <a:r>
                  <a:rPr lang="ru-RU" sz="2400" dirty="0" smtClean="0">
                    <a:solidFill>
                      <a:schemeClr val="tx1"/>
                    </a:solidFill>
                    <a:latin typeface="Calibri" pitchFamily="34" charset="0"/>
                  </a:rPr>
                  <a:t>обновить матрицу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Calibri" pitchFamily="34" charset="0"/>
                  </a:rPr>
                  <a:t>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lvl="1">
                  <a:spcBef>
                    <a:spcPts val="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В качестве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обычно используют обратный гессиан в точке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или единичную матрицу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 l="-1058" t="-976" r="-1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7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98072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sz="3200" dirty="0" smtClean="0">
                    <a:latin typeface="Cambria" pitchFamily="18" charset="0"/>
                  </a:rPr>
                  <a:t>Алгоритм определения длины шага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0" dirty="0" smtClean="0">
                    <a:latin typeface="Cambria" pitchFamily="18" charset="0"/>
                  </a:rPr>
                  <a:t/>
                </a:r>
                <a:br>
                  <a:rPr lang="en-US" sz="3200" b="0" dirty="0" smtClean="0">
                    <a:latin typeface="Cambria" pitchFamily="18" charset="0"/>
                  </a:rPr>
                </a:br>
                <a:r>
                  <a:rPr lang="en-US" sz="3200" b="0" dirty="0" smtClean="0">
                    <a:latin typeface="Cambria" pitchFamily="18" charset="0"/>
                  </a:rPr>
                  <a:t>(</a:t>
                </a:r>
                <a:r>
                  <a:rPr lang="ru-RU" sz="3200" b="0" dirty="0" smtClean="0">
                    <a:latin typeface="Cambria" pitchFamily="18" charset="0"/>
                  </a:rPr>
                  <a:t>линейный поиск)</a:t>
                </a:r>
                <a:endParaRPr lang="ru-RU" sz="32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980728"/>
              </a:xfrm>
              <a:blipFill rotWithShape="1">
                <a:blip r:embed="rId2"/>
                <a:stretch>
                  <a:fillRect t="-18012" b="-267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052736"/>
                <a:ext cx="8640960" cy="54006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Задать начальные значения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Пока неверно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, выполнять</a:t>
                </a:r>
              </a:p>
              <a:p>
                <a:pPr lvl="1">
                  <a:spcBef>
                    <a:spcPts val="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𝛾</m:t>
                    </m:r>
                    <m:acc>
                      <m:accPr>
                        <m:chr m:val="̃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 smtClean="0">
                    <a:solidFill>
                      <a:prstClr val="black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≔</m:t>
                    </m:r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endParaRPr lang="ru-RU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lvl="1">
                  <a:spcBef>
                    <a:spcPts val="0"/>
                  </a:spcBef>
                  <a:buFont typeface="Arial" pitchFamily="34" charset="0"/>
                  <a:buChar char="•"/>
                </a:pPr>
                <a:endParaRPr lang="en-US" sz="24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052736"/>
                <a:ext cx="8640960" cy="5400600"/>
              </a:xfrm>
              <a:blipFill rotWithShape="1"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Литература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Nocedal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J., Write S. Numerical Optimization.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Springler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Science+Business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Media: N.Y., 2006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. Chapter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3, pp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30–65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Nocedal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J., Write S. Numerical Optimization.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Springler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Science+Business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Media: N.Y., 2006. Chapter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6,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pp.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135–143</a:t>
            </a:r>
          </a:p>
        </p:txBody>
      </p:sp>
    </p:spTree>
    <p:extLst>
      <p:ext uri="{BB962C8B-B14F-4D97-AF65-F5344CB8AC3E}">
        <p14:creationId xmlns:p14="http://schemas.microsoft.com/office/powerpoint/2010/main" val="7422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Пример практической реализации в «</a:t>
            </a:r>
            <a:r>
              <a:rPr lang="en-US" sz="3200" dirty="0" smtClean="0">
                <a:latin typeface="Cambria" pitchFamily="18" charset="0"/>
              </a:rPr>
              <a:t>R</a:t>
            </a:r>
            <a:r>
              <a:rPr lang="ru-RU" sz="3200" dirty="0" smtClean="0">
                <a:latin typeface="Cambria" pitchFamily="18" charset="0"/>
              </a:rPr>
              <a:t>»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Задача:</a:t>
                </a: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7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Целевая и вспомогательные функции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 &lt;- function(x) x[1]^4-x[1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]^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3+x[1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]^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2+2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*(x[1]-1)*(x[2]-1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)+x[2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]^2</a:t>
                </a:r>
                <a:endParaRPr lang="en-US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#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функция градиента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f</a:t>
                </a: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gradf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function(x) 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g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numeric(2)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g[1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&lt;- 4*x[1]^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3 - 3*x[1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]^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2 + 2*x[1] + 2*x[2] - 2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g[2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&lt;- 2*x[1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+ 2*x[2] - 2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return(g)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#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численная аппроксимация градиента (для сложных функций)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library(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numDeriv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gradf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function(x)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grad(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func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f,x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=x)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itchFamily="34" charset="0"/>
                  </a:rPr>
                  <a:t># </a:t>
                </a:r>
                <a:r>
                  <a:rPr lang="ru-RU" dirty="0" smtClean="0">
                    <a:solidFill>
                      <a:prstClr val="black"/>
                    </a:solidFill>
                    <a:latin typeface="Calibri" pitchFamily="34" charset="0"/>
                  </a:rPr>
                  <a:t>функция линейного поиска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line.search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function(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func,x,p,gradfx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gradf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),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                     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a.wave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=1,rho=0.90,c=10^-4) {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ru-RU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...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return(alpha)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 l="-1058" t="-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5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>
                <a:latin typeface="Cambria" pitchFamily="18" charset="0"/>
              </a:rPr>
              <a:t>Целевая и вспомогательные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гессиан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B</a:t>
            </a:r>
            <a:endParaRPr lang="ru-RU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hessianf &lt;- function(x)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matrix(nrow=2,ncol=2)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b[1,1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&lt;- 12*x[1]^2 - 6*x[1] + 2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b[1,2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b[2,1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b[2,2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return(b)</a:t>
            </a:r>
            <a:endParaRPr lang="pt-BR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численная аппроксимация гессиана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hessianf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function(x)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hessian(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f,x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=x)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800" dirty="0">
              <a:solidFill>
                <a:prstClr val="black"/>
              </a:solidFill>
              <a:latin typeface="Calibri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Графики целевой функции</a:t>
            </a:r>
            <a:endParaRPr lang="ru-RU" sz="3200" dirty="0">
              <a:latin typeface="Cambria" pitchFamily="18" charset="0"/>
            </a:endParaRPr>
          </a:p>
        </p:txBody>
      </p:sp>
      <p:pic>
        <p:nvPicPr>
          <p:cNvPr id="1027" name="Picture 3" descr="C:\Users\y_bologov\Desktop\Разное\ЭКМ\Семинар\R-моделирование\ЦМФ\BFGS_graphs\3d.plot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4536504" cy="45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_bologov\Desktop\Разное\ЭКМ\Семинар\R-моделирование\ЦМФ\BFGS_graphs\contour.plot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776"/>
            <a:ext cx="4536504" cy="45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Начальные значения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7606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 &lt;- 0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значения параметров</a:t>
            </a:r>
            <a:endParaRPr lang="ru-RU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c(3,3)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length(x)</a:t>
            </a:r>
            <a:endParaRPr lang="ru-RU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градиент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gradf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grad.tol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&lt;- 10^-12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>
              <a:solidFill>
                <a:prstClr val="black"/>
              </a:solidFill>
              <a:latin typeface="Calibri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# </a:t>
            </a:r>
            <a:r>
              <a:rPr lang="ru-RU" dirty="0" smtClean="0">
                <a:solidFill>
                  <a:prstClr val="black"/>
                </a:solidFill>
                <a:latin typeface="Calibri" pitchFamily="34" charset="0"/>
              </a:rPr>
              <a:t>обратный гессиан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(rep(1,times=d))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try(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solve(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hessianf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,silent=TRUE)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(class(H) == "try-error") H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7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Оптимизационный цикл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while (sum(gf^2)^0.5 &gt;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grad.tol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k &lt;- k + 1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smtClean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# </a:t>
                </a:r>
                <a:r>
                  <a:rPr lang="ru-RU" sz="1600" dirty="0" smtClean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направление поиска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sz="1600" i="1" smtClean="0">
                                <a:solidFill>
                                  <a:schemeClr val="accent5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5"/>
                        </a:solidFill>
                        <a:latin typeface="Cambria Math"/>
                        <a:cs typeface="Courier New" pitchFamily="49" charset="0"/>
                      </a:rPr>
                      <m:t>=−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  <m:t>𝑘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accent5"/>
                        </a:solidFill>
                        <a:latin typeface="Cambria Math"/>
                        <a:cs typeface="Courier New" pitchFamily="49" charset="0"/>
                      </a:rPr>
                      <m:t>𝛻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p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as.vector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 -H %*%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cbind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smtClean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# </a:t>
                </a:r>
                <a:r>
                  <a:rPr lang="ru-RU" sz="1600" dirty="0" smtClean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длина шага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alpha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line.search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f,x,p,gf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smtClean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# </a:t>
                </a:r>
                <a:r>
                  <a:rPr lang="ru-RU" sz="1600" dirty="0" smtClean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новые значения параметров и градиента</a:t>
                </a:r>
                <a:endParaRPr lang="en-US" sz="1600" dirty="0">
                  <a:solidFill>
                    <a:schemeClr val="accent5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x1 &lt;- x + alpha*p;  gf1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gradf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(x1)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smtClean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# </a:t>
                </a:r>
                <a:r>
                  <a:rPr lang="ru-RU" sz="1600" dirty="0" smtClean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sz="1600" i="1" smtClean="0">
                                <a:solidFill>
                                  <a:schemeClr val="accent5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5"/>
                        </a:solidFill>
                        <a:latin typeface="Cambria Math"/>
                        <a:cs typeface="Courier New" pitchFamily="49" charset="0"/>
                      </a:rPr>
                      <m:t>, 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5"/>
                        </a:solidFill>
                        <a:latin typeface="Cambria Math"/>
                        <a:cs typeface="Courier New" pitchFamily="49" charset="0"/>
                      </a:rPr>
                      <m:t>, 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/>
                            <a:cs typeface="Courier New" pitchFamily="49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s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cbind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(x1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x); 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cbind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(gf1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gf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rho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as.vector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(t(y)%*%s) ) ^ -1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# </a:t>
                </a:r>
                <a:r>
                  <a:rPr lang="ru-RU" sz="1600" dirty="0" smtClean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матрица </a:t>
                </a:r>
                <a:r>
                  <a:rPr lang="en-US" sz="1600" i="1" dirty="0" smtClean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H</a:t>
                </a:r>
                <a:r>
                  <a:rPr lang="en-US" sz="1600" i="1" baseline="-25000" dirty="0" smtClean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k+1</a:t>
                </a:r>
                <a:endParaRPr lang="en-US" sz="1600" dirty="0">
                  <a:solidFill>
                    <a:schemeClr val="accent5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H1 &lt;- (I - rho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*(s%*%t(y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))) %*% H %*%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 - rho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*(y%*%t(s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)))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+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       rho*(s%*%t(s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smtClean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# </a:t>
                </a:r>
                <a:r>
                  <a:rPr lang="ru-RU" sz="1600" dirty="0" smtClean="0">
                    <a:solidFill>
                      <a:schemeClr val="accent5"/>
                    </a:solidFill>
                    <a:latin typeface="Courier New" pitchFamily="49" charset="0"/>
                    <a:cs typeface="Courier New" pitchFamily="49" charset="0"/>
                  </a:rPr>
                  <a:t>обновление параметров, градиента и обратного гессиана</a:t>
                </a:r>
                <a:endParaRPr lang="en-US" sz="1600" dirty="0" smtClean="0">
                  <a:solidFill>
                    <a:schemeClr val="accent5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x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x1;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gf1; H &lt;- H1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if (rho ==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break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itchFamily="34" charset="0"/>
                  </a:rPr>
                  <a:t># </a:t>
                </a:r>
                <a:r>
                  <a:rPr lang="ru-RU" dirty="0" smtClean="0">
                    <a:solidFill>
                      <a:prstClr val="black"/>
                    </a:solidFill>
                    <a:latin typeface="Calibri" pitchFamily="34" charset="0"/>
                  </a:rPr>
                  <a:t>ответ</a:t>
                </a:r>
                <a:endParaRPr lang="ru-RU" dirty="0">
                  <a:solidFill>
                    <a:prstClr val="black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x; f(x); k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832648"/>
              </a:xfrm>
              <a:blipFill rotWithShape="1">
                <a:blip r:embed="rId2"/>
                <a:stretch>
                  <a:fillRect l="-1058" t="-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4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Процесс оптимизации</a:t>
            </a:r>
            <a:endParaRPr lang="ru-RU" sz="3200" dirty="0">
              <a:latin typeface="Cambria" pitchFamily="18" charset="0"/>
            </a:endParaRPr>
          </a:p>
        </p:txBody>
      </p:sp>
      <p:pic>
        <p:nvPicPr>
          <p:cNvPr id="1026" name="Picture 2" descr="C:\Users\y_bologov\Desktop\Разное\ЭКМ\Семинар\R-моделирование\ЦМФ\optim\BFGS_iter1\0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16" y="908720"/>
            <a:ext cx="5877064" cy="586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_bologov\Desktop\Разное\ЭКМ\Семинар\R-моделирование\ЦМФ\optim\BFGS_iter1\1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16" y="908720"/>
            <a:ext cx="5877064" cy="586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_bologov\Desktop\Разное\ЭКМ\Семинар\R-моделирование\ЦМФ\optim\BFGS_iter1\2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16" y="908720"/>
            <a:ext cx="5877064" cy="586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_bologov\Desktop\Разное\ЭКМ\Семинар\R-моделирование\ЦМФ\optim\BFGS_iter1\3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16" y="908720"/>
            <a:ext cx="5877064" cy="586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y_bologov\Desktop\Разное\ЭКМ\Семинар\R-моделирование\ЦМФ\optim\BFGS_iter1\4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16" y="908720"/>
            <a:ext cx="5877064" cy="586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y_bologov\Desktop\Разное\ЭКМ\Семинар\R-моделирование\ЦМФ\optim\BFGS_iter1\5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16" y="908720"/>
            <a:ext cx="5877064" cy="586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y_bologov\Desktop\Разное\ЭКМ\Семинар\R-моделирование\ЦМФ\optim\BFGS_iter1\6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16" y="908720"/>
            <a:ext cx="5877064" cy="586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y_bologov\Desktop\Разное\ЭКМ\Семинар\R-моделирование\ЦМФ\optim\BFGS_iter1\7.em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16" y="908720"/>
            <a:ext cx="5877064" cy="586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2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Содержание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теоретические основы метода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пример практической реализации в «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R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»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домашнее задание</a:t>
            </a:r>
            <a:endParaRPr lang="ru-RU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Домашнее задание</a:t>
            </a:r>
            <a:endParaRPr lang="ru-RU" sz="3200" dirty="0"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написать функцию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line.search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 для расчёта оптимальной величины изменения параметров целевой функции согласно второму условию Вольфа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Теоретические основы метода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Задача:</a:t>
                </a: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3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itchFamily="18" charset="0"/>
              </a:rPr>
              <a:t>Основная идея метода</a:t>
            </a:r>
            <a:endParaRPr lang="ru-RU" sz="32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На каждой </a:t>
                </a:r>
                <a:r>
                  <a:rPr lang="en-US" i="1" dirty="0" smtClean="0">
                    <a:solidFill>
                      <a:schemeClr val="tx1"/>
                    </a:solidFill>
                    <a:latin typeface="Calibri" pitchFamily="34" charset="0"/>
                  </a:rPr>
                  <a:t>k-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й итерации метода рассматривается квадратичная модель целевой функции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𝛻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,   где</a:t>
                </a: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значения параметров целевой функции на </a:t>
                </a:r>
                <a:r>
                  <a:rPr lang="en-US" i="1" dirty="0" smtClean="0">
                    <a:solidFill>
                      <a:schemeClr val="tx1"/>
                    </a:solidFill>
                    <a:latin typeface="Calibri" pitchFamily="34" charset="0"/>
                  </a:rPr>
                  <a:t>k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-й итерации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градиент целевой функции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обновляемая на каждой итерации положительно определённая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-матрица (гессиан)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2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7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76470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sz="3200" dirty="0" smtClean="0">
                    <a:latin typeface="Cambria" pitchFamily="18" charset="0"/>
                  </a:rPr>
                  <a:t>Определение направлени</a:t>
                </a:r>
                <a:r>
                  <a:rPr lang="ru-RU" sz="3200" dirty="0">
                    <a:latin typeface="Cambria" pitchFamily="18" charset="0"/>
                  </a:rPr>
                  <a:t>я</a:t>
                </a:r>
                <a:r>
                  <a:rPr lang="ru-RU" sz="3200" dirty="0" smtClean="0">
                    <a:latin typeface="Cambria" pitchFamily="18" charset="0"/>
                  </a:rPr>
                  <a:t> изменения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ru-RU" sz="32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764704"/>
              </a:xfrm>
              <a:blipFill rotWithShape="1">
                <a:blip r:embed="rId2"/>
                <a:stretch>
                  <a:fillRect b="-3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На каждой итерации метода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BFGS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определяется направление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вдоль которого изменяются значения параметров целевой функции и величина изменения: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,   где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называется «длиной шага»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Направление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определяется путём минимизации квадратичной модельной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и находится в виде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49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76470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sz="3200" dirty="0" smtClean="0">
                    <a:latin typeface="Cambria" pitchFamily="18" charset="0"/>
                  </a:rPr>
                  <a:t>Определение длины шага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ru-RU" sz="32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764704"/>
              </a:xfrm>
              <a:blipFill rotWithShape="1">
                <a:blip r:embed="rId2"/>
                <a:stretch>
                  <a:fillRect b="-3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Первое условие Вольфа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Выбор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должен гарантировать значительное уменьшение целевой функции: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,   где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 ~ 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положительная константа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Величина уменьшения целевой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функции должна быть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пропорциональна длине шага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и</a:t>
                </a: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градиенту по направлению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3"/>
                <a:stretch>
                  <a:fillRect l="-1058" t="-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y_bologov\Desktop\Разное\ЭКМ\Семинар\R-моделирование\ЦМФ\BFGS_graphs\wolf.cond1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29597"/>
            <a:ext cx="3600400" cy="359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2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76470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sz="3200" dirty="0" smtClean="0">
                    <a:latin typeface="Cambria" pitchFamily="18" charset="0"/>
                  </a:rPr>
                  <a:t>Определение длины шага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ru-RU" sz="32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764704"/>
              </a:xfrm>
              <a:blipFill rotWithShape="1">
                <a:blip r:embed="rId2"/>
                <a:stretch>
                  <a:fillRect b="-3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Второе условие Вольфа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itchFamily="34" charset="0"/>
                  </a:rPr>
                  <a:t>В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не должна быть слишком маленькой: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,   где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 ~ +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/>
                      </a:rPr>
                      <m:t>0,9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положительная константа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Если наклон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достаточно велик, то разумно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продолжить изменять параметры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функции в этом направлении,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увеличивая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3"/>
                <a:stretch>
                  <a:fillRect l="-1058" t="-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y_bologov\Desktop\Разное\ЭКМ\Семинар\R-моделирование\ЦМФ\BFGS_graphs\wolf.cond2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81357"/>
            <a:ext cx="3993240" cy="39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4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76470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sz="3200" dirty="0" smtClean="0">
                    <a:latin typeface="Cambria" pitchFamily="18" charset="0"/>
                  </a:rPr>
                  <a:t>Обновление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ru-RU" sz="32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764704"/>
              </a:xfrm>
              <a:blipFill rotWithShape="1">
                <a:blip r:embed="rId2"/>
                <a:stretch>
                  <a:fillRect b="-3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Обновлённая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выбирается так, чтобы градиенты модельной и целевой функции совпадали на двух последних итерациях: 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Этому соответствует условие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Среди бесконечного множества вариантов выбирается ближайшая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матрица: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𝐵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Решением этой задачи является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𝑰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𝑰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—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 единичная матрица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3"/>
                <a:stretch>
                  <a:fillRect l="-1058" t="-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8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76470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sz="3200" dirty="0" smtClean="0">
                    <a:latin typeface="Cambria" pitchFamily="18" charset="0"/>
                  </a:rPr>
                  <a:t>Обновление матрицы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3200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endParaRPr lang="ru-RU" sz="32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764704"/>
              </a:xfrm>
              <a:blipFill rotWithShape="1">
                <a:blip r:embed="rId2"/>
                <a:stretch>
                  <a:fillRect b="-33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При нахождении направления изменения параметров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каждый раз приходится инвертировать матрицу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, что является ресурсоёмкой процедурой при большом числе параметров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itchFamily="34" charset="0"/>
                  </a:rPr>
                  <a:t>Чтобы избежать этого, на практике обновлению подвергается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𝑰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𝑰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40960" cy="5616624"/>
              </a:xfrm>
              <a:blipFill rotWithShape="1"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8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5215</TotalTime>
  <Words>1696</Words>
  <Application>Microsoft Office PowerPoint</Application>
  <PresentationFormat>Экран (4:3)</PresentationFormat>
  <Paragraphs>174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Исполнительная</vt:lpstr>
      <vt:lpstr>Метод BFGS (Broyden–Fletcher–Goldfarb–Shanno)</vt:lpstr>
      <vt:lpstr>Содержание</vt:lpstr>
      <vt:lpstr>Теоретические основы метода</vt:lpstr>
      <vt:lpstr>Основная идея метода</vt:lpstr>
      <vt:lpstr>Определение направления изменения p ⃑_k</vt:lpstr>
      <vt:lpstr>Определение длины шага α_k</vt:lpstr>
      <vt:lpstr>Определение длины шага α_k</vt:lpstr>
      <vt:lpstr>Обновление матрицы B_k</vt:lpstr>
      <vt:lpstr>Обновление матрицы 〖H_k=B〗_k^(-1)</vt:lpstr>
      <vt:lpstr>Алгоритм метода BFGS</vt:lpstr>
      <vt:lpstr>Алгоритм определения длины шага α_k (линейный поиск)</vt:lpstr>
      <vt:lpstr>Литература</vt:lpstr>
      <vt:lpstr>Пример практической реализации в «R»</vt:lpstr>
      <vt:lpstr>Целевая и вспомогательные функции</vt:lpstr>
      <vt:lpstr>Целевая и вспомогательные функции</vt:lpstr>
      <vt:lpstr>Графики целевой функции</vt:lpstr>
      <vt:lpstr>Начальные значения</vt:lpstr>
      <vt:lpstr>Оптимизационный цикл</vt:lpstr>
      <vt:lpstr>Процесс оптимизации</vt:lpstr>
      <vt:lpstr>Домашнее задание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Непараметрическое моделирование</dc:title>
  <dc:creator>y_bologov</dc:creator>
  <cp:lastModifiedBy>y_bologov</cp:lastModifiedBy>
  <cp:revision>223</cp:revision>
  <dcterms:created xsi:type="dcterms:W3CDTF">2012-08-23T08:56:05Z</dcterms:created>
  <dcterms:modified xsi:type="dcterms:W3CDTF">2015-11-09T07:47:26Z</dcterms:modified>
</cp:coreProperties>
</file>