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327" r:id="rId3"/>
    <p:sldId id="325" r:id="rId4"/>
    <p:sldId id="323" r:id="rId5"/>
    <p:sldId id="328" r:id="rId6"/>
    <p:sldId id="329" r:id="rId7"/>
    <p:sldId id="330" r:id="rId8"/>
    <p:sldId id="331" r:id="rId9"/>
    <p:sldId id="332" r:id="rId10"/>
    <p:sldId id="333" r:id="rId11"/>
    <p:sldId id="335" r:id="rId12"/>
    <p:sldId id="344" r:id="rId13"/>
    <p:sldId id="334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5" r:id="rId22"/>
    <p:sldId id="343" r:id="rId23"/>
    <p:sldId id="346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Заголовок" id="{3BDD00CD-B8F8-4695-9920-4DBAA2C50F51}">
          <p14:sldIdLst>
            <p14:sldId id="256"/>
            <p14:sldId id="327"/>
          </p14:sldIdLst>
        </p14:section>
        <p14:section name="Теоретические основы" id="{9492545C-EC1B-46B6-BC0C-4FE5599A7C6D}">
          <p14:sldIdLst>
            <p14:sldId id="325"/>
            <p14:sldId id="323"/>
            <p14:sldId id="328"/>
            <p14:sldId id="329"/>
            <p14:sldId id="330"/>
            <p14:sldId id="331"/>
            <p14:sldId id="332"/>
            <p14:sldId id="333"/>
            <p14:sldId id="335"/>
            <p14:sldId id="344"/>
          </p14:sldIdLst>
        </p14:section>
        <p14:section name="Практический пример" id="{252BEA13-7E32-497A-9755-66DEEC65A419}">
          <p14:sldIdLst>
            <p14:sldId id="334"/>
            <p14:sldId id="336"/>
            <p14:sldId id="337"/>
            <p14:sldId id="338"/>
            <p14:sldId id="339"/>
            <p14:sldId id="340"/>
            <p14:sldId id="341"/>
            <p14:sldId id="342"/>
            <p14:sldId id="345"/>
            <p14:sldId id="343"/>
          </p14:sldIdLst>
        </p14:section>
        <p14:section name="Домашнее задание" id="{78B7402E-B2E3-45B3-BD23-FA625F5CE739}">
          <p14:sldIdLst>
            <p14:sldId id="34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628" autoAdjust="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5ABB4-9798-438F-A88E-6B78D219105B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D4567-5EA2-4423-B4ED-D3EC205FE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48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4567-5EA2-4423-B4ED-D3EC205FE8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80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9.emf"/><Relationship Id="rId18" Type="http://schemas.openxmlformats.org/officeDocument/2006/relationships/image" Target="../media/image24.emf"/><Relationship Id="rId3" Type="http://schemas.openxmlformats.org/officeDocument/2006/relationships/image" Target="../media/image9.emf"/><Relationship Id="rId21" Type="http://schemas.openxmlformats.org/officeDocument/2006/relationships/image" Target="../media/image27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17" Type="http://schemas.openxmlformats.org/officeDocument/2006/relationships/image" Target="../media/image23.emf"/><Relationship Id="rId2" Type="http://schemas.openxmlformats.org/officeDocument/2006/relationships/image" Target="../media/image8.emf"/><Relationship Id="rId16" Type="http://schemas.openxmlformats.org/officeDocument/2006/relationships/image" Target="../media/image22.emf"/><Relationship Id="rId20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5" Type="http://schemas.openxmlformats.org/officeDocument/2006/relationships/image" Target="../media/image21.emf"/><Relationship Id="rId10" Type="http://schemas.openxmlformats.org/officeDocument/2006/relationships/image" Target="../media/image16.emf"/><Relationship Id="rId19" Type="http://schemas.openxmlformats.org/officeDocument/2006/relationships/image" Target="../media/image25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Relationship Id="rId1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image" Target="../media/image39.emf"/><Relationship Id="rId18" Type="http://schemas.openxmlformats.org/officeDocument/2006/relationships/image" Target="../media/image44.emf"/><Relationship Id="rId26" Type="http://schemas.openxmlformats.org/officeDocument/2006/relationships/image" Target="../media/image52.emf"/><Relationship Id="rId3" Type="http://schemas.openxmlformats.org/officeDocument/2006/relationships/image" Target="../media/image29.emf"/><Relationship Id="rId21" Type="http://schemas.openxmlformats.org/officeDocument/2006/relationships/image" Target="../media/image47.emf"/><Relationship Id="rId7" Type="http://schemas.openxmlformats.org/officeDocument/2006/relationships/image" Target="../media/image33.emf"/><Relationship Id="rId12" Type="http://schemas.openxmlformats.org/officeDocument/2006/relationships/image" Target="../media/image38.emf"/><Relationship Id="rId17" Type="http://schemas.openxmlformats.org/officeDocument/2006/relationships/image" Target="../media/image43.emf"/><Relationship Id="rId25" Type="http://schemas.openxmlformats.org/officeDocument/2006/relationships/image" Target="../media/image51.emf"/><Relationship Id="rId2" Type="http://schemas.openxmlformats.org/officeDocument/2006/relationships/image" Target="../media/image28.emf"/><Relationship Id="rId16" Type="http://schemas.openxmlformats.org/officeDocument/2006/relationships/image" Target="../media/image42.emf"/><Relationship Id="rId20" Type="http://schemas.openxmlformats.org/officeDocument/2006/relationships/image" Target="../media/image46.emf"/><Relationship Id="rId29" Type="http://schemas.openxmlformats.org/officeDocument/2006/relationships/image" Target="../media/image5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11" Type="http://schemas.openxmlformats.org/officeDocument/2006/relationships/image" Target="../media/image37.emf"/><Relationship Id="rId24" Type="http://schemas.openxmlformats.org/officeDocument/2006/relationships/image" Target="../media/image50.emf"/><Relationship Id="rId5" Type="http://schemas.openxmlformats.org/officeDocument/2006/relationships/image" Target="../media/image31.emf"/><Relationship Id="rId15" Type="http://schemas.openxmlformats.org/officeDocument/2006/relationships/image" Target="../media/image41.emf"/><Relationship Id="rId23" Type="http://schemas.openxmlformats.org/officeDocument/2006/relationships/image" Target="../media/image49.emf"/><Relationship Id="rId28" Type="http://schemas.openxmlformats.org/officeDocument/2006/relationships/image" Target="../media/image54.emf"/><Relationship Id="rId10" Type="http://schemas.openxmlformats.org/officeDocument/2006/relationships/image" Target="../media/image36.emf"/><Relationship Id="rId19" Type="http://schemas.openxmlformats.org/officeDocument/2006/relationships/image" Target="../media/image45.emf"/><Relationship Id="rId4" Type="http://schemas.openxmlformats.org/officeDocument/2006/relationships/image" Target="../media/image30.emf"/><Relationship Id="rId9" Type="http://schemas.openxmlformats.org/officeDocument/2006/relationships/image" Target="../media/image35.emf"/><Relationship Id="rId14" Type="http://schemas.openxmlformats.org/officeDocument/2006/relationships/image" Target="../media/image40.emf"/><Relationship Id="rId22" Type="http://schemas.openxmlformats.org/officeDocument/2006/relationships/image" Target="../media/image48.emf"/><Relationship Id="rId27" Type="http://schemas.openxmlformats.org/officeDocument/2006/relationships/image" Target="../media/image53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>
                <a:latin typeface="Cambria" pitchFamily="18" charset="0"/>
              </a:rPr>
              <a:t>Симплексный </a:t>
            </a:r>
            <a:r>
              <a:rPr lang="ru-RU" sz="3200" dirty="0">
                <a:latin typeface="Cambria" pitchFamily="18" charset="0"/>
              </a:rPr>
              <a:t>метод Нелдера–Мида </a:t>
            </a:r>
            <a:r>
              <a:rPr lang="ru-RU" sz="3200" dirty="0" smtClean="0">
                <a:latin typeface="Cambria" pitchFamily="18" charset="0"/>
              </a:rPr>
              <a:t>(</a:t>
            </a:r>
            <a:r>
              <a:rPr lang="en-US" sz="3200" dirty="0" err="1" smtClean="0">
                <a:latin typeface="Cambria" pitchFamily="18" charset="0"/>
              </a:rPr>
              <a:t>Nelder</a:t>
            </a:r>
            <a:r>
              <a:rPr lang="ru-RU" sz="3200" dirty="0" smtClean="0">
                <a:latin typeface="Cambria" pitchFamily="18" charset="0"/>
              </a:rPr>
              <a:t>–</a:t>
            </a:r>
            <a:r>
              <a:rPr lang="en-US" sz="3200" dirty="0" smtClean="0">
                <a:latin typeface="Cambria" pitchFamily="18" charset="0"/>
              </a:rPr>
              <a:t>Mead)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078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Одна итерация метода (6:6</a:t>
            </a:r>
            <a:r>
              <a:rPr lang="ru-RU" sz="3200" dirty="0">
                <a:latin typeface="Cambria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836712"/>
                <a:ext cx="8784976" cy="5616624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6"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«Сокращение»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b="0" dirty="0" smtClean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2;…;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sz="80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    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𝛽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𝛾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𝛿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1;2;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;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itchFamily="34" charset="0"/>
                  </a:rPr>
                  <a:t>    (</a:t>
                </a:r>
                <a:r>
                  <a:rPr lang="en-US" dirty="0" err="1" smtClean="0">
                    <a:solidFill>
                      <a:schemeClr val="tx1"/>
                    </a:solidFill>
                    <a:latin typeface="Calibri" pitchFamily="34" charset="0"/>
                  </a:rPr>
                  <a:t>Nelder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, Mead, 1965)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𝛽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𝛾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𝛿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1;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+2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den>
                        </m:f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;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−2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den>
                        </m:f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;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   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(</a:t>
                </a:r>
                <a:r>
                  <a:rPr lang="en-US" dirty="0" err="1" smtClean="0">
                    <a:solidFill>
                      <a:schemeClr val="tx1"/>
                    </a:solidFill>
                    <a:latin typeface="Calibri" pitchFamily="34" charset="0"/>
                  </a:rPr>
                  <a:t>Gao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, Han, 2010)</a:t>
                </a: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836712"/>
                <a:ext cx="8784976" cy="5616624"/>
              </a:xfrm>
              <a:blipFill rotWithShape="1">
                <a:blip r:embed="rId2"/>
                <a:stretch>
                  <a:fillRect l="-1040" t="-1627" b="-3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C:\Users\y_bologov\Desktop\Разное\ЭКМ\Семинар\R-моделирование\ЦМФ\NM_graphs\6. shrinking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3488861" cy="348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1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Начальный симплекс</a:t>
            </a:r>
            <a:endParaRPr lang="ru-RU" sz="32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Построение начального симплекса на основе заданного вектора параметров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ru-RU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1;…;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,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где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Calibri" pitchFamily="34" charset="0"/>
                  </a:rPr>
                  <a:t> — единичный вектор с единицей на </a:t>
                </a:r>
                <a:r>
                  <a:rPr lang="en-US" dirty="0" err="1">
                    <a:solidFill>
                      <a:schemeClr val="tx1"/>
                    </a:solidFill>
                    <a:latin typeface="Calibri" pitchFamily="34" charset="0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-</a:t>
                </a:r>
                <a:r>
                  <a:rPr lang="ru-RU" dirty="0">
                    <a:solidFill>
                      <a:schemeClr val="tx1"/>
                    </a:solidFill>
                    <a:latin typeface="Calibri" pitchFamily="34" charset="0"/>
                  </a:rPr>
                  <a:t>м месте,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5∙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≠0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2.5∙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endParaRPr lang="ru-RU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  <a:blipFill rotWithShape="1">
                <a:blip r:embed="rId2"/>
                <a:stretch>
                  <a:fillRect l="-1058" r="-11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27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Литература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Nocedal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J., Write S. Numerical Optimization.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Springler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Science+Business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Media: N.Y., 2006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. Chapter 9,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pp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238–240</a:t>
            </a:r>
          </a:p>
          <a:p>
            <a:pPr>
              <a:spcBef>
                <a:spcPts val="0"/>
              </a:spcBef>
            </a:pPr>
            <a:endParaRPr lang="en-US" sz="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Gao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F., Han L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. Implementing the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Nelder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-Mead simplex algorithm with adaptive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parameters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. Computational Optimization and Applications, Vol.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51, 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№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, 2012,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pp. 259–277</a:t>
            </a:r>
          </a:p>
          <a:p>
            <a:pPr>
              <a:spcBef>
                <a:spcPts val="0"/>
              </a:spcBef>
            </a:pPr>
            <a:endParaRPr lang="ru-RU" sz="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Nelder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J.A., Mead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R. A simplex method for function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minimization</a:t>
            </a: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.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The Computer Journal, 1965, </a:t>
            </a: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№ 8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, p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. 308–313</a:t>
            </a:r>
          </a:p>
        </p:txBody>
      </p:sp>
    </p:spTree>
    <p:extLst>
      <p:ext uri="{BB962C8B-B14F-4D97-AF65-F5344CB8AC3E}">
        <p14:creationId xmlns:p14="http://schemas.microsoft.com/office/powerpoint/2010/main" val="74224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Пример практической реализации в «</a:t>
            </a:r>
            <a:r>
              <a:rPr lang="en-US" sz="3200" dirty="0" smtClean="0">
                <a:latin typeface="Cambria" pitchFamily="18" charset="0"/>
              </a:rPr>
              <a:t>R</a:t>
            </a:r>
            <a:r>
              <a:rPr lang="ru-RU" sz="3200" dirty="0" smtClean="0">
                <a:latin typeface="Cambria" pitchFamily="18" charset="0"/>
              </a:rPr>
              <a:t>»</a:t>
            </a:r>
            <a:endParaRPr lang="ru-RU" sz="32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endParaRPr lang="ru-RU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Задача:</a:t>
                </a:r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⃑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77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Целевая и вспомогательные функции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 &lt;- function(x) x[1]^2+x[2]^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# 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функция для определения начального симплекса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init.simplex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function(x0)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матрица 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== length(x0) + 1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по строкам - вершины симплекса</a:t>
            </a:r>
            <a:endParaRPr lang="en-US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# 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сортировка вершин по значению целевой функции</a:t>
            </a: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sort.vertex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function(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simplex,fn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список из двух элементов: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vertex </a:t>
            </a:r>
            <a:r>
              <a:rPr lang="ru-RU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vertex.value</a:t>
            </a:r>
            <a:endParaRPr lang="en-US" sz="16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vertex - </a:t>
            </a:r>
            <a:r>
              <a:rPr lang="ru-RU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матрица вершин симплекса, отсортированных по </a:t>
            </a:r>
            <a:endParaRPr lang="en-US" sz="16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         </a:t>
            </a:r>
            <a:r>
              <a:rPr lang="ru-RU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возрастанию значений функции на них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vertex.value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ru-RU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вектор значений функций на вершинах, отсортированный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               </a:t>
            </a:r>
            <a:r>
              <a:rPr lang="ru-RU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по возрастанию</a:t>
            </a:r>
            <a:endParaRPr lang="en-US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5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Начальные значения и параметры оптимизации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32859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# </a:t>
            </a: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начальная точка и начальный симплекс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x0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c(2.5,2.5)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sort.vertex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init.simplex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(x0),f)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z$vertex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vert.value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z$value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# </a:t>
            </a: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параметры оптимизации</a:t>
            </a: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 &lt;- length(x0)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nm.par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c(1,(d+2)/d,(3*d-2)/(4*d),(d-1)/d)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names(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nm.par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&lt;- c("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alpha","beta","gamma","delta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mean(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vert.value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delta.val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delta &lt;- 10^-12</a:t>
            </a:r>
            <a:endParaRPr lang="ru-RU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74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Оптимизационный цикл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83264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delta.val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&gt;=delta)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сохраняем предыдущее значение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1600" dirty="0" err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центроид</a:t>
            </a:r>
            <a:r>
              <a:rPr lang="ru-RU" sz="16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наилучших вершин</a:t>
            </a:r>
            <a:endParaRPr lang="en-US" sz="1600" dirty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x.bar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apply(s[1:d,],2,mean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отражённая точка</a:t>
            </a:r>
            <a:endParaRPr lang="en-US" sz="1600" dirty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x.bar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nm.par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["alpha"]*(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x.bar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-s[d+1,])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f(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shrinked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индикатор, было ли сокращение симплекса</a:t>
            </a:r>
            <a:endParaRPr lang="en-US" sz="1600" dirty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 # </a:t>
            </a:r>
            <a:r>
              <a:rPr lang="ru-RU" sz="16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проверка условий </a:t>
            </a:r>
            <a:r>
              <a:rPr lang="ru-RU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ru-RU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и 3</a:t>
            </a:r>
            <a:r>
              <a:rPr lang="ru-RU" sz="16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vert.value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[1]) &amp; 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vert.value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[d]))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s[d+1,]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f.new.vert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f.r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 else { if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vert.value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[1])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продвинутая точка</a:t>
            </a:r>
            <a:endParaRPr lang="en-US" sz="1600" dirty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x.bar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nm.par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["beta"]*(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x.r-x.bar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f(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vert.value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s[d+1,]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f.new.vert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f.e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s[d+1,]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f.new.vert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f.r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638132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</a:rPr>
              <a:t>продолжение на следующем слайде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4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83264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проверка условия 4.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vert.value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[d]) &amp;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vert.value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[d+1]))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внешнее сжатие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x.oc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x.bar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nm.par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["gamma"]*(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x.r-x.bar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f.oc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f(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x.oc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f.oc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s[d+1,]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x.oc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f.new.vert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f.oc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сокращение симплекса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2:(d+1))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,] &lt;- s[1,]+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nm.par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["delta"]*(s[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,]-s[1,])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shrinked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638132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</a:rPr>
              <a:t>продолжение на следующем слайде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16632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</a:rPr>
              <a:t>начало на предыдущем слайде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15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640871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проверка условия 5.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vert.value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[d+1])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внутреннее сжатие</a:t>
            </a:r>
            <a:endParaRPr lang="en-US" sz="1600" dirty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x.ic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x.bar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nm.par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["gamma"]*(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x.r-x.bar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f.ic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f(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x.ic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f.ic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vert.value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[d+1])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s[d+1,]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x.ic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f.new.vert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f.ic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 else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сокращение симплекса</a:t>
            </a:r>
            <a:endParaRPr lang="en-US" sz="1600" dirty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for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2:(d+1))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s[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,] &lt;- s[1,]+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nm.par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["delta"]*(s[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,]-s[1,])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shrinked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переоценка значений функции на вершинах, пересортировка симплекса</a:t>
            </a:r>
            <a:endParaRPr lang="en-US" sz="1600" dirty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shrinked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z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sort.vertex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s,f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s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z$simplex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vert.value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z$value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vert.value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[d+1]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f.new.vert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z &lt;- order(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vert.value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s &lt;- s[z,];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vert.value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vert.value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[z]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16632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</a:rPr>
              <a:t>начало на предыдущем слайде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3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Ответ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s[1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,]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opt.value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vert.value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Содержание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теоретические основы метода</a:t>
            </a:r>
          </a:p>
          <a:p>
            <a:pPr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пример практической реализации в «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R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»</a:t>
            </a:r>
          </a:p>
          <a:p>
            <a:pPr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домашнее задание</a:t>
            </a:r>
            <a:endParaRPr lang="ru-RU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67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Процесс оптимизации</a:t>
            </a:r>
            <a:endParaRPr lang="ru-RU" sz="3200" dirty="0">
              <a:latin typeface="Cambria" pitchFamily="18" charset="0"/>
            </a:endParaRPr>
          </a:p>
        </p:txBody>
      </p:sp>
      <p:pic>
        <p:nvPicPr>
          <p:cNvPr id="1048" name="Picture 24" descr="C:\Users\y_bologov\Desktop\Разное\ЭКМ\Семинар\R-моделирование\ЦМФ\optim\NM_iter1\20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76413"/>
            <a:ext cx="5804948" cy="579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C:\Users\y_bologov\Desktop\Разное\ЭКМ\Семинар\R-моделирование\ЦМФ\optim\NM_iter1\0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76413"/>
            <a:ext cx="5804948" cy="579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:\Users\y_bologov\Desktop\Разное\ЭКМ\Семинар\R-моделирование\ЦМФ\optim\NM_iter1\1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76413"/>
            <a:ext cx="5804948" cy="579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Users\y_bologov\Desktop\Разное\ЭКМ\Семинар\R-моделирование\ЦМФ\optim\NM_iter1\3.e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76413"/>
            <a:ext cx="5804948" cy="579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:\Users\y_bologov\Desktop\Разное\ЭКМ\Семинар\R-моделирование\ЦМФ\optim\NM_iter1\4.e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76413"/>
            <a:ext cx="5804948" cy="579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C:\Users\y_bologov\Desktop\Разное\ЭКМ\Семинар\R-моделирование\ЦМФ\optim\NM_iter1\5.e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76413"/>
            <a:ext cx="5804948" cy="579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y_bologov\Desktop\Разное\ЭКМ\Семинар\R-моделирование\ЦМФ\optim\NM_iter1\6.em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76413"/>
            <a:ext cx="5804948" cy="579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:\Users\y_bologov\Desktop\Разное\ЭКМ\Семинар\R-моделирование\ЦМФ\optim\NM_iter1\7.em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76413"/>
            <a:ext cx="5804948" cy="579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C:\Users\y_bologov\Desktop\Разное\ЭКМ\Семинар\R-моделирование\ЦМФ\optim\NM_iter1\8.em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76413"/>
            <a:ext cx="5804948" cy="579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C:\Users\y_bologov\Desktop\Разное\ЭКМ\Семинар\R-моделирование\ЦМФ\optim\NM_iter1\9.em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76413"/>
            <a:ext cx="5804948" cy="579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C:\Users\y_bologov\Desktop\Разное\ЭКМ\Семинар\R-моделирование\ЦМФ\optim\NM_iter1\10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76413"/>
            <a:ext cx="5804948" cy="579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C:\Users\y_bologov\Desktop\Разное\ЭКМ\Семинар\R-моделирование\ЦМФ\optim\NM_iter1\11.em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76413"/>
            <a:ext cx="5804948" cy="579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C:\Users\y_bologov\Desktop\Разное\ЭКМ\Семинар\R-моделирование\ЦМФ\optim\NM_iter1\12.em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76413"/>
            <a:ext cx="5804948" cy="579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37" descr="C:\Users\y_bologov\Desktop\Разное\ЭКМ\Семинар\R-моделирование\ЦМФ\optim\NM_iter1\13.em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76413"/>
            <a:ext cx="5804948" cy="579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C:\Users\y_bologov\Desktop\Разное\ЭКМ\Семинар\R-моделирование\ЦМФ\optim\NM_iter1\14.em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76413"/>
            <a:ext cx="5804948" cy="579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C:\Users\y_bologov\Desktop\Разное\ЭКМ\Семинар\R-моделирование\ЦМФ\optim\NM_iter1\15.em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76413"/>
            <a:ext cx="5804948" cy="579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C:\Users\y_bologov\Desktop\Разное\ЭКМ\Семинар\R-моделирование\ЦМФ\optim\NM_iter1\16.em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76413"/>
            <a:ext cx="5804948" cy="579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41" descr="C:\Users\y_bologov\Desktop\Разное\ЭКМ\Семинар\R-моделирование\ЦМФ\optim\NM_iter1\17.em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76413"/>
            <a:ext cx="5804948" cy="579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C:\Users\y_bologov\Desktop\Разное\ЭКМ\Семинар\R-моделирование\ЦМФ\optim\NM_iter1\18.em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76413"/>
            <a:ext cx="5804948" cy="579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C:\Users\y_bologov\Desktop\Разное\ЭКМ\Семинар\R-моделирование\ЦМФ\optim\NM_iter1\19.emf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76413"/>
            <a:ext cx="5804948" cy="579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56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Ещё один процесс оптимизации</a:t>
            </a:r>
            <a:endParaRPr lang="ru-RU" sz="3200" dirty="0">
              <a:latin typeface="Cambria" pitchFamily="18" charset="0"/>
            </a:endParaRPr>
          </a:p>
        </p:txBody>
      </p:sp>
      <p:pic>
        <p:nvPicPr>
          <p:cNvPr id="2050" name="Picture 2" descr="C:\Users\y_bologov\Desktop\Разное\ЭКМ\Семинар\R-моделирование\ЦМФ\optim\NM_iter2\0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29441"/>
            <a:ext cx="5856312" cy="58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y_bologov\Desktop\Разное\ЭКМ\Семинар\R-моделирование\ЦМФ\optim\NM_iter2\1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29441"/>
            <a:ext cx="5856312" cy="58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y_bologov\Desktop\Разное\ЭКМ\Семинар\R-моделирование\ЦМФ\optim\NM_iter2\2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29441"/>
            <a:ext cx="5856312" cy="58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y_bologov\Desktop\Разное\ЭКМ\Семинар\R-моделирование\ЦМФ\optim\NM_iter2\3.e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29441"/>
            <a:ext cx="5856312" cy="58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y_bologov\Desktop\Разное\ЭКМ\Семинар\R-моделирование\ЦМФ\optim\NM_iter2\4.e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29441"/>
            <a:ext cx="5856312" cy="58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y_bologov\Desktop\Разное\ЭКМ\Семинар\R-моделирование\ЦМФ\optim\NM_iter2\5.e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29441"/>
            <a:ext cx="5856312" cy="58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y_bologov\Desktop\Разное\ЭКМ\Семинар\R-моделирование\ЦМФ\optim\NM_iter2\6.em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29441"/>
            <a:ext cx="5856312" cy="58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y_bologov\Desktop\Разное\ЭКМ\Семинар\R-моделирование\ЦМФ\optim\NM_iter2\7.em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29441"/>
            <a:ext cx="5856312" cy="58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y_bologov\Desktop\Разное\ЭКМ\Семинар\R-моделирование\ЦМФ\optim\NM_iter2\8.em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29441"/>
            <a:ext cx="5856312" cy="58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y_bologov\Desktop\Разное\ЭКМ\Семинар\R-моделирование\ЦМФ\optim\NM_iter2\9.em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29441"/>
            <a:ext cx="5856312" cy="58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y_bologov\Desktop\Разное\ЭКМ\Семинар\R-моделирование\ЦМФ\optim\NM_iter2\10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29441"/>
            <a:ext cx="5856312" cy="58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y_bologov\Desktop\Разное\ЭКМ\Семинар\R-моделирование\ЦМФ\optim\NM_iter2\11.em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29441"/>
            <a:ext cx="5856312" cy="58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y_bologov\Desktop\Разное\ЭКМ\Семинар\R-моделирование\ЦМФ\optim\NM_iter2\12.em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29441"/>
            <a:ext cx="5856312" cy="58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:\Users\y_bologov\Desktop\Разное\ЭКМ\Семинар\R-моделирование\ЦМФ\optim\NM_iter2\13.em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29441"/>
            <a:ext cx="5856312" cy="58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:\Users\y_bologov\Desktop\Разное\ЭКМ\Семинар\R-моделирование\ЦМФ\optim\NM_iter2\14.em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29441"/>
            <a:ext cx="5856312" cy="58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Users\y_bologov\Desktop\Разное\ЭКМ\Семинар\R-моделирование\ЦМФ\optim\NM_iter2\15.em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29441"/>
            <a:ext cx="5856312" cy="58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:\Users\y_bologov\Desktop\Разное\ЭКМ\Семинар\R-моделирование\ЦМФ\optim\NM_iter2\16.em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29441"/>
            <a:ext cx="5856312" cy="58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 descr="C:\Users\y_bologov\Desktop\Разное\ЭКМ\Семинар\R-моделирование\ЦМФ\optim\NM_iter2\17.em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29441"/>
            <a:ext cx="5856312" cy="58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C:\Users\y_bologov\Desktop\Разное\ЭКМ\Семинар\R-моделирование\ЦМФ\optim\NM_iter2\18.em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29441"/>
            <a:ext cx="5856312" cy="58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C:\Users\y_bologov\Desktop\Разное\ЭКМ\Семинар\R-моделирование\ЦМФ\optim\NM_iter2\19.emf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29441"/>
            <a:ext cx="5856312" cy="58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C:\Users\y_bologov\Desktop\Разное\ЭКМ\Семинар\R-моделирование\ЦМФ\optim\NM_iter2\20.emf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29441"/>
            <a:ext cx="5856312" cy="58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 descr="C:\Users\y_bologov\Desktop\Разное\ЭКМ\Семинар\R-моделирование\ЦМФ\optim\NM_iter2\21.emf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29441"/>
            <a:ext cx="5856312" cy="58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C:\Users\y_bologov\Desktop\Разное\ЭКМ\Семинар\R-моделирование\ЦМФ\optim\NM_iter2\22.emf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29441"/>
            <a:ext cx="5856312" cy="58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25" descr="C:\Users\y_bologov\Desktop\Разное\ЭКМ\Семинар\R-моделирование\ЦМФ\optim\NM_iter2\23.emf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29441"/>
            <a:ext cx="5856312" cy="58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C:\Users\y_bologov\Desktop\Разное\ЭКМ\Семинар\R-моделирование\ЦМФ\optim\NM_iter2\24.emf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29441"/>
            <a:ext cx="5856312" cy="58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Picture 27" descr="C:\Users\y_bologov\Desktop\Разное\ЭКМ\Семинар\R-моделирование\ЦМФ\optim\NM_iter2\25.emf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29441"/>
            <a:ext cx="5856312" cy="58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C:\Users\y_bologov\Desktop\Разное\ЭКМ\Семинар\R-моделирование\ЦМФ\optim\NM_iter2\26.emf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29441"/>
            <a:ext cx="5856312" cy="58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Picture 29" descr="C:\Users\y_bologov\Desktop\Разное\ЭКМ\Семинар\R-моделирование\ЦМФ\optim\NM_iter2\27.emf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29441"/>
            <a:ext cx="5856312" cy="58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22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352928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Изменение среднего значения на вершинах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1027" name="Picture 3" descr="C:\Users\y_bologov\Desktop\Разное\ЭКМ\Семинар\R-моделирование\ЦМФ\NM_graphs\average vertex value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40570"/>
            <a:ext cx="5792688" cy="578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68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Домашнее задание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spcBef>
                <a:spcPts val="0"/>
              </a:spcBef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написать функцию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init.simplex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для задания начального множества вершин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ru-RU" dirty="0" smtClean="0">
              <a:solidFill>
                <a:schemeClr val="tx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написать функцию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sort.vertex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для </a:t>
            </a:r>
            <a:r>
              <a:rPr lang="ru-RU" dirty="0" err="1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перекалибровки</a:t>
            </a: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вершин и расчёта значений </a:t>
            </a:r>
            <a:r>
              <a:rPr lang="ru-RU" dirty="0" err="1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минимизируемой</a:t>
            </a: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функции на них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05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Теоретические основы метода</a:t>
            </a:r>
            <a:endParaRPr lang="ru-RU" sz="32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endParaRPr lang="ru-RU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Задача:</a:t>
                </a:r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⃑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3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Основная идея метода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Н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азвание </a:t>
            </a: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метода восходит к тому факту, что на каждом его этапе рассматривается </a:t>
            </a:r>
            <a:r>
              <a:rPr lang="ru-RU" i="1" dirty="0">
                <a:solidFill>
                  <a:schemeClr val="tx1"/>
                </a:solidFill>
                <a:latin typeface="Calibri" pitchFamily="34" charset="0"/>
              </a:rPr>
              <a:t>d + 1</a:t>
            </a: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 точка в пространстве </a:t>
            </a:r>
            <a:r>
              <a:rPr lang="ru-RU" i="1" dirty="0" err="1">
                <a:solidFill>
                  <a:schemeClr val="tx1"/>
                </a:solidFill>
                <a:latin typeface="Calibri" pitchFamily="34" charset="0"/>
              </a:rPr>
              <a:t>R</a:t>
            </a:r>
            <a:r>
              <a:rPr lang="ru-RU" i="1" baseline="-25000" dirty="0" err="1">
                <a:solidFill>
                  <a:schemeClr val="tx1"/>
                </a:solidFill>
                <a:latin typeface="Calibri" pitchFamily="34" charset="0"/>
              </a:rPr>
              <a:t>d</a:t>
            </a: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, чья выпуклая линейная комбинация образует 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симплекс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S</a:t>
            </a:r>
            <a:endParaRPr lang="ru-RU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На </a:t>
            </a: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каждой итерации метода Нелдера–Мида мы стараемся заменить вершину с наибольшим значением целевой функции на другую точку, положение которой находится путём отражения, расширения или сжатия симплекса вдоль прямой, соединяющей эту вершину с центроидом остальных вершин</a:t>
            </a:r>
          </a:p>
        </p:txBody>
      </p:sp>
    </p:spTree>
    <p:extLst>
      <p:ext uri="{BB962C8B-B14F-4D97-AF65-F5344CB8AC3E}">
        <p14:creationId xmlns:p14="http://schemas.microsoft.com/office/powerpoint/2010/main" val="37967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Одна итерация метода (1:6)</a:t>
            </a:r>
            <a:endParaRPr lang="ru-RU" sz="32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836712"/>
                <a:ext cx="8784976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Пример: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Рассчитать функцию </a:t>
                </a:r>
                <a:r>
                  <a:rPr lang="en-US" i="1" dirty="0" smtClean="0">
                    <a:solidFill>
                      <a:schemeClr val="tx1"/>
                    </a:solidFill>
                    <a:latin typeface="Calibri" pitchFamily="34" charset="0"/>
                  </a:rPr>
                  <a:t>f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в  </a:t>
                </a:r>
                <a:r>
                  <a:rPr lang="en-US" i="1" dirty="0" smtClean="0">
                    <a:solidFill>
                      <a:schemeClr val="tx1"/>
                    </a:solidFill>
                    <a:latin typeface="Calibri" pitchFamily="34" charset="0"/>
                  </a:rPr>
                  <a:t>d+1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вершине симплекса и отсортировать вершины, чтобы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≤…≤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/>
                </a:pP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/>
                </a:pP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/>
                </a:pP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836712"/>
                <a:ext cx="8784976" cy="5616624"/>
              </a:xfrm>
              <a:blipFill rotWithShape="1">
                <a:blip r:embed="rId3"/>
                <a:stretch>
                  <a:fillRect l="-1040" t="-7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y_bologov\Desktop\Разное\ЭКМ\Семинар\R-моделирование\ЦМФ\NM_graphs\1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3888432" cy="388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03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Одна итерация метода (2:6</a:t>
            </a:r>
            <a:r>
              <a:rPr lang="ru-RU" sz="3200" dirty="0">
                <a:latin typeface="Cambria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836712"/>
                <a:ext cx="8784976" cy="5616624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Найти «отражённую» точку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ru-RU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, где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                                                               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den>
                    </m:f>
                    <m:nary>
                      <m:naryPr>
                        <m:chr m:val="∑"/>
                        <m:ctrlPr>
                          <a:rPr lang="ru-RU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ru-RU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itchFamily="34" charset="0"/>
                  </a:rPr>
                  <a:t>   </a:t>
                </a:r>
                <a:r>
                  <a:rPr lang="ru-RU" dirty="0" smtClean="0"/>
                  <a:t>—  </a:t>
                </a:r>
                <a:r>
                  <a:rPr lang="ru-RU" dirty="0" err="1">
                    <a:solidFill>
                      <a:schemeClr val="tx1"/>
                    </a:solidFill>
                    <a:latin typeface="Calibri" pitchFamily="34" charset="0"/>
                  </a:rPr>
                  <a:t>центроид</a:t>
                </a:r>
                <a:r>
                  <a:rPr lang="ru-RU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endParaRPr lang="en-US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i="1" dirty="0" smtClean="0">
                    <a:solidFill>
                      <a:schemeClr val="tx1"/>
                    </a:solidFill>
                    <a:latin typeface="Calibri" pitchFamily="34" charset="0"/>
                  </a:rPr>
                  <a:t>                                                                        </a:t>
                </a:r>
                <a:r>
                  <a:rPr lang="en-US" i="1" dirty="0" smtClean="0">
                    <a:solidFill>
                      <a:schemeClr val="tx1"/>
                    </a:solidFill>
                    <a:latin typeface="Calibri" pitchFamily="34" charset="0"/>
                  </a:rPr>
                  <a:t>d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наилучших вершин</a:t>
                </a: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sz="80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     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, то заменить худшую вершину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 </a:t>
                </a:r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 и перейти к следующей итерации</a:t>
                </a: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836712"/>
                <a:ext cx="8784976" cy="5616624"/>
              </a:xfrm>
              <a:blipFill rotWithShape="1">
                <a:blip r:embed="rId2"/>
                <a:stretch>
                  <a:fillRect l="-1040" t="-16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Users\y_bologov\Desktop\Разное\ЭКМ\Семинар\R-моделирование\ЦМФ\NM_graphs\2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30" y="1340768"/>
            <a:ext cx="3966342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73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Одна итерация метода (3:6</a:t>
            </a:r>
            <a:r>
              <a:rPr lang="ru-RU" sz="3200" dirty="0">
                <a:latin typeface="Cambria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836712"/>
                <a:ext cx="8784976" cy="5616624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3"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, то продвинуться далее в этом направлении, найдя «продвинутую»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точку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</a:rPr>
                  <a:t>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𝛽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sz="80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      </a:t>
                </a:r>
                <a:endParaRPr lang="ru-RU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     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, то заменить</a:t>
                </a:r>
                <a:r>
                  <a:rPr lang="en-US" b="0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, иначе заменить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    </a:t>
                </a:r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Calibri" pitchFamily="34" charset="0"/>
                  </a:rPr>
                  <a:t>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; перейти к следующей итерации</a:t>
                </a: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836712"/>
                <a:ext cx="8784976" cy="5616624"/>
              </a:xfrm>
              <a:blipFill rotWithShape="1">
                <a:blip r:embed="rId2"/>
                <a:stretch>
                  <a:fillRect l="-1040" t="-976" r="-22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C:\Users\y_bologov\Desktop\Разное\ЭКМ\Семинар\R-моделирование\ЦМФ\NM_graphs\3. expansion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78" y="1699201"/>
            <a:ext cx="3823722" cy="381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0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Одна итерация метода (4:6</a:t>
            </a:r>
            <a:r>
              <a:rPr lang="ru-RU" sz="3200" dirty="0">
                <a:latin typeface="Cambria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836712"/>
                <a:ext cx="8784976" cy="5616624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4"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, то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осуществить «внешнее сжатие»: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𝑜𝑐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𝛾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sz="80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      </a:t>
                </a:r>
                <a:endParaRPr lang="ru-RU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     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𝑜𝑐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, то заменить</a:t>
                </a:r>
                <a:r>
                  <a:rPr lang="en-US" b="0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𝑜𝑐</m:t>
                        </m:r>
                      </m:sub>
                    </m:sSub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, иначе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     </a:t>
                </a:r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осуществить «сокращение»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836712"/>
                <a:ext cx="8784976" cy="5616624"/>
              </a:xfrm>
              <a:blipFill rotWithShape="1">
                <a:blip r:embed="rId2"/>
                <a:stretch>
                  <a:fillRect l="-1040" t="-9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C:\Users\y_bologov\Desktop\Разное\ЭКМ\Семинар\R-моделирование\ЦМФ\NM_graphs\4. outside contraction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389422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22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Одна итерация метода (5:6</a:t>
            </a:r>
            <a:r>
              <a:rPr lang="ru-RU" sz="3200" dirty="0">
                <a:latin typeface="Cambria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836712"/>
                <a:ext cx="8784976" cy="5616624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5"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, то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осуществить «внутреннее сжатие»: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𝑖𝑐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𝛾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sz="80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      </a:t>
                </a:r>
                <a:endParaRPr lang="ru-RU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     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, то заменить</a:t>
                </a:r>
                <a:r>
                  <a:rPr lang="en-US" b="0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𝑖𝑐</m:t>
                        </m:r>
                      </m:sub>
                    </m:sSub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, иначе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     </a:t>
                </a:r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осуществить «сокращение»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836712"/>
                <a:ext cx="8784976" cy="5616624"/>
              </a:xfrm>
              <a:blipFill rotWithShape="1">
                <a:blip r:embed="rId2"/>
                <a:stretch>
                  <a:fillRect l="-1040" t="-9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C:\Users\y_bologov\Desktop\Разное\ЭКМ\Семинар\R-моделирование\ЦМФ\NM_graphs\5. inside contraction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3894227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2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4852</TotalTime>
  <Words>1519</Words>
  <Application>Microsoft Office PowerPoint</Application>
  <PresentationFormat>Экран (4:3)</PresentationFormat>
  <Paragraphs>242</Paragraphs>
  <Slides>23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Исполнительная</vt:lpstr>
      <vt:lpstr>Симплексный метод Нелдера–Мида (Nelder–Mead)</vt:lpstr>
      <vt:lpstr>Содержание</vt:lpstr>
      <vt:lpstr>Теоретические основы метода</vt:lpstr>
      <vt:lpstr>Основная идея метода</vt:lpstr>
      <vt:lpstr>Одна итерация метода (1:6)</vt:lpstr>
      <vt:lpstr>Одна итерация метода (2:6)</vt:lpstr>
      <vt:lpstr>Одна итерация метода (3:6)</vt:lpstr>
      <vt:lpstr>Одна итерация метода (4:6)</vt:lpstr>
      <vt:lpstr>Одна итерация метода (5:6)</vt:lpstr>
      <vt:lpstr>Одна итерация метода (6:6)</vt:lpstr>
      <vt:lpstr>Начальный симплекс</vt:lpstr>
      <vt:lpstr>Литература</vt:lpstr>
      <vt:lpstr>Пример практической реализации в «R»</vt:lpstr>
      <vt:lpstr>Целевая и вспомогательные функции</vt:lpstr>
      <vt:lpstr>Начальные значения и параметры оптимизации</vt:lpstr>
      <vt:lpstr>Оптимизационный цикл</vt:lpstr>
      <vt:lpstr>Презентация PowerPoint</vt:lpstr>
      <vt:lpstr>Презентация PowerPoint</vt:lpstr>
      <vt:lpstr>Ответ</vt:lpstr>
      <vt:lpstr>Процесс оптимизации</vt:lpstr>
      <vt:lpstr>Ещё один процесс оптимизации</vt:lpstr>
      <vt:lpstr>Изменение среднего значения на вершинах</vt:lpstr>
      <vt:lpstr>Домашнее задание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Непараметрическое моделирование</dc:title>
  <dc:creator>y_bologov</dc:creator>
  <cp:lastModifiedBy>y_bologov</cp:lastModifiedBy>
  <cp:revision>202</cp:revision>
  <dcterms:created xsi:type="dcterms:W3CDTF">2012-08-23T08:56:05Z</dcterms:created>
  <dcterms:modified xsi:type="dcterms:W3CDTF">2015-11-09T07:42:46Z</dcterms:modified>
</cp:coreProperties>
</file>