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48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4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7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1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F33D-5F82-4129-93F8-97E8C69CC7F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56EC-79FC-430B-BB2B-501DF1ECF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1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численной оптимизации для оценки коэффициентов нелинейной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5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Рисуем график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plot(x, y, type = "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l", col = "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lines(x, f(x,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col = "blue"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 descr="C:\Users\y_bologov\Desktop\6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072607" cy="50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Вопрос</a:t>
            </a:r>
          </a:p>
          <a:p>
            <a:pPr marL="0" indent="0">
              <a:buNone/>
            </a:pPr>
            <a:r>
              <a:rPr lang="ru-RU" sz="1800" dirty="0" smtClean="0"/>
              <a:t>Можно ли не подбирать вручную начальные значения </a:t>
            </a:r>
            <a:r>
              <a:rPr lang="en-US" sz="1800" dirty="0" smtClean="0"/>
              <a:t>theta</a:t>
            </a:r>
            <a:r>
              <a:rPr lang="ru-RU" sz="1800" dirty="0" smtClean="0"/>
              <a:t>, а задать некий произвольный их набор</a:t>
            </a:r>
            <a:r>
              <a:rPr lang="en-US" sz="1800" dirty="0" smtClean="0"/>
              <a:t>?</a:t>
            </a:r>
            <a:r>
              <a:rPr lang="ru-RU" sz="1800" dirty="0" smtClean="0"/>
              <a:t> Например</a:t>
            </a:r>
            <a:endParaRPr lang="ru-RU" sz="1800" dirty="0"/>
          </a:p>
          <a:p>
            <a:pPr marL="0" indent="0">
              <a:buNone/>
            </a:pPr>
            <a:r>
              <a:rPr lang="sv-SE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 &lt;- c</a:t>
            </a:r>
            <a:r>
              <a:rPr lang="ru-RU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1, 1)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err, par = theta, method = "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Nelder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-Mead", control = list(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5000))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0.3152950 1.4299762 1.4716486 0.5866915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0.9934666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$counts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gradient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345       NA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$message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Ответ</a:t>
            </a:r>
          </a:p>
          <a:p>
            <a:pPr marL="0" indent="0">
              <a:buNone/>
            </a:pPr>
            <a:r>
              <a:rPr lang="ru-RU" sz="1800" dirty="0" smtClean="0"/>
              <a:t>Нет. </a:t>
            </a:r>
          </a:p>
          <a:p>
            <a:pPr marL="0" indent="0">
              <a:buNone/>
            </a:pPr>
            <a:r>
              <a:rPr lang="ru-RU" sz="1800" dirty="0" smtClean="0"/>
              <a:t>В отличие от классических задач машинного обучения, где функция потерь является строго выпуклой и имеет один локальный минимум, функция потерь в этой задаче имеет множество</a:t>
            </a:r>
          </a:p>
          <a:p>
            <a:pPr marL="0" indent="0">
              <a:buNone/>
            </a:pPr>
            <a:r>
              <a:rPr lang="ru-RU" sz="1800" dirty="0" smtClean="0"/>
              <a:t>минимумов. Чтобы найти среди</a:t>
            </a:r>
          </a:p>
          <a:p>
            <a:pPr marL="0" indent="0">
              <a:buNone/>
            </a:pPr>
            <a:r>
              <a:rPr lang="ru-RU" sz="1800" dirty="0" smtClean="0"/>
              <a:t>них глобальный, необходимо</a:t>
            </a:r>
          </a:p>
          <a:p>
            <a:pPr marL="0" indent="0">
              <a:buNone/>
            </a:pPr>
            <a:r>
              <a:rPr lang="ru-RU" sz="1800" dirty="0" smtClean="0"/>
              <a:t>начать подбор параметров из</a:t>
            </a:r>
          </a:p>
          <a:p>
            <a:pPr marL="0" indent="0">
              <a:buNone/>
            </a:pPr>
            <a:r>
              <a:rPr lang="ru-RU" sz="1800" dirty="0" smtClean="0"/>
              <a:t>точки, уже достаточно близкой</a:t>
            </a:r>
          </a:p>
          <a:p>
            <a:pPr marL="0" indent="0">
              <a:buNone/>
            </a:pPr>
            <a:r>
              <a:rPr lang="ru-RU" sz="1800" dirty="0" smtClean="0"/>
              <a:t>к этому минимуму. Для этого и </a:t>
            </a:r>
          </a:p>
          <a:p>
            <a:pPr marL="0" indent="0">
              <a:buNone/>
            </a:pPr>
            <a:r>
              <a:rPr lang="ru-RU" sz="1800" dirty="0" smtClean="0"/>
              <a:t>нужна ручная подгонка модели</a:t>
            </a:r>
          </a:p>
          <a:p>
            <a:pPr marL="0" indent="0">
              <a:buNone/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C:\Users\y_bologov\Desktop\7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5363860" cy="53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дальше?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Подгонка и прогнозирование </a:t>
            </a:r>
            <a:r>
              <a:rPr lang="ru-RU" sz="1800" dirty="0" smtClean="0"/>
              <a:t>тренда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053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зависимость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=−1.5∙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+0.5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852" t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y_bologov\Desktop\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67982"/>
            <a:ext cx="4952764" cy="49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Предположим, что зависимость нам неизвестна, и мы видим только график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и имеем числовые векторы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x</a:t>
                </a:r>
                <a:r>
                  <a:rPr lang="ru-RU" sz="1800" dirty="0" smtClean="0"/>
                  <a:t> и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y</a:t>
                </a:r>
                <a:endParaRPr lang="ru-RU" sz="1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 smtClean="0"/>
                  <a:t>Так как имеют место гармонические колебания можно предположить зависимость вида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Измерив период колебаний (</a:t>
                </a:r>
                <a:r>
                  <a:rPr lang="ru-RU" sz="1800" dirty="0" err="1" smtClean="0"/>
                  <a:t>ок</a:t>
                </a:r>
                <a:r>
                  <a:rPr lang="ru-RU" sz="1800" dirty="0" smtClean="0"/>
                  <a:t>. 48 единиц или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/>
                      </a:rPr>
                      <m:t>15</m:t>
                    </m:r>
                    <m:r>
                      <a:rPr lang="ru-RU" sz="1800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ru-RU" sz="1800" dirty="0" smtClean="0"/>
                  <a:t>, видим, что он в 7.5 раз больше периода обычного синуса,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так что корректируем зависимость: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sz="1800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Амплитуда колебаний (3 ед.) в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полтора раза шире, чем у синуса, а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их центр находится на уровне 0.5,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поэтому окончательный вид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нашего первого предположения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следующий: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=1.5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</a:rPr>
                          <m:t>+0.5</m:t>
                        </m:r>
                      </m:e>
                    </m:func>
                  </m:oMath>
                </a14:m>
                <a:r>
                  <a:rPr lang="en-US" sz="1800" dirty="0" smtClean="0"/>
                  <a:t> 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593" t="-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y_bologov\Desktop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72816"/>
            <a:ext cx="5127578" cy="51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Рисуем график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=1.5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fun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Не попали в период колебаний</a:t>
                </a:r>
              </a:p>
              <a:p>
                <a:pPr marL="0" indent="0">
                  <a:buNone/>
                </a:pPr>
                <a:r>
                  <a:rPr lang="ru-RU" sz="2600" dirty="0" smtClean="0"/>
                  <a:t>Тут можно вспомнить, что кроме синуса гармонические колебания даёт и косинус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  <a:blipFill rotWithShape="1">
                <a:blip r:embed="rId2"/>
                <a:stretch>
                  <a:fillRect l="-1704" t="-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y_bologov\Desktop\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4464496" cy="44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Рисуем график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=1.5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fun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Уже лучше, надо только отразить от горизонтальной оси, для чего впереди приписываем минус</a:t>
                </a:r>
                <a:endParaRPr lang="ru-RU" sz="26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  <a:blipFill rotWithShape="1">
                <a:blip r:embed="rId2"/>
                <a:stretch>
                  <a:fillRect l="-1852" t="-924" r="-2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y_bologov\Desktop\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70" y="908721"/>
            <a:ext cx="490384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Рисуем график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1.5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fun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Период увеличивается с ростом </a:t>
                </a:r>
                <a:r>
                  <a:rPr lang="en-US" sz="2600" dirty="0" smtClean="0"/>
                  <a:t>x</a:t>
                </a:r>
                <a:r>
                  <a:rPr lang="ru-RU" sz="2600" dirty="0" smtClean="0"/>
                  <a:t>, значит аргумент под косинусом в степени, меньшей 1 (степень </a:t>
                </a:r>
                <a:r>
                  <a:rPr lang="en-US" sz="2600" dirty="0" smtClean="0"/>
                  <a:t>&gt;1 </a:t>
                </a:r>
                <a:r>
                  <a:rPr lang="ru-RU" sz="2600" dirty="0" smtClean="0"/>
                  <a:t>приводит с сокращению периодов)</a:t>
                </a:r>
                <a:endParaRPr lang="ru-RU" sz="26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  <a:blipFill rotWithShape="1">
                <a:blip r:embed="rId2"/>
                <a:stretch>
                  <a:fillRect l="-1704" t="-1664" b="-1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y_bologov\Desktop\4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454326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Рисуем график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1.5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0.95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7.5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func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Получилось не совсем то, что нужно, но можно пошевелить параметры для достижения лучшей подгонки</a:t>
                </a:r>
                <a:endParaRPr lang="ru-RU" sz="24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59735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y_bologov\Desktop\5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4680520" cy="46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Оценим зависимость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В качестве критерия качества подгонки используем разность квадратов прогноза и фактического значения</a:t>
                </a:r>
              </a:p>
              <a:p>
                <a:pPr marL="0" indent="0">
                  <a:buNone/>
                </a:pPr>
                <a:r>
                  <a:rPr lang="en-US" sz="18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mnk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function(y, </a:t>
                </a:r>
                <a:r>
                  <a:rPr lang="en-US" sz="18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sum((y - </a:t>
                </a:r>
                <a:r>
                  <a:rPr lang="en-US" sz="18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)^2) / length(y)</a:t>
                </a:r>
              </a:p>
              <a:p>
                <a:pPr marL="0" indent="0">
                  <a:buNone/>
                </a:pPr>
                <a:r>
                  <a:rPr lang="ru-RU" sz="1800" dirty="0"/>
                  <a:t>Оцениваемая модель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 &lt;- function(z, theta) theta[1] * cos(</a:t>
                </a:r>
                <a:r>
                  <a:rPr lang="en-US" sz="18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z^theta</a:t>
                </a:r>
                <a:r>
                  <a:rPr lang="en-US" sz="18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 / theta[3]) + theta[4]</a:t>
                </a:r>
                <a:endParaRPr lang="ru-RU" sz="18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/>
                  <a:t>Теперь можно записать функцию потерь, которая зависит только от </a:t>
                </a:r>
                <a:r>
                  <a:rPr lang="en-US" sz="1800" dirty="0"/>
                  <a:t>theta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err &lt;- function(theta) </a:t>
                </a:r>
                <a:r>
                  <a:rPr lang="en-US" sz="18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mnk</a:t>
                </a:r>
                <a:r>
                  <a:rPr lang="en-US" sz="18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(y, f(x, theta))</a:t>
                </a:r>
              </a:p>
              <a:p>
                <a:pPr marL="0" indent="0">
                  <a:buNone/>
                </a:pPr>
                <a:endParaRPr lang="ru-RU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852" t="-1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Подбираем коэффициенты</a:t>
            </a:r>
          </a:p>
          <a:p>
            <a:pPr marL="0" indent="0">
              <a:buNone/>
            </a:pPr>
            <a:r>
              <a:rPr lang="ru-RU" sz="1900" dirty="0"/>
              <a:t>Начальные значения параметров, на которых мы остановились</a:t>
            </a:r>
          </a:p>
          <a:p>
            <a:pPr marL="0" indent="0">
              <a:buNone/>
            </a:pPr>
            <a:r>
              <a:rPr lang="sv-SE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 &lt;- c(-1.5, 0.95, 7.5, 0.5)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00" dirty="0"/>
              <a:t>Оптимизация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err, par = theta, method = "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Nelder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-Mead", control = list(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5000))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endParaRPr lang="ru-RU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-1.5000931  0.9200136  6.0003736  0.4999908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6.386102e-09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$counts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gradient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431       NA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 </a:t>
            </a:r>
            <a:r>
              <a:rPr lang="fr-FR" sz="1900" dirty="0"/>
              <a:t>- </a:t>
            </a:r>
            <a:r>
              <a:rPr lang="ru-RU" sz="1900" dirty="0"/>
              <a:t>ноль значит, что всё хорошо</a:t>
            </a:r>
            <a:endParaRPr lang="fr-FR" sz="1900" dirty="0"/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$message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646</Words>
  <Application>Microsoft Office PowerPoint</Application>
  <PresentationFormat>Экран 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Использование методов численной оптимизации для оценки коэффициентов нелинейной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численной оптимизации для оценки коэффициентов нелинейной модели</dc:title>
  <dc:creator>y_bologov</dc:creator>
  <cp:lastModifiedBy>y_bologov</cp:lastModifiedBy>
  <cp:revision>8</cp:revision>
  <dcterms:created xsi:type="dcterms:W3CDTF">2015-11-09T05:52:49Z</dcterms:created>
  <dcterms:modified xsi:type="dcterms:W3CDTF">2015-11-09T07:31:32Z</dcterms:modified>
</cp:coreProperties>
</file>