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327" r:id="rId3"/>
    <p:sldId id="323" r:id="rId4"/>
    <p:sldId id="328" r:id="rId5"/>
    <p:sldId id="329" r:id="rId6"/>
    <p:sldId id="330" r:id="rId7"/>
    <p:sldId id="333" r:id="rId8"/>
    <p:sldId id="331" r:id="rId9"/>
    <p:sldId id="332" r:id="rId10"/>
    <p:sldId id="334" r:id="rId11"/>
    <p:sldId id="335" r:id="rId12"/>
    <p:sldId id="336" r:id="rId13"/>
    <p:sldId id="338" r:id="rId14"/>
    <p:sldId id="339" r:id="rId15"/>
    <p:sldId id="341" r:id="rId16"/>
    <p:sldId id="342" r:id="rId17"/>
    <p:sldId id="343" r:id="rId18"/>
    <p:sldId id="344" r:id="rId19"/>
    <p:sldId id="345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Заголовок" id="{3BDD00CD-B8F8-4695-9920-4DBAA2C50F51}">
          <p14:sldIdLst>
            <p14:sldId id="256"/>
            <p14:sldId id="327"/>
          </p14:sldIdLst>
        </p14:section>
        <p14:section name="Простая логистическая регрессия" id="{9492545C-EC1B-46B6-BC0C-4FE5599A7C6D}">
          <p14:sldIdLst>
            <p14:sldId id="323"/>
            <p14:sldId id="328"/>
            <p14:sldId id="329"/>
            <p14:sldId id="330"/>
            <p14:sldId id="333"/>
            <p14:sldId id="331"/>
            <p14:sldId id="332"/>
            <p14:sldId id="334"/>
            <p14:sldId id="335"/>
            <p14:sldId id="336"/>
          </p14:sldIdLst>
        </p14:section>
        <p14:section name="Регуляризованная логистическая регрессия" id="{7CA0A5D7-A03B-481B-8754-8A73E1C5DA2F}">
          <p14:sldIdLst>
            <p14:sldId id="338"/>
            <p14:sldId id="339"/>
            <p14:sldId id="341"/>
            <p14:sldId id="342"/>
            <p14:sldId id="343"/>
            <p14:sldId id="344"/>
            <p14:sldId id="34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628" autoAdjust="0"/>
  </p:normalViewPr>
  <p:slideViewPr>
    <p:cSldViewPr>
      <p:cViewPr varScale="1">
        <p:scale>
          <a:sx n="107" d="100"/>
          <a:sy n="107" d="100"/>
        </p:scale>
        <p:origin x="-1650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5ABB4-9798-438F-A88E-6B78D219105B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D4567-5EA2-4423-B4ED-D3EC205FE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481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0D63D61-AA74-4E94-8BC9-4B0A0EAA460A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 smtClean="0">
                <a:latin typeface="Cambria" pitchFamily="18" charset="0"/>
              </a:rPr>
              <a:t>Логистическая регрессия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ambria" pitchFamily="18" charset="0"/>
              </a:rPr>
              <a:t>Машинное </a:t>
            </a:r>
            <a:r>
              <a:rPr lang="ru-RU" dirty="0">
                <a:latin typeface="Cambria" pitchFamily="18" charset="0"/>
              </a:rPr>
              <a:t>обучение </a:t>
            </a:r>
            <a:r>
              <a:rPr lang="en-US" dirty="0">
                <a:latin typeface="Cambria" pitchFamily="18" charset="0"/>
              </a:rPr>
              <a:t>—</a:t>
            </a:r>
            <a:r>
              <a:rPr lang="ru-RU" dirty="0">
                <a:latin typeface="Cambria" pitchFamily="18" charset="0"/>
              </a:rPr>
              <a:t> осень 2015</a:t>
            </a:r>
          </a:p>
          <a:p>
            <a:r>
              <a:rPr lang="ru-RU" dirty="0" smtClean="0">
                <a:latin typeface="Cambria" pitchFamily="18" charset="0"/>
              </a:rPr>
              <a:t>Количественная аналитика</a:t>
            </a:r>
            <a:endParaRPr lang="ru-RU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Функция потерь и градиент</a:t>
            </a:r>
            <a:endParaRPr lang="ru-RU" sz="3200" dirty="0">
              <a:latin typeface="Cambria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#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исходные данные и их форматы</a:t>
                </a:r>
                <a:endParaRPr lang="en-US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y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cbind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(y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;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X &lt;-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as.matrix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(X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  <a:endParaRPr lang="ru-RU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X &lt;-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cbind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(1, X) </a:t>
                </a:r>
                <a:r>
                  <a:rPr lang="en-US" sz="1600" dirty="0">
                    <a:solidFill>
                      <a:schemeClr val="accent5"/>
                    </a:solidFill>
                    <a:latin typeface="Courier New" pitchFamily="49" charset="0"/>
                    <a:cs typeface="Courier New" pitchFamily="49" charset="0"/>
                  </a:rPr>
                  <a:t># </a:t>
                </a:r>
                <a:r>
                  <a:rPr lang="ru-RU" sz="1600" dirty="0">
                    <a:solidFill>
                      <a:schemeClr val="accent5"/>
                    </a:solidFill>
                    <a:latin typeface="Courier New" pitchFamily="49" charset="0"/>
                    <a:cs typeface="Courier New" pitchFamily="49" charset="0"/>
                  </a:rPr>
                  <a:t>если в матрице </a:t>
                </a:r>
                <a:r>
                  <a:rPr lang="en-US" sz="1600" dirty="0">
                    <a:solidFill>
                      <a:schemeClr val="accent5"/>
                    </a:solidFill>
                    <a:latin typeface="Courier New" pitchFamily="49" charset="0"/>
                    <a:cs typeface="Courier New" pitchFamily="49" charset="0"/>
                  </a:rPr>
                  <a:t>X</a:t>
                </a:r>
                <a:r>
                  <a:rPr lang="ru-RU" sz="1600" dirty="0">
                    <a:solidFill>
                      <a:schemeClr val="accent5"/>
                    </a:solidFill>
                    <a:latin typeface="Courier New" pitchFamily="49" charset="0"/>
                    <a:cs typeface="Courier New" pitchFamily="49" charset="0"/>
                  </a:rPr>
                  <a:t> нет единичного столбца</a:t>
                </a:r>
                <a:endParaRPr lang="en-US" sz="1600" dirty="0">
                  <a:solidFill>
                    <a:schemeClr val="accent5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m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nrow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(X); n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ncol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(X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 - 1</a:t>
                </a:r>
                <a:endParaRPr lang="ru-RU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Calibri" pitchFamily="34" charset="0"/>
                  </a:rPr>
                  <a:t># </a:t>
                </a:r>
                <a:r>
                  <a:rPr lang="ru-RU" dirty="0" smtClean="0">
                    <a:solidFill>
                      <a:prstClr val="black"/>
                    </a:solidFill>
                    <a:latin typeface="Calibri" pitchFamily="34" charset="0"/>
                  </a:rPr>
                  <a:t>логистическая функция</a:t>
                </a:r>
                <a:endParaRPr lang="en-US" dirty="0">
                  <a:solidFill>
                    <a:prstClr val="black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g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&lt;- function(z) 1/(1+exp(-z))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J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&lt;- function(theta)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  <a:endParaRPr lang="ru-RU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m &lt;-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nrow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(X)</a:t>
                </a:r>
                <a:endPara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 smtClean="0">
                    <a:solidFill>
                      <a:schemeClr val="accent5"/>
                    </a:solidFill>
                    <a:latin typeface="Courier New" pitchFamily="49" charset="0"/>
                    <a:cs typeface="Courier New" pitchFamily="49" charset="0"/>
                  </a:rPr>
                  <a:t>  # </a:t>
                </a:r>
                <a:r>
                  <a:rPr lang="ru-RU" sz="1600" dirty="0" smtClean="0">
                    <a:solidFill>
                      <a:schemeClr val="accent5"/>
                    </a:solidFill>
                    <a:latin typeface="Courier New" pitchFamily="49" charset="0"/>
                    <a:cs typeface="Courier New" pitchFamily="49" charset="0"/>
                  </a:rPr>
                  <a:t>вычисление гипотезы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/>
                            <a:cs typeface="Courier New" pitchFamily="49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/>
                            <a:cs typeface="Courier New" pitchFamily="49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sz="1600" b="0" i="1" smtClean="0">
                                <a:solidFill>
                                  <a:schemeClr val="accent5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chemeClr val="accent5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ru-RU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>
                    <a:solidFill>
                      <a:schemeClr val="accent5"/>
                    </a:solidFill>
                    <a:latin typeface="Courier New" pitchFamily="49" charset="0"/>
                    <a:cs typeface="Courier New" pitchFamily="49" charset="0"/>
                  </a:rPr>
                  <a:t># theta</a:t>
                </a:r>
                <a:r>
                  <a:rPr lang="ru-RU" sz="1600" dirty="0">
                    <a:solidFill>
                      <a:schemeClr val="accent5"/>
                    </a:solidFill>
                    <a:latin typeface="Courier New" pitchFamily="49" charset="0"/>
                    <a:cs typeface="Courier New" pitchFamily="49" charset="0"/>
                  </a:rPr>
                  <a:t> и </a:t>
                </a:r>
                <a:r>
                  <a:rPr lang="en-US" sz="1600" dirty="0">
                    <a:solidFill>
                      <a:schemeClr val="accent5"/>
                    </a:solidFill>
                    <a:latin typeface="Courier New" pitchFamily="49" charset="0"/>
                    <a:cs typeface="Courier New" pitchFamily="49" charset="0"/>
                  </a:rPr>
                  <a:t>y </a:t>
                </a:r>
                <a:r>
                  <a:rPr lang="en-US" sz="1600" dirty="0">
                    <a:solidFill>
                      <a:schemeClr val="accent5"/>
                    </a:solidFill>
                    <a:latin typeface="Courier New" pitchFamily="49" charset="0"/>
                    <a:cs typeface="Courier New" pitchFamily="49" charset="0"/>
                  </a:rPr>
                  <a:t>— </a:t>
                </a:r>
                <a:r>
                  <a:rPr lang="ru-RU" sz="1600" dirty="0">
                    <a:solidFill>
                      <a:schemeClr val="accent5"/>
                    </a:solidFill>
                    <a:latin typeface="Courier New" pitchFamily="49" charset="0"/>
                    <a:cs typeface="Courier New" pitchFamily="49" charset="0"/>
                  </a:rPr>
                  <a:t>векторы-столбцы, </a:t>
                </a:r>
                <a:r>
                  <a:rPr lang="en-US" sz="1600" dirty="0">
                    <a:solidFill>
                      <a:schemeClr val="accent5"/>
                    </a:solidFill>
                    <a:latin typeface="Courier New" pitchFamily="49" charset="0"/>
                    <a:cs typeface="Courier New" pitchFamily="49" charset="0"/>
                  </a:rPr>
                  <a:t>X — </a:t>
                </a:r>
                <a:r>
                  <a:rPr lang="ru-RU" sz="1600" dirty="0">
                    <a:solidFill>
                      <a:schemeClr val="accent5"/>
                    </a:solidFill>
                    <a:latin typeface="Courier New" pitchFamily="49" charset="0"/>
                    <a:cs typeface="Courier New" pitchFamily="49" charset="0"/>
                  </a:rPr>
                  <a:t>матрица</a:t>
                </a:r>
                <a:endParaRPr lang="en-US" sz="1600" dirty="0">
                  <a:solidFill>
                    <a:schemeClr val="accent5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h.theta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g(X%*%theta)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-t(y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)%*%log(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h.theta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)/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m -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t(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-y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)%*%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log(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h.theta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)/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m</a:t>
                </a:r>
                <a:endPara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gradJ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&lt;-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function(theta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  <a:endParaRPr lang="ru-RU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m &lt;-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nrow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(X)</a:t>
                </a:r>
                <a:endPara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t(X)%*%(g(X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%*%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theta)-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y)/m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  <a:blipFill rotWithShape="1">
                <a:blip r:embed="rId2"/>
                <a:stretch>
                  <a:fillRect l="-1058" t="-8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72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0"/>
                <a:ext cx="8229600" cy="764704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ru-RU" sz="3200" dirty="0" smtClean="0">
                    <a:latin typeface="Cambria" pitchFamily="18" charset="0"/>
                  </a:rPr>
                  <a:t>Подгонка параметров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ru-RU" sz="32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/>
                          </a:rPr>
                          <m:t>𝜃</m:t>
                        </m:r>
                      </m:e>
                    </m:acc>
                  </m:oMath>
                </a14:m>
                <a:endParaRPr lang="ru-RU" sz="32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0"/>
                <a:ext cx="8229600" cy="764704"/>
              </a:xfrm>
              <a:blipFill rotWithShape="1">
                <a:blip r:embed="rId2"/>
                <a:stretch>
                  <a:fillRect b="-352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#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начальные значения</a:t>
                </a:r>
                <a:endParaRPr lang="en-US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theta0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cbind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(rep(0,times=n+1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Calibri" pitchFamily="34" charset="0"/>
                  </a:rPr>
                  <a:t># </a:t>
                </a:r>
                <a:r>
                  <a:rPr lang="ru-RU" dirty="0" smtClean="0">
                    <a:solidFill>
                      <a:prstClr val="black"/>
                    </a:solidFill>
                    <a:latin typeface="Calibri" pitchFamily="34" charset="0"/>
                  </a:rPr>
                  <a:t>численная оптимизация</a:t>
                </a:r>
                <a:endParaRPr lang="en-US" dirty="0">
                  <a:solidFill>
                    <a:prstClr val="black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opt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optim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fn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=J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gr=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gradJ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par=theta0,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method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="BFGS")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theta &lt;-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opt$par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;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Jval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opt$value</a:t>
                </a:r>
                <a:endPara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list(theta=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as.vector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(theta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),J=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Jval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$</a:t>
                </a:r>
                <a:r>
                  <a:rPr lang="en-US" sz="1600" dirty="0" smtClean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theta</a:t>
                </a:r>
                <a:r>
                  <a:rPr lang="ru-RU" sz="1600" dirty="0" smtClean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                              </a:t>
                </a:r>
                <a:r>
                  <a:rPr lang="en-US" sz="1600" dirty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$J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 smtClean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[</a:t>
                </a:r>
                <a:r>
                  <a:rPr lang="en-US" sz="1600" dirty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1] -8.143582  6.248701  </a:t>
                </a:r>
                <a:r>
                  <a:rPr lang="en-US" sz="1600" dirty="0" smtClean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6.815362</a:t>
                </a:r>
                <a:r>
                  <a:rPr lang="ru-RU" sz="1600" dirty="0" smtClean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600" dirty="0" smtClean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[</a:t>
                </a:r>
                <a:r>
                  <a:rPr lang="en-US" sz="1600" dirty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1] 0.3062095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 smtClean="0">
                    <a:solidFill>
                      <a:prstClr val="black"/>
                    </a:solidFill>
                    <a:latin typeface="Calibri" pitchFamily="34" charset="0"/>
                  </a:rPr>
                  <a:t># </a:t>
                </a:r>
                <a:r>
                  <a:rPr lang="ru-RU" dirty="0" smtClean="0">
                    <a:solidFill>
                      <a:prstClr val="black"/>
                    </a:solidFill>
                    <a:latin typeface="Calibri" pitchFamily="34" charset="0"/>
                  </a:rPr>
                  <a:t>визуализация линейной границы принятия решения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 smtClean="0">
                    <a:solidFill>
                      <a:prstClr val="black"/>
                    </a:solidFill>
                    <a:latin typeface="Calibri" pitchFamily="34" charset="0"/>
                  </a:rPr>
                  <a:t># </a:t>
                </a:r>
                <a:r>
                  <a:rPr lang="ru-RU" dirty="0" smtClean="0">
                    <a:solidFill>
                      <a:prstClr val="black"/>
                    </a:solidFill>
                    <a:latin typeface="Calibri" pitchFamily="34" charset="0"/>
                  </a:rPr>
                  <a:t>по двум точкам прямой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en-US" dirty="0" smtClean="0">
                  <a:solidFill>
                    <a:prstClr val="black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x1 &lt;- c(0,-theta[1]/theta[3])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x2 &lt;- c(-theta[1]/theta[2],0)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lines(x1,x2,type="l",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lwd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=3)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  <a:blipFill rotWithShape="1">
                <a:blip r:embed="rId3"/>
                <a:stretch>
                  <a:fillRect l="-1058" t="-8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39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Визуализация линейной границы принятия решений (ГПР)</a:t>
            </a:r>
            <a:endParaRPr lang="ru-RU" sz="3200" dirty="0">
              <a:latin typeface="Cambria" pitchFamily="18" charset="0"/>
            </a:endParaRPr>
          </a:p>
        </p:txBody>
      </p:sp>
      <p:pic>
        <p:nvPicPr>
          <p:cNvPr id="4098" name="Picture 2" descr="C:\Users\y_bologov\Desktop\Разное\ЭКМ\Семинар\R-моделирование\ЦМФ\ML\1. fitted.decision.boundar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605" y="1052736"/>
            <a:ext cx="5721715" cy="57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79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Избыточная подгонка модели</a:t>
            </a:r>
            <a:endParaRPr lang="ru-RU" sz="3200" dirty="0">
              <a:latin typeface="Cambr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166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Повышение качества подгонки моделей достигается добавлением в неё новых объясняющих переменных или использованием полиномиальных версий существующих</a:t>
            </a:r>
          </a:p>
          <a:p>
            <a:pPr marL="0" indent="0">
              <a:spcBef>
                <a:spcPts val="0"/>
              </a:spcBef>
              <a:buNone/>
            </a:pPr>
            <a:endParaRPr lang="ru-RU" b="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Однако это может привести к эффекту «избыточной подгонки»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модели (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overfitting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)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, когда ошибка на обучающей выборки низка, а на тестовой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—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 очень высока</a:t>
            </a:r>
            <a:endParaRPr lang="ru-RU" b="0" dirty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b="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30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Полиномиальная ГПР</a:t>
            </a:r>
            <a:endParaRPr lang="ru-RU" sz="3200" dirty="0">
              <a:latin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56061" y="105273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alibri" pitchFamily="34" charset="0"/>
              </a:rPr>
              <a:t>d </a:t>
            </a:r>
            <a:r>
              <a:rPr lang="en-US" dirty="0" smtClean="0">
                <a:latin typeface="Calibri" pitchFamily="34" charset="0"/>
              </a:rPr>
              <a:t>= 2</a:t>
            </a:r>
            <a:endParaRPr lang="ru-RU" i="1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66660" y="105273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alibri" pitchFamily="34" charset="0"/>
              </a:rPr>
              <a:t>d </a:t>
            </a:r>
            <a:r>
              <a:rPr lang="en-US" dirty="0" smtClean="0">
                <a:latin typeface="Calibri" pitchFamily="34" charset="0"/>
              </a:rPr>
              <a:t>= 6</a:t>
            </a:r>
            <a:endParaRPr lang="ru-RU" i="1" dirty="0">
              <a:latin typeface="Calibri" pitchFamily="34" charset="0"/>
            </a:endParaRPr>
          </a:p>
        </p:txBody>
      </p:sp>
      <p:pic>
        <p:nvPicPr>
          <p:cNvPr id="1028" name="Picture 4" descr="C:\Users\y_bologov\Documents\ML\Logistic Regression\1. decision.boundary_poly2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49272"/>
            <a:ext cx="4434599" cy="44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y_bologov\Documents\ML\Logistic Regression\1. decision.boundary_poly6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103" y="1449272"/>
            <a:ext cx="4434599" cy="44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10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Методы устранения избыточной подгонки</a:t>
            </a:r>
            <a:endParaRPr lang="ru-RU" sz="3200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endParaRPr lang="ru-RU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Сократить набор объясняющих переменных / уменьшить порядок полинома</a:t>
                </a:r>
              </a:p>
              <a:p>
                <a:pPr lvl="1">
                  <a:spcBef>
                    <a:spcPts val="0"/>
                  </a:spcBef>
                  <a:buFont typeface="Arial" pitchFamily="34" charset="0"/>
                  <a:buChar char="•"/>
                </a:pPr>
                <a:r>
                  <a:rPr lang="ru-RU" sz="2400" b="0" dirty="0" smtClean="0">
                    <a:solidFill>
                      <a:schemeClr val="tx1"/>
                    </a:solidFill>
                    <a:latin typeface="Calibri" pitchFamily="34" charset="0"/>
                  </a:rPr>
                  <a:t>вручну</a:t>
                </a:r>
                <a:r>
                  <a:rPr lang="ru-RU" sz="2400" dirty="0" smtClean="0">
                    <a:solidFill>
                      <a:schemeClr val="tx1"/>
                    </a:solidFill>
                    <a:latin typeface="Calibri" pitchFamily="34" charset="0"/>
                  </a:rPr>
                  <a:t>ю</a:t>
                </a:r>
              </a:p>
              <a:p>
                <a:pPr lvl="1">
                  <a:spcBef>
                    <a:spcPts val="0"/>
                  </a:spcBef>
                  <a:buFont typeface="Arial" pitchFamily="34" charset="0"/>
                  <a:buChar char="•"/>
                </a:pPr>
                <a:r>
                  <a:rPr lang="ru-RU" sz="2400" b="0" dirty="0" smtClean="0">
                    <a:solidFill>
                      <a:schemeClr val="tx1"/>
                    </a:solidFill>
                    <a:latin typeface="Calibri" pitchFamily="34" charset="0"/>
                  </a:rPr>
                  <a:t>с помощью алгоритма выбора модели (</a:t>
                </a:r>
                <a:r>
                  <a:rPr lang="en-US" sz="2400" b="0" dirty="0" smtClean="0">
                    <a:solidFill>
                      <a:schemeClr val="tx1"/>
                    </a:solidFill>
                    <a:latin typeface="Calibri" pitchFamily="34" charset="0"/>
                  </a:rPr>
                  <a:t>model selection algorithm)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US" sz="2400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lvl="1" indent="-457200">
                  <a:spcBef>
                    <a:spcPts val="0"/>
                  </a:spcBef>
                  <a:buFont typeface="+mj-lt"/>
                  <a:buAutoNum type="arabicPeriod" startAt="2"/>
                </a:pPr>
                <a:r>
                  <a:rPr lang="ru-RU" sz="2400" dirty="0" smtClean="0">
                    <a:solidFill>
                      <a:schemeClr val="tx1"/>
                    </a:solidFill>
                    <a:latin typeface="Calibri" pitchFamily="34" charset="0"/>
                  </a:rPr>
                  <a:t>Регуляризация</a:t>
                </a:r>
              </a:p>
              <a:p>
                <a:pPr marL="857250" lvl="2" indent="-457200">
                  <a:spcBef>
                    <a:spcPts val="0"/>
                  </a:spcBef>
                </a:pPr>
                <a:r>
                  <a:rPr lang="ru-RU" sz="2400" dirty="0" smtClean="0">
                    <a:solidFill>
                      <a:schemeClr val="tx1"/>
                    </a:solidFill>
                    <a:latin typeface="Calibri" pitchFamily="34" charset="0"/>
                  </a:rPr>
                  <a:t>уменьшение значений параметров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ru-RU" sz="2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</m:e>
                    </m:acc>
                  </m:oMath>
                </a14:m>
                <a:endParaRPr lang="en-US" sz="2400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857250" lvl="2" indent="-457200">
                  <a:spcBef>
                    <a:spcPts val="0"/>
                  </a:spcBef>
                </a:pPr>
                <a:endParaRPr lang="ru-RU" sz="2400" b="0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  <a:blipFill rotWithShape="1">
                <a:blip r:embed="rId2"/>
                <a:stretch>
                  <a:fillRect l="-10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67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err="1" smtClean="0">
                <a:latin typeface="Cambria" pitchFamily="18" charset="0"/>
              </a:rPr>
              <a:t>Регуляризованные</a:t>
            </a:r>
            <a:r>
              <a:rPr lang="ru-RU" sz="3200" dirty="0" smtClean="0">
                <a:latin typeface="Cambria" pitchFamily="18" charset="0"/>
              </a:rPr>
              <a:t> функция потерь и градиент</a:t>
            </a:r>
            <a:endParaRPr lang="ru-RU" sz="3200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80728"/>
                <a:ext cx="8640960" cy="5472608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Регуляризованная функция потерь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𝜆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𝜆</m:t>
                    </m:r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—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параметр регуляризации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800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b="0" dirty="0" err="1" smtClean="0">
                    <a:solidFill>
                      <a:schemeClr val="tx1"/>
                    </a:solidFill>
                    <a:latin typeface="Calibri" pitchFamily="34" charset="0"/>
                  </a:rPr>
                  <a:t>Регуляризованный</a:t>
                </a:r>
                <a:r>
                  <a:rPr lang="ru-RU" b="0" dirty="0" smtClean="0">
                    <a:solidFill>
                      <a:schemeClr val="tx1"/>
                    </a:solidFill>
                    <a:latin typeface="Calibri" pitchFamily="34" charset="0"/>
                  </a:rPr>
                  <a:t> градиент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ru-RU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⃑"/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nary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⃑"/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nary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≠0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b="0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b="0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80728"/>
                <a:ext cx="8640960" cy="5472608"/>
              </a:xfrm>
              <a:blipFill rotWithShape="1">
                <a:blip r:embed="rId2"/>
                <a:stretch>
                  <a:fillRect l="-1058" t="-8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67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Регуляризация в </a:t>
            </a:r>
            <a:r>
              <a:rPr lang="en-US" sz="3200" dirty="0" smtClean="0">
                <a:latin typeface="Cambria" pitchFamily="18" charset="0"/>
              </a:rPr>
              <a:t>R</a:t>
            </a:r>
            <a:endParaRPr lang="ru-RU" sz="3200" dirty="0">
              <a:latin typeface="Cambr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583264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# 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функция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потерь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J.reg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function(theta)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m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h.theta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g(X%*%theta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# </a:t>
            </a:r>
            <a:r>
              <a:rPr lang="ru-RU" sz="16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нерегуляризованная</a:t>
            </a:r>
            <a:r>
              <a:rPr lang="ru-RU" sz="16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функция</a:t>
            </a:r>
            <a:endParaRPr lang="en-US" sz="1600" dirty="0">
              <a:solidFill>
                <a:schemeClr val="accent5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 &lt;- -t(y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)%*%log(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h.theta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)/m 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t(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-y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)%*%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log(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h.theta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)/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# </a:t>
            </a:r>
            <a:r>
              <a:rPr lang="ru-RU" sz="16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регулязационная</a:t>
            </a:r>
            <a:r>
              <a:rPr lang="ru-RU" sz="16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составляющая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lambda*sum(theta^2)/(2*m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J +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800" dirty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# 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градиент</a:t>
            </a:r>
            <a:endParaRPr lang="en-US" dirty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gradJ.reg &lt;- function(theta)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m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16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нерегуляризованный</a:t>
            </a:r>
            <a:r>
              <a:rPr lang="ru-RU" sz="16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градиент</a:t>
            </a:r>
            <a:endParaRPr lang="en-US" sz="1600" dirty="0">
              <a:solidFill>
                <a:schemeClr val="accent5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grad &lt;- t(X)%*%(g(X%*%theta)-y)/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1600" dirty="0" err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регулязационная</a:t>
            </a:r>
            <a:r>
              <a:rPr lang="ru-RU" sz="16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составляющая</a:t>
            </a:r>
            <a:endParaRPr lang="en-US" sz="1600" dirty="0">
              <a:solidFill>
                <a:schemeClr val="accent5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lambda/m * theta;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&lt;- 0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grad +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337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0"/>
                <a:ext cx="8229600" cy="47667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ru-RU" sz="3200" dirty="0" smtClean="0">
                    <a:latin typeface="Cambria" pitchFamily="18" charset="0"/>
                  </a:rPr>
                  <a:t>Влияние параметра</a:t>
                </a:r>
                <a:r>
                  <a:rPr lang="en-US" sz="3200" dirty="0" smtClean="0">
                    <a:latin typeface="Cambria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𝜆</m:t>
                    </m:r>
                  </m:oMath>
                </a14:m>
                <a:endParaRPr lang="ru-RU" sz="32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0"/>
                <a:ext cx="8229600" cy="476672"/>
              </a:xfrm>
              <a:blipFill rotWithShape="1">
                <a:blip r:embed="rId2"/>
                <a:stretch>
                  <a:fillRect t="-41026" b="-551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 rot="16200000">
            <a:off x="175374" y="211037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>
                <a:latin typeface="Calibri" pitchFamily="34" charset="0"/>
              </a:rPr>
              <a:t>λ</a:t>
            </a:r>
            <a:r>
              <a:rPr lang="en-US" i="1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= </a:t>
            </a:r>
            <a:r>
              <a:rPr lang="ru-RU" dirty="0" smtClean="0">
                <a:latin typeface="Calibri" pitchFamily="34" charset="0"/>
              </a:rPr>
              <a:t>0</a:t>
            </a:r>
            <a:endParaRPr lang="ru-RU" i="1" dirty="0">
              <a:latin typeface="Calibri" pitchFamily="34" charset="0"/>
            </a:endParaRPr>
          </a:p>
        </p:txBody>
      </p:sp>
      <p:pic>
        <p:nvPicPr>
          <p:cNvPr id="1026" name="Picture 2" descr="C:\Users\y_bologov\Documents\ML\Logistic Regression\1. DB.reg.lambda0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0" y="801040"/>
            <a:ext cx="2992453" cy="29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_bologov\Documents\ML\Logistic Regression\1. DB.reg.lambda0.01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979" y="908720"/>
            <a:ext cx="2992453" cy="29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y_bologov\Documents\ML\Logistic Regression\1. DB.reg.lambda1.e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0" y="3813501"/>
            <a:ext cx="2992453" cy="29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y_bologov\Documents\ML\Logistic Regression\1. DB.reg.lambda10.em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979" y="3813501"/>
            <a:ext cx="2992453" cy="29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 rot="16200000">
            <a:off x="4806923" y="2064540"/>
            <a:ext cx="95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>
                <a:latin typeface="Calibri" pitchFamily="34" charset="0"/>
              </a:rPr>
              <a:t>λ</a:t>
            </a:r>
            <a:r>
              <a:rPr lang="en-US" i="1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= </a:t>
            </a:r>
            <a:r>
              <a:rPr lang="ru-RU" dirty="0" smtClean="0">
                <a:latin typeface="Calibri" pitchFamily="34" charset="0"/>
              </a:rPr>
              <a:t>0,01</a:t>
            </a:r>
            <a:endParaRPr lang="ru-RU" i="1" dirty="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171795" y="512283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>
                <a:latin typeface="Calibri" pitchFamily="34" charset="0"/>
              </a:rPr>
              <a:t>λ</a:t>
            </a:r>
            <a:r>
              <a:rPr lang="en-US" i="1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= </a:t>
            </a:r>
            <a:r>
              <a:rPr lang="ru-RU" dirty="0">
                <a:latin typeface="Calibri" pitchFamily="34" charset="0"/>
              </a:rPr>
              <a:t>1</a:t>
            </a:r>
            <a:endParaRPr lang="ru-RU" i="1" dirty="0"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4906554" y="5122835"/>
            <a:ext cx="79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>
                <a:latin typeface="Calibri" pitchFamily="34" charset="0"/>
              </a:rPr>
              <a:t>λ</a:t>
            </a:r>
            <a:r>
              <a:rPr lang="en-US" i="1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= </a:t>
            </a:r>
            <a:r>
              <a:rPr lang="ru-RU" dirty="0" smtClean="0">
                <a:latin typeface="Calibri" pitchFamily="34" charset="0"/>
              </a:rPr>
              <a:t>10</a:t>
            </a:r>
            <a:endParaRPr lang="ru-RU" i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77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Домашнее </a:t>
            </a:r>
            <a:r>
              <a:rPr lang="ru-RU" sz="3200" dirty="0" smtClean="0">
                <a:latin typeface="Cambria" pitchFamily="18" charset="0"/>
              </a:rPr>
              <a:t>задание</a:t>
            </a:r>
            <a:endParaRPr lang="ru-RU" sz="3200" dirty="0">
              <a:latin typeface="Cambr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166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9600" b="1" dirty="0" smtClean="0">
                <a:solidFill>
                  <a:schemeClr val="tx1"/>
                </a:solidFill>
                <a:latin typeface="Calibri" pitchFamily="34" charset="0"/>
              </a:rPr>
              <a:t>TBA</a:t>
            </a:r>
            <a:endParaRPr lang="ru-RU" sz="9600" b="1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4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Содержание</a:t>
            </a:r>
            <a:endParaRPr lang="ru-RU" sz="3200" dirty="0">
              <a:latin typeface="Cambr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166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теоретические основы метода</a:t>
            </a:r>
          </a:p>
          <a:p>
            <a:pPr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пример практической реализации в «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R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»</a:t>
            </a:r>
          </a:p>
          <a:p>
            <a:pPr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домашнее задание</a:t>
            </a:r>
            <a:endParaRPr lang="ru-RU" dirty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67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Основные обозначения</a:t>
            </a:r>
            <a:endParaRPr lang="ru-RU" sz="3200" dirty="0">
              <a:latin typeface="Cambria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×1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—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вектор значений объясняемой переменной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0;1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1;…;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×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e>
                        </m:d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—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матрица значений объясняющих переменных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1;…;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=1,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1;…;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1+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ru-RU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Calibri" pitchFamily="34" charset="0"/>
                  </a:rPr>
                  <a:t>  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—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гипотеза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</m:acc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×1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—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вектор параметров</a:t>
                </a:r>
                <a:endParaRPr lang="en-US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b="0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ru-RU" b="0" dirty="0" smtClean="0">
                    <a:solidFill>
                      <a:schemeClr val="tx1"/>
                    </a:solidFill>
                    <a:latin typeface="Calibri" pitchFamily="34" charset="0"/>
                  </a:rPr>
                  <a:t>интерпретируется как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e>
                    </m:d>
                  </m:oMath>
                </a14:m>
                <a:endParaRPr lang="en-US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  <a:blipFill rotWithShape="1">
                <a:blip r:embed="rId2"/>
                <a:stretch>
                  <a:fillRect l="-141" t="-7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7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0"/>
                <a:ext cx="8229600" cy="764704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ru-RU" sz="3200" dirty="0" smtClean="0">
                    <a:latin typeface="Cambria" pitchFamily="18" charset="0"/>
                  </a:rPr>
                  <a:t>Логистическая функция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endParaRPr lang="ru-RU" sz="32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0"/>
                <a:ext cx="8229600" cy="764704"/>
              </a:xfrm>
              <a:blipFill rotWithShape="1">
                <a:blip r:embed="rId2"/>
                <a:stretch>
                  <a:fillRect b="-344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1+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y_bologov\Desktop\Разное\ЭКМ\Семинар\R-моделирование\ЦМФ\ML\1. sigmoid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997" y="1628800"/>
            <a:ext cx="5003283" cy="499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62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Граница принятия решения</a:t>
            </a:r>
            <a:endParaRPr lang="ru-RU" sz="3200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b="0" dirty="0" smtClean="0">
                    <a:solidFill>
                      <a:schemeClr val="tx1"/>
                    </a:solidFill>
                    <a:latin typeface="Calibri" pitchFamily="34" charset="0"/>
                  </a:rPr>
                  <a:t>Формируем прогноз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ru-RU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ru-RU" b="0" dirty="0" smtClean="0">
                    <a:solidFill>
                      <a:schemeClr val="tx1"/>
                    </a:solidFill>
                    <a:latin typeface="Calibri" pitchFamily="34" charset="0"/>
                  </a:rPr>
                  <a:t>, 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≥0.5⇒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≥0</m:t>
                    </m:r>
                  </m:oMath>
                </a14:m>
                <a:endParaRPr lang="en-US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Calibri" pitchFamily="34" charset="0"/>
                  </a:rPr>
                  <a:t>, 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0.5⇒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80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=2</m:t>
                    </m:r>
                  </m:oMath>
                </a14:m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, тогда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Пусть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−3,1,1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, тогда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,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⃑"/>
                            <m:ctrlPr>
                              <a:rPr lang="ru-RU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ru-RU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acc>
                      <m:accPr>
                        <m:chr m:val="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=−3+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≥0⇒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≥3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Прямая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=3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называется границей принятия решения </a:t>
                </a:r>
                <a:endParaRPr lang="ru-RU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  <a:blipFill rotWithShape="1">
                <a:blip r:embed="rId2"/>
                <a:stretch>
                  <a:fillRect l="-10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 descr="C:\Users\y_bologov\Desktop\Разное\ЭКМ\Семинар\R-моделирование\ЦМФ\ML\1. decision.boundary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792" y="3789040"/>
            <a:ext cx="2984376" cy="297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28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Функция потерь</a:t>
            </a:r>
            <a:endParaRPr lang="ru-RU" sz="3200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𝑐𝑜𝑠𝑡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𝑐𝑜𝑠𝑡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—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потери при классификации </a:t>
                </a:r>
                <a:r>
                  <a:rPr lang="en-US" i="1" dirty="0" err="1" smtClean="0">
                    <a:solidFill>
                      <a:schemeClr val="tx1"/>
                    </a:solidFill>
                    <a:latin typeface="Calibri" pitchFamily="34" charset="0"/>
                  </a:rPr>
                  <a:t>i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-</a:t>
                </a:r>
                <a:r>
                  <a:rPr lang="ru-RU" dirty="0" err="1" smtClean="0">
                    <a:solidFill>
                      <a:schemeClr val="tx1"/>
                    </a:solidFill>
                    <a:latin typeface="Calibri" pitchFamily="34" charset="0"/>
                  </a:rPr>
                  <a:t>го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 наблюдения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𝑐𝑜𝑠𝑡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ru-RU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 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=1</m:t>
                            </m:r>
                          </m:e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 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Таким образом,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⃑"/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</m:acc>
                          </m:lim>
                        </m:limLow>
                      </m:fName>
                      <m:e/>
                    </m:func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endParaRPr lang="ru-RU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80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Векторизованная форма: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⃑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—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вектор единиц длиной </a:t>
                </a:r>
                <a:r>
                  <a:rPr lang="en-US" i="1" dirty="0" smtClean="0">
                    <a:solidFill>
                      <a:schemeClr val="tx1"/>
                    </a:solidFill>
                    <a:latin typeface="Calibri" pitchFamily="34" charset="0"/>
                  </a:rPr>
                  <a:t>m</a:t>
                </a:r>
                <a:endParaRPr lang="ru-RU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  <a:blipFill rotWithShape="1">
                <a:blip r:embed="rId2"/>
                <a:stretch>
                  <a:fillRect l="-1058" b="-19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70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Градиент функции потерь</a:t>
            </a:r>
            <a:endParaRPr lang="ru-RU" sz="3200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Некоторые оптимизационные процедуры (</a:t>
                </a:r>
                <a:r>
                  <a:rPr lang="ru-RU" dirty="0" err="1" smtClean="0">
                    <a:solidFill>
                      <a:schemeClr val="tx1"/>
                    </a:solidFill>
                    <a:latin typeface="Calibri" pitchFamily="34" charset="0"/>
                  </a:rPr>
                  <a:t>ньютоновские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 и </a:t>
                </a:r>
                <a:r>
                  <a:rPr lang="ru-RU" dirty="0" err="1" smtClean="0">
                    <a:solidFill>
                      <a:schemeClr val="tx1"/>
                    </a:solidFill>
                    <a:latin typeface="Calibri" pitchFamily="34" charset="0"/>
                  </a:rPr>
                  <a:t>квази-ньютоновские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) работают быстрее, если известен градиент </a:t>
                </a:r>
                <a:r>
                  <a:rPr lang="ru-RU" dirty="0" err="1" smtClean="0">
                    <a:solidFill>
                      <a:schemeClr val="tx1"/>
                    </a:solidFill>
                    <a:latin typeface="Calibri" pitchFamily="34" charset="0"/>
                  </a:rPr>
                  <a:t>минимизируемой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 функции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800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e>
                    </m:nary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80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Векторизованная форма: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ru-RU" b="0" i="0" smtClean="0">
                        <a:solidFill>
                          <a:schemeClr val="tx1"/>
                        </a:solidFill>
                        <a:latin typeface="Cambria Math"/>
                      </a:rPr>
                      <m:t>𝛻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𝑋</m:t>
                            </m:r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,   где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ru-RU">
                        <a:solidFill>
                          <a:schemeClr val="tx1"/>
                        </a:solidFill>
                        <a:latin typeface="Cambria Math"/>
                      </a:rPr>
                      <m:t>𝛻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—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 вектор производных функции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endParaRPr lang="ru-RU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  <a:blipFill rotWithShape="1">
                <a:blip r:embed="rId2"/>
                <a:stretch>
                  <a:fillRect l="-1058" t="-868" r="-14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91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Логистическая регрессия в </a:t>
            </a:r>
            <a:r>
              <a:rPr lang="en-US" sz="3200" dirty="0" smtClean="0">
                <a:latin typeface="Cambria" pitchFamily="18" charset="0"/>
              </a:rPr>
              <a:t>R</a:t>
            </a:r>
            <a:endParaRPr lang="ru-RU" sz="32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64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Визуализация исходных данных</a:t>
            </a:r>
            <a:endParaRPr lang="ru-RU" sz="3200" dirty="0">
              <a:latin typeface="Cambria" pitchFamily="18" charset="0"/>
            </a:endParaRPr>
          </a:p>
        </p:txBody>
      </p:sp>
      <p:pic>
        <p:nvPicPr>
          <p:cNvPr id="3074" name="Picture 2" descr="C:\Users\y_bologov\Desktop\Разное\ЭКМ\Семинар\R-моделирование\ЦМФ\ML\1. ex1_data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12471"/>
            <a:ext cx="5720680" cy="571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85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5772</TotalTime>
  <Words>1365</Words>
  <Application>Microsoft Office PowerPoint</Application>
  <PresentationFormat>Экран (4:3)</PresentationFormat>
  <Paragraphs>151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Исполнительная</vt:lpstr>
      <vt:lpstr>Логистическая регрессия</vt:lpstr>
      <vt:lpstr>Содержание</vt:lpstr>
      <vt:lpstr>Основные обозначения</vt:lpstr>
      <vt:lpstr>Логистическая функция g(z)</vt:lpstr>
      <vt:lpstr>Граница принятия решения</vt:lpstr>
      <vt:lpstr>Функция потерь</vt:lpstr>
      <vt:lpstr>Градиент функции потерь</vt:lpstr>
      <vt:lpstr>Логистическая регрессия в R</vt:lpstr>
      <vt:lpstr>Визуализация исходных данных</vt:lpstr>
      <vt:lpstr>Функция потерь и градиент</vt:lpstr>
      <vt:lpstr>Подгонка параметров θ ⃑</vt:lpstr>
      <vt:lpstr>Визуализация линейной границы принятия решений (ГПР)</vt:lpstr>
      <vt:lpstr>Избыточная подгонка модели</vt:lpstr>
      <vt:lpstr>Полиномиальная ГПР</vt:lpstr>
      <vt:lpstr>Методы устранения избыточной подгонки</vt:lpstr>
      <vt:lpstr>Регуляризованные функция потерь и градиент</vt:lpstr>
      <vt:lpstr>Регуляризация в R</vt:lpstr>
      <vt:lpstr>Влияние параметра λ</vt:lpstr>
      <vt:lpstr>Домашнее задание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Непараметрическое моделирование</dc:title>
  <dc:creator>y_bologov</dc:creator>
  <cp:lastModifiedBy>y_bologov</cp:lastModifiedBy>
  <cp:revision>234</cp:revision>
  <dcterms:created xsi:type="dcterms:W3CDTF">2012-08-23T08:56:05Z</dcterms:created>
  <dcterms:modified xsi:type="dcterms:W3CDTF">2015-10-29T12:19:29Z</dcterms:modified>
</cp:coreProperties>
</file>