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5" r:id="rId27"/>
    <p:sldId id="286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3" r:id="rId36"/>
    <p:sldId id="334" r:id="rId37"/>
    <p:sldId id="335" r:id="rId38"/>
    <p:sldId id="336" r:id="rId39"/>
    <p:sldId id="337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38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39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  <p14:sldId id="322"/>
          </p14:sldIdLst>
        </p14:section>
        <p14:section name="Гистограммы" id="{02089492-C7CA-4305-9759-C62592446553}">
          <p14:sldIdLst>
            <p14:sldId id="257"/>
            <p14:sldId id="258"/>
            <p14:sldId id="259"/>
            <p14:sldId id="260"/>
          </p14:sldIdLst>
        </p14:section>
        <p14:section name="Одномерный случай" id="{C94A0BE7-F238-4934-8F07-AB34C3D4F233}">
          <p14:sldIdLst>
            <p14:sldId id="261"/>
            <p14:sldId id="263"/>
            <p14:sldId id="264"/>
            <p14:sldId id="265"/>
            <p14:sldId id="266"/>
            <p14:sldId id="267"/>
            <p14:sldId id="277"/>
            <p14:sldId id="27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5"/>
            <p14:sldId id="286"/>
          </p14:sldIdLst>
        </p14:section>
        <p14:section name="Практическая часть" id="{26E499E3-089A-467E-BB4C-260A63137045}">
          <p14:sldIdLst>
            <p14:sldId id="324"/>
            <p14:sldId id="325"/>
            <p14:sldId id="326"/>
            <p14:sldId id="327"/>
            <p14:sldId id="328"/>
            <p14:sldId id="329"/>
            <p14:sldId id="330"/>
            <p14:sldId id="333"/>
            <p14:sldId id="334"/>
            <p14:sldId id="335"/>
            <p14:sldId id="336"/>
            <p14:sldId id="337"/>
          </p14:sldIdLst>
        </p14:section>
        <p14:section name="Многомерный случай" id="{58992B44-A053-4B55-99C2-E80DCB9218F1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Практическая часть" id="{D41CCC1F-47D9-4CA8-9C7C-CF3D6C774DE2}">
          <p14:sldIdLst>
            <p14:sldId id="338"/>
            <p14:sldId id="313"/>
            <p14:sldId id="314"/>
            <p14:sldId id="315"/>
            <p14:sldId id="316"/>
            <p14:sldId id="317"/>
            <p14:sldId id="318"/>
            <p14:sldId id="319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2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Непараметрическое моделирование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Количественная 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качестве ядерных функций обычно используются симметричные одномодальные функции плотности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Наиболее часто используемые на практике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(6)</m:t>
                        </m:r>
                      </m:e>
                    </m:func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ru-RU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ядро Епанечникова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треугольное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прямоугольное (равномерное) ядро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Вид этих функций представлен на следующем слайде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  <a:blipFill rotWithShape="1">
                <a:blip r:embed="rId2"/>
                <a:stretch>
                  <a:fillRect t="-675" r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1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Влияние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Тогда как выбор ядра оказывает незначительное влияние на оценку плотности, выбор ширины интервала имеет решающее значение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Выбор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Существует два основных подхода к определению величины сглаживающего множителя (ширины интервала):</a:t>
            </a:r>
            <a:endParaRPr lang="en-US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Фиксированная ширина интервала на всей выборке. В рамках этого подхода выделяют:</a:t>
            </a:r>
          </a:p>
          <a:p>
            <a:pPr lvl="1"/>
            <a:r>
              <a:rPr lang="ru-RU" dirty="0" smtClean="0"/>
              <a:t>правило подстановки (</a:t>
            </a:r>
            <a:r>
              <a:rPr lang="en-US" dirty="0" smtClean="0"/>
              <a:t>rule of thumb);</a:t>
            </a:r>
          </a:p>
          <a:p>
            <a:pPr lvl="1"/>
            <a:r>
              <a:rPr lang="ru-RU" dirty="0" smtClean="0"/>
              <a:t>метод перекрёстной проверки (</a:t>
            </a:r>
            <a:r>
              <a:rPr lang="en-US" dirty="0" smtClean="0"/>
              <a:t>cross-validation)</a:t>
            </a:r>
          </a:p>
          <a:p>
            <a:pPr>
              <a:buFont typeface="+mj-lt"/>
              <a:buAutoNum type="arabicPeriod"/>
            </a:pPr>
            <a:endParaRPr lang="en-US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Ширина интервала меняется в зависимости от локальной концентрации наблюдений. Методы:</a:t>
            </a:r>
          </a:p>
          <a:p>
            <a:pPr lvl="1"/>
            <a:r>
              <a:rPr lang="ru-RU" dirty="0" smtClean="0"/>
              <a:t>обобщённый метод ближайших соседей (</a:t>
            </a:r>
            <a:r>
              <a:rPr lang="en-US" dirty="0" smtClean="0"/>
              <a:t>generalized nearest neighbors);</a:t>
            </a:r>
          </a:p>
          <a:p>
            <a:pPr lvl="1"/>
            <a:r>
              <a:rPr lang="ru-RU" dirty="0" smtClean="0"/>
              <a:t>адаптивный метод (</a:t>
            </a:r>
            <a:r>
              <a:rPr lang="en-US" dirty="0" smtClean="0"/>
              <a:t>adaptive 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21696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Одномерный случай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Фиксированная ширина интервала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1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Среднеквадратичная ошибка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820891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000" dirty="0" smtClean="0"/>
                  <a:t>Выбирать величину </a:t>
                </a:r>
                <a:r>
                  <a:rPr lang="en-US" sz="2000" i="1" dirty="0" smtClean="0"/>
                  <a:t>h</a:t>
                </a:r>
                <a:r>
                  <a:rPr lang="ru-RU" sz="2000" dirty="0" smtClean="0"/>
                  <a:t> следует так, чтобы оценка была как можно ближе к истинной плотности распределения, т.е. минимизировать разницу между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2000" dirty="0" smtClean="0"/>
                  <a:t> 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sz="2000" dirty="0" smtClean="0"/>
                  <a:t>Наиболее естественным кандидатом на эту разницу является среднеквадратичная ошибка (</a:t>
                </a:r>
                <a:r>
                  <a:rPr lang="en-US" sz="2000" dirty="0" smtClean="0"/>
                  <a:t>Mean Squared Error, MSE)</a:t>
                </a:r>
                <a:r>
                  <a:rPr lang="ru-RU" sz="2000" dirty="0" smtClean="0"/>
                  <a:t>, рассчитываемая в конкретной точке </a:t>
                </a:r>
                <a:r>
                  <a:rPr lang="en-US" sz="2000" i="1" dirty="0" smtClean="0"/>
                  <a:t>y</a:t>
                </a:r>
                <a:r>
                  <a:rPr lang="ru-RU" sz="20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000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sz="2000" dirty="0" smtClean="0"/>
                  <a:t>Распишем выражение (10) подробнее: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14300" indent="0">
                  <a:buNone/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8208912" cy="5420072"/>
              </a:xfrm>
              <a:blipFill rotWithShape="1">
                <a:blip r:embed="rId4"/>
                <a:stretch>
                  <a:fillRect t="-562" r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Дисперсия и смещение оценки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Первое слагаемое выражения (11) соответствует дисперсии оценки, </a:t>
                </a:r>
                <a:r>
                  <a:rPr lang="ru-RU" dirty="0"/>
                  <a:t>второе </a:t>
                </a:r>
                <a:r>
                  <a:rPr lang="ru-RU" dirty="0" smtClean="0"/>
                  <a:t>— квадрату её смещения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ширина интервала слишком большая, то оценка оказывается </a:t>
                </a:r>
                <a:r>
                  <a:rPr lang="ru-RU" dirty="0" err="1" smtClean="0"/>
                  <a:t>пересглаженной</a:t>
                </a:r>
                <a:r>
                  <a:rPr lang="ru-RU" dirty="0" smtClean="0"/>
                  <a:t>, и растёт смещение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значение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слишком маленькое, то это увеличивает дисперсию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Минимальное смещение достигается при максимальной дисперсии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ru-RU" dirty="0" smtClean="0"/>
                  <a:t>, а минимальная дисперсия — при максимальном смещении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→+∞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Нужно искать компромисс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100" dirty="0" smtClean="0"/>
              <a:t>Интегральная среднеквадратичная ошибка</a:t>
            </a:r>
            <a:endParaRPr lang="ru-R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Поскольку мы заинтересованы в минимизации отклонения между оценкой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не только в конкретной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рассмотрим интегральную среднеквадратичную ошибку (</a:t>
                </a:r>
                <a:r>
                  <a:rPr lang="en-US" dirty="0" smtClean="0"/>
                  <a:t>Mean Integrated Squared Error, MISE)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Мы можем переписать это так: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𝑀𝑆𝐸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ru-RU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—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или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𝑣𝑎𝑟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  <a:blipFill rotWithShape="1">
                <a:blip r:embed="rId2"/>
                <a:stretch>
                  <a:fillRect t="-675" r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552" y="6453336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aseline="30000" dirty="0" smtClean="0"/>
              <a:t>1</a:t>
            </a:r>
            <a:r>
              <a:rPr lang="ru-RU" sz="1200" dirty="0" smtClean="0"/>
              <a:t> Далее вместо определённого интеграла по всей числовой оси будет использоваться неопределённый</a:t>
            </a:r>
            <a:endParaRPr lang="ru-RU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4163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Оптимальная ширина интервала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Минимизируя аппроксимацию к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обозначаемую </a:t>
                </a:r>
                <a:r>
                  <a:rPr lang="en-US" i="1" dirty="0" smtClean="0"/>
                  <a:t>AMISE</a:t>
                </a:r>
                <a:r>
                  <a:rPr lang="ru-RU" dirty="0" smtClean="0"/>
                  <a:t>, можно найти оптимальное значение параметра сглаживания: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Замечания к формуле (15):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стремится к нулю по мере роста объема выборки, но сравнительно медленно (по степенному закону);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ru-RU" dirty="0" smtClean="0"/>
                  <a:t> уменьшается,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сильно варьируется, и возрастает, если функция плотности варьируется слабо;</a:t>
                </a:r>
              </a:p>
              <a:p>
                <a:r>
                  <a:rPr lang="ru-RU" dirty="0" smtClean="0"/>
                  <a:t>наиболее подходящее 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можно определить, исходя из значения критерия </a:t>
                </a:r>
                <a:r>
                  <a:rPr lang="en-US" i="1" dirty="0" smtClean="0"/>
                  <a:t>MISE</a:t>
                </a:r>
                <a:r>
                  <a:rPr lang="en-US" dirty="0" smtClean="0"/>
                  <a:t> (14)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  <a:blipFill rotWithShape="1">
                <a:blip r:embed="rId2"/>
                <a:stretch>
                  <a:fillRect t="-675" r="-1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706090"/>
          </a:xfrm>
        </p:spPr>
        <p:txBody>
          <a:bodyPr/>
          <a:lstStyle/>
          <a:p>
            <a:r>
              <a:rPr lang="ru-RU" sz="2900" dirty="0" smtClean="0"/>
              <a:t>Методы оценки</a:t>
            </a:r>
            <a:r>
              <a:rPr lang="en-US" sz="2900" dirty="0" smtClean="0"/>
              <a:t> </a:t>
            </a:r>
            <a:r>
              <a:rPr lang="ru-RU" sz="2900" dirty="0" smtClean="0"/>
              <a:t>оптимальной ширины интервала</a:t>
            </a:r>
            <a:endParaRPr lang="ru-RU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выражении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(15) </a:t>
                </a:r>
                <a:r>
                  <a:rPr lang="ru-RU" dirty="0" smtClean="0"/>
                  <a:t>остаётся неопределённость, связанная с незнанием истинной функции плотности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Мы рассмотрим два способа преодоления этой неопределённости: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Правило подстановки (</a:t>
                </a:r>
                <a:r>
                  <a:rPr lang="en-US" dirty="0" smtClean="0"/>
                  <a:t>Rule of Thumb);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Метод перекрёстной проверки (</a:t>
                </a:r>
                <a:r>
                  <a:rPr lang="en-US" dirty="0" smtClean="0"/>
                  <a:t>Cross-Validation)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r>
              <a:rPr lang="ru-RU" dirty="0" smtClean="0"/>
              <a:t>гистограммы</a:t>
            </a:r>
          </a:p>
          <a:p>
            <a:r>
              <a:rPr lang="ru-RU" dirty="0" smtClean="0"/>
              <a:t>ядерные оценки в одномерном случае</a:t>
            </a:r>
          </a:p>
          <a:p>
            <a:r>
              <a:rPr lang="ru-RU" dirty="0" smtClean="0"/>
              <a:t>ядерные оценки в многомерном случае</a:t>
            </a:r>
          </a:p>
        </p:txBody>
      </p:sp>
    </p:spTree>
    <p:extLst>
      <p:ext uri="{BB962C8B-B14F-4D97-AF65-F5344CB8AC3E}">
        <p14:creationId xmlns:p14="http://schemas.microsoft.com/office/powerpoint/2010/main" val="17015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Вместо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выражение для оптимального интервала (15) подставляется какое-либо известное распределение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подставить нормальное распределение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использовать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ядро, то получим: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≈1.059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В качестве оценки </a:t>
                </a:r>
                <a:r>
                  <a:rPr lang="el-GR" i="1" dirty="0" smtClean="0"/>
                  <a:t>σ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можно использовать выборочное стандартное отклонение,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u-RU" b="0" i="1" smtClean="0">
                            <a:latin typeface="Cambria Math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ru-RU" dirty="0" smtClean="0"/>
                  <a:t>, или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1.349</m:t>
                        </m:r>
                      </m:den>
                    </m:f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выборочное значение </a:t>
                </a:r>
                <a:r>
                  <a:rPr lang="en-US" i="1" dirty="0" err="1" smtClean="0"/>
                  <a:t>i</a:t>
                </a:r>
                <a:r>
                  <a:rPr lang="ru-RU" dirty="0" smtClean="0"/>
                  <a:t>-го квартиля, 1.349 —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 для стандартного нормального распределения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Модифицированное 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Правило подстановки хорошо работает тогда, когда истинный закон распределения близок к подставляемому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Существует также модифицированное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=0.9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1.349</m:t>
                                </m:r>
                              </m:den>
                            </m:f>
                          </m:e>
                        </m:d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Модифицированное правило является более устойчивым к отклонениям истинного распределения от нормального закона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1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Мы опишем вариацию метода, основанную на наименьших квадратах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рассмотрении интегральной </a:t>
                </a:r>
                <a:r>
                  <a:rPr lang="ru-RU" dirty="0" err="1" smtClean="0"/>
                  <a:t>квадратической</a:t>
                </a:r>
                <a:r>
                  <a:rPr lang="ru-RU" dirty="0" smtClean="0"/>
                  <a:t> ошибки (</a:t>
                </a:r>
                <a:r>
                  <a:rPr lang="en-US" dirty="0" smtClean="0"/>
                  <a:t>Integrated Squared Error, ISE)</a:t>
                </a:r>
                <a:r>
                  <a:rPr lang="ru-RU" dirty="0" smtClean="0"/>
                  <a:t>, аналогичной критерию </a:t>
                </a:r>
                <a:r>
                  <a:rPr lang="en-US" i="1" dirty="0" smtClean="0"/>
                  <a:t>MISE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(12), но без математического ожидания: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18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Последнее слагаемое не зависит от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не играет роли в оптимизации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матожидание</a:t>
                </a:r>
                <a:r>
                  <a:rPr lang="ru-RU" dirty="0" smtClean="0"/>
                  <a:t> оценки, которое приближённо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оценка плотности по всем наблюдениям, кроме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l="-5120"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1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Таким образом, оптимизационная задача сводится к минимизации выражения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Достоинства методов с фиксированной шириной интервала:</a:t>
                </a:r>
              </a:p>
              <a:p>
                <a:r>
                  <a:rPr lang="ru-RU" dirty="0" smtClean="0"/>
                  <a:t>простота вычислений;</a:t>
                </a:r>
              </a:p>
              <a:p>
                <a:r>
                  <a:rPr lang="ru-RU" dirty="0" smtClean="0"/>
                  <a:t>интуитивная понятность;</a:t>
                </a:r>
              </a:p>
              <a:p>
                <a:r>
                  <a:rPr lang="ru-RU" dirty="0" smtClean="0"/>
                  <a:t>оценки обладают известными статистическими свойствами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r>
                  <a:rPr lang="ru-RU" dirty="0" err="1" smtClean="0"/>
                  <a:t>пересглаженный</a:t>
                </a:r>
                <a:r>
                  <a:rPr lang="ru-RU" dirty="0" smtClean="0"/>
                  <a:t> центр распределения;</a:t>
                </a:r>
              </a:p>
              <a:p>
                <a:r>
                  <a:rPr lang="ru-RU" dirty="0" err="1" smtClean="0"/>
                  <a:t>недосглаженные</a:t>
                </a:r>
                <a:r>
                  <a:rPr lang="ru-RU" dirty="0" smtClean="0"/>
                  <a:t> и тонкие хвосты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8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Одномерный случай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Меняющаяся ширина интервала</a:t>
            </a:r>
          </a:p>
          <a:p>
            <a:r>
              <a:rPr lang="ru-RU" dirty="0" smtClean="0"/>
              <a:t>(адаптивные методы)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Адаптивные методы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Распределение данных может иметь различную концентрацию в центре и на хвостах, поэтому логично использовать широкий интервал </a:t>
            </a:r>
            <a:r>
              <a:rPr lang="en-US" i="1" dirty="0" smtClean="0"/>
              <a:t>h</a:t>
            </a:r>
            <a:r>
              <a:rPr lang="ru-RU" dirty="0" smtClean="0"/>
              <a:t> там, где они расположены редко (на хвостах), и меньший — в зонах высоких концентраций (в центре)</a:t>
            </a:r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Ядерные оценки с постоянной шириной интервала в случае гетерогенной концентрации данных </a:t>
            </a:r>
            <a:r>
              <a:rPr lang="ru-RU" dirty="0" err="1" smtClean="0"/>
              <a:t>пересглаживают</a:t>
            </a:r>
            <a:r>
              <a:rPr lang="ru-RU" dirty="0" smtClean="0"/>
              <a:t> распределение в центре и </a:t>
            </a:r>
            <a:r>
              <a:rPr lang="ru-RU" dirty="0" err="1" smtClean="0"/>
              <a:t>недосглаживают</a:t>
            </a:r>
            <a:r>
              <a:rPr lang="ru-RU" dirty="0" smtClean="0"/>
              <a:t> на хвостах: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288461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8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Оценка строится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ru-RU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— </a:t>
                </a:r>
                <a:r>
                  <a:rPr lang="ru-RU" dirty="0" smtClean="0"/>
                  <a:t>расстояние от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до </a:t>
                </a:r>
                <a:r>
                  <a:rPr lang="en-US" dirty="0" smtClean="0"/>
                  <a:t>k</a:t>
                </a:r>
                <a:r>
                  <a:rPr lang="ru-RU" dirty="0" smtClean="0"/>
                  <a:t>-го ближайшего к ней наблюдения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Сглаживающий параметр разделяется на две части: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глобальная (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локальная концентрация наблюдений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Величину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определяют путём построения пилотной оценки плотности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 фиксированной шириной интервала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Часто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используют показатель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350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2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Сравнение двух методов</a:t>
            </a:r>
            <a:endParaRPr lang="ru-RU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5832648" cy="582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3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Практическая часть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Построение непараметрических оценок плотности</a:t>
            </a:r>
          </a:p>
          <a:p>
            <a:pPr marL="114300" indent="0">
              <a:buNone/>
            </a:pPr>
            <a:r>
              <a:rPr lang="ru-RU" dirty="0" smtClean="0"/>
              <a:t>в программной среде «</a:t>
            </a:r>
            <a:r>
              <a:rPr lang="en-US" dirty="0" smtClean="0"/>
              <a:t>R</a:t>
            </a:r>
            <a:r>
              <a:rPr lang="ru-RU" dirty="0" smtClean="0"/>
              <a:t>»</a:t>
            </a:r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cran.r-project.org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log(islands)</a:t>
            </a:r>
          </a:p>
          <a:p>
            <a:pPr marL="114300" indent="0">
              <a:buNone/>
            </a:pPr>
            <a:endParaRPr lang="en-US" sz="800" i="1" dirty="0"/>
          </a:p>
          <a:p>
            <a:pPr marL="114300" indent="0">
              <a:buNone/>
            </a:pPr>
            <a:r>
              <a:rPr lang="ru-RU" dirty="0" smtClean="0"/>
              <a:t>Построение гистограммы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y,nclass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=12,probability=TRUE)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err="1" smtClean="0"/>
              <a:t>nclass</a:t>
            </a:r>
            <a:r>
              <a:rPr lang="en-US" b="1" i="1" dirty="0" smtClean="0"/>
              <a:t> </a:t>
            </a:r>
            <a:r>
              <a:rPr lang="ru-RU" dirty="0" smtClean="0"/>
              <a:t>определяет количество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интервалов</a:t>
            </a:r>
          </a:p>
          <a:p>
            <a:r>
              <a:rPr lang="en-US" b="1" i="1" dirty="0" smtClean="0"/>
              <a:t>probability </a:t>
            </a:r>
            <a:r>
              <a:rPr lang="ru-RU" dirty="0" smtClean="0"/>
              <a:t>преобразует количество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ru-RU" dirty="0" smtClean="0"/>
              <a:t>наблюдений в интервале в плотность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распределения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ru-RU" dirty="0"/>
              <a:t>С</a:t>
            </a:r>
            <a:r>
              <a:rPr lang="ru-RU" dirty="0" smtClean="0"/>
              <a:t> помощью дополнительного параметра </a:t>
            </a:r>
            <a:r>
              <a:rPr lang="en-US" b="1" i="1" dirty="0" smtClean="0"/>
              <a:t>breaks=c(y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,…,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k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ru-RU" dirty="0" smtClean="0"/>
              <a:t>задаётся разбиение на интервалы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39006"/>
            <a:ext cx="3775733" cy="377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Гистограмма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Наиболее простая и широко используемая непараметрическая оценка плотности распределения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Пусть мы имеем выборку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Разделим всю область определения случайной величины на несколько интервалов, тогда оценка плотности запишется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число наблюдений в интервале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длина интервала</m:t>
                        </m:r>
                      </m:den>
                    </m:f>
                    <m:r>
                      <a:rPr lang="ru-RU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построения гистограммы нужно определить: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Границы области определения;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Длину (количество) интервалов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 r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064896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Простая непараметрическая оценка плотности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length(y)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#</a:t>
            </a:r>
            <a:r>
              <a:rPr lang="ru-RU" dirty="0" smtClean="0"/>
              <a:t> ширина интервала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 точках </a:t>
            </a:r>
            <a:r>
              <a:rPr lang="ru-RU" i="1" dirty="0" smtClean="0"/>
              <a:t>х</a:t>
            </a:r>
            <a:r>
              <a:rPr lang="ru-RU" dirty="0" smtClean="0"/>
              <a:t> будет оцениваться плотность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(0,12,length=L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i="1" dirty="0" smtClean="0"/>
              <a:t>    </a:t>
            </a:r>
            <a:r>
              <a:rPr lang="en-US" dirty="0" smtClean="0"/>
              <a:t>#</a:t>
            </a:r>
            <a:r>
              <a:rPr lang="ru-RU" dirty="0" smtClean="0"/>
              <a:t> последовательность 0 – 12 длиной </a:t>
            </a:r>
            <a:r>
              <a:rPr lang="en-US" dirty="0" smtClean="0"/>
              <a:t>L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numeric()   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# </a:t>
            </a:r>
            <a:r>
              <a:rPr lang="ru-RU" dirty="0" smtClean="0"/>
              <a:t>нулевой (пока) вектор оценок</a:t>
            </a:r>
            <a:endParaRPr lang="en-US" b="1" i="1" dirty="0"/>
          </a:p>
          <a:p>
            <a:pPr marL="114300" indent="0">
              <a:buNone/>
            </a:pPr>
            <a:endParaRPr lang="en-US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считаем количество элементов в интервалах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± h/2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sum(1*((y&gt;x[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]-h/2)&amp;(y&lt;x[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]+h/2)))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/(N*h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smtClean="0"/>
              <a:t>    </a:t>
            </a:r>
            <a:r>
              <a:rPr lang="en-US" dirty="0" smtClean="0"/>
              <a:t># </a:t>
            </a:r>
            <a:r>
              <a:rPr lang="ru-RU" dirty="0" smtClean="0"/>
              <a:t>нормируем оценку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56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График простой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x,f.naive,type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l",main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="Naive estimate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/>
              <a:t>type</a:t>
            </a:r>
            <a:r>
              <a:rPr lang="ru-RU" dirty="0"/>
              <a:t> </a:t>
            </a:r>
            <a:r>
              <a:rPr lang="ru-RU" dirty="0" smtClean="0"/>
              <a:t>определяет вид графика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l"</a:t>
            </a:r>
            <a:r>
              <a:rPr lang="ru-RU" dirty="0" smtClean="0"/>
              <a:t> — линии, </a:t>
            </a:r>
            <a:r>
              <a:rPr lang="en-US" dirty="0" smtClean="0"/>
              <a:t>"p"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точки, …</a:t>
            </a:r>
          </a:p>
          <a:p>
            <a:r>
              <a:rPr lang="en-US" b="1" i="1" dirty="0" smtClean="0"/>
              <a:t>main </a:t>
            </a:r>
            <a:r>
              <a:rPr lang="ru-RU" dirty="0" smtClean="0"/>
              <a:t>— заголовок</a:t>
            </a:r>
          </a:p>
          <a:p>
            <a:r>
              <a:rPr lang="en-US" b="1" i="1" dirty="0" err="1" smtClean="0"/>
              <a:t>xlab</a:t>
            </a:r>
            <a:r>
              <a:rPr lang="ru-RU" dirty="0" smtClean="0"/>
              <a:t> — подпись на оси х</a:t>
            </a:r>
          </a:p>
          <a:p>
            <a:r>
              <a:rPr lang="en-US" b="1" i="1" dirty="0" err="1" smtClean="0"/>
              <a:t>ylab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подпись на оси у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16" y="2636912"/>
            <a:ext cx="4254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4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Ядерные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i="1" dirty="0" err="1" smtClean="0"/>
              <a:t>tdat</a:t>
            </a:r>
            <a:r>
              <a:rPr lang="en-US" b="1" i="1" dirty="0" smtClean="0"/>
              <a:t> </a:t>
            </a:r>
            <a:r>
              <a:rPr lang="ru-RU" dirty="0" smtClean="0"/>
              <a:t>— обучающая выборка</a:t>
            </a:r>
          </a:p>
          <a:p>
            <a:r>
              <a:rPr lang="en-US" b="1" i="1" dirty="0" err="1" smtClean="0"/>
              <a:t>edat</a:t>
            </a:r>
            <a:r>
              <a:rPr lang="en-US" b="1" i="1" dirty="0" smtClean="0"/>
              <a:t> </a:t>
            </a:r>
            <a:r>
              <a:rPr lang="ru-RU" dirty="0" smtClean="0"/>
              <a:t>— точки, в которых рассчитывается оценка</a:t>
            </a:r>
          </a:p>
          <a:p>
            <a:r>
              <a:rPr lang="en-US" b="1" i="1" dirty="0" err="1" smtClean="0"/>
              <a:t>ckertype</a:t>
            </a:r>
            <a:r>
              <a:rPr lang="ru-RU" dirty="0" smtClean="0"/>
              <a:t> — вид ядерной функции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err="1" smtClean="0"/>
              <a:t>gaussian</a:t>
            </a:r>
            <a:r>
              <a:rPr lang="en-US" dirty="0" smtClean="0"/>
              <a:t>"</a:t>
            </a:r>
            <a:r>
              <a:rPr lang="ru-RU" dirty="0" smtClean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epanechnikov</a:t>
            </a:r>
            <a:r>
              <a:rPr lang="en-US" dirty="0" smtClean="0"/>
              <a:t>", "uniform"</a:t>
            </a:r>
          </a:p>
          <a:p>
            <a:r>
              <a:rPr lang="en-US" b="1" i="1" dirty="0" err="1"/>
              <a:t>bwtype</a:t>
            </a:r>
            <a:r>
              <a:rPr lang="en-US" b="1" i="1" dirty="0"/>
              <a:t> </a:t>
            </a:r>
            <a:r>
              <a:rPr lang="ru-RU" dirty="0"/>
              <a:t>определяет метод расчёта интервала </a:t>
            </a:r>
            <a:r>
              <a:rPr lang="en-US" i="1" dirty="0" smtClean="0"/>
              <a:t>h</a:t>
            </a:r>
            <a:endParaRPr lang="ru-RU" dirty="0"/>
          </a:p>
          <a:p>
            <a:pPr marL="11430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"fixed"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generalized_nn</a:t>
            </a:r>
            <a:r>
              <a:rPr lang="en-US" dirty="0" smtClean="0"/>
              <a:t>", "</a:t>
            </a:r>
            <a:r>
              <a:rPr lang="en-US" dirty="0" err="1" smtClean="0"/>
              <a:t>adaptive_nn</a:t>
            </a:r>
            <a:r>
              <a:rPr lang="en-US" dirty="0" smtClean="0"/>
              <a:t>"</a:t>
            </a:r>
            <a:endParaRPr lang="ru-RU" dirty="0" smtClean="0"/>
          </a:p>
          <a:p>
            <a:r>
              <a:rPr lang="en-US" b="1" i="1" dirty="0" err="1" smtClean="0"/>
              <a:t>f$dens</a:t>
            </a:r>
            <a:r>
              <a:rPr lang="en-US" b="1" i="1" dirty="0" smtClean="0"/>
              <a:t> </a:t>
            </a:r>
            <a:r>
              <a:rPr lang="ru-RU" dirty="0" smtClean="0"/>
              <a:t>— искомые значения оценок</a:t>
            </a:r>
            <a:endParaRPr lang="en-US" b="1" i="1" dirty="0" smtClean="0"/>
          </a:p>
          <a:p>
            <a:pPr marL="11430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9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r>
                  <a:rPr lang="en-US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оценка глобальной составляющей интервала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среднегеометрическое пилотных оценок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&lt;- 1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1/N)</a:t>
                </a:r>
                <a:r>
                  <a:rPr lang="ru-RU" sz="2400" b="1" i="1" dirty="0" smtClean="0"/>
                  <a:t> 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локальной концентрации наблюдений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lambda &lt;- (g/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)^alpha</a:t>
                </a:r>
              </a:p>
              <a:p>
                <a:pPr marL="114300" indent="0">
                  <a:buNone/>
                </a:pPr>
                <a:endParaRPr lang="en-US" sz="900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function(u)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(-u^2/2)/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sqrt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(2*pi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ru-RU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ядро Гаусса</a:t>
                </a:r>
                <a:endParaRPr lang="en-US" sz="2400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оценок плотности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numeric(L)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for (j in 1:N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+ kern((x[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]-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y[j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])/(h*lambda[j]))/(h*lambda[j])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]/N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  <a:blipFill rotWithShape="1">
                <a:blip r:embed="rId2"/>
                <a:stretch>
                  <a:fillRect t="-1058" b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="Gaussian kernel, fixed bandwidth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0" y="1844824"/>
            <a:ext cx="504807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Сравнение адаптивной и фиксированной оценок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=c(0,0.4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 and adaptive estimates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r>
              <a:rPr lang="en-US" b="1" i="1" dirty="0" err="1" smtClean="0"/>
              <a:t>lty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тип линии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"solid"</a:t>
            </a:r>
            <a:r>
              <a:rPr lang="ru-RU" dirty="0"/>
              <a:t>, </a:t>
            </a:r>
            <a:r>
              <a:rPr lang="en-US" dirty="0" smtClean="0"/>
              <a:t>"dashed", "dotted",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dotdash</a:t>
            </a:r>
            <a:r>
              <a:rPr lang="en-US" dirty="0" smtClean="0"/>
              <a:t>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longdash</a:t>
            </a:r>
            <a:r>
              <a:rPr lang="en-US" dirty="0" smtClean="0"/>
              <a:t>", …</a:t>
            </a:r>
            <a:endParaRPr lang="ru-RU" dirty="0" smtClean="0"/>
          </a:p>
          <a:p>
            <a:r>
              <a:rPr lang="en-US" b="1" i="1" dirty="0" err="1" smtClean="0"/>
              <a:t>ylim</a:t>
            </a:r>
            <a:r>
              <a:rPr lang="en-US" b="1" i="1" dirty="0" smtClean="0"/>
              <a:t> </a:t>
            </a:r>
            <a:r>
              <a:rPr lang="ru-RU" dirty="0" smtClean="0"/>
              <a:t>— границы по оси</a:t>
            </a:r>
          </a:p>
          <a:p>
            <a:pPr marL="114300" indent="0">
              <a:buNone/>
            </a:pPr>
            <a:r>
              <a:rPr lang="ru-RU" dirty="0" smtClean="0"/>
              <a:t>   ординат</a:t>
            </a:r>
          </a:p>
          <a:p>
            <a:r>
              <a:rPr lang="en-US" b="1" i="1" dirty="0" smtClean="0"/>
              <a:t>lines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добавление кривых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на существующий график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82" y="2420888"/>
            <a:ext cx="447114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Значения логарифмической функции правдоподобия: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сумма логарифмов оценок в точках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У нас есть оценки в точках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последовательности 0 – 12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, найдём такой индекс </a:t>
                </a:r>
                <a:r>
                  <a:rPr lang="en-US" i="1" dirty="0" smtClean="0"/>
                  <a:t>j</a:t>
                </a:r>
                <a:r>
                  <a:rPr lang="ru-RU" dirty="0" smtClean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⇒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dx &lt;- x[2]-x[1]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llh.fix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sum(log(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[round((y-x[1])/dx)+1]))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llh.ada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sum(log(f[round((y-x[1])/dx)+1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]))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llh.ada</a:t>
                </a:r>
                <a:r>
                  <a:rPr lang="ru-RU" b="1" i="1" dirty="0" smtClean="0"/>
                  <a:t>    </a:t>
                </a:r>
                <a:r>
                  <a:rPr lang="en-US" dirty="0" smtClean="0"/>
                  <a:t>#</a:t>
                </a:r>
                <a:r>
                  <a:rPr lang="ru-RU" dirty="0" smtClean="0"/>
                  <a:t> вывод результатов на экран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49596"/>
              </p:ext>
            </p:extLst>
          </p:nvPr>
        </p:nvGraphicFramePr>
        <p:xfrm>
          <a:off x="539552" y="52292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llh.fix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-81.17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llh.ada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-81.29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Нахождение квантилей оценки распределения,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оценка функции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y,edat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fixed")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для адаптивного варианта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sum(f[1:i])*dx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поиск квантиля методом деления пополам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&lt;- 0.99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&lt;- 1; b &lt;- L;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while ((b-a)&gt;2)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]&lt;=alpha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]&gt;=alpha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q.fix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x[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  <a:blipFill rotWithShape="1">
                <a:blip r:embed="rId2"/>
                <a:stretch>
                  <a:fillRect t="-543" r="-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83207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388424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фиксированный интервал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&lt;- 10^6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варианта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</a:p>
          <a:p>
            <a:pPr marL="114300" indent="0">
              <a:buNone/>
            </a:pPr>
            <a:endParaRPr lang="en-US" sz="900" dirty="0" smtClean="0"/>
          </a:p>
          <a:p>
            <a:pPr marL="114300" indent="0">
              <a:buNone/>
            </a:pPr>
            <a:endParaRPr lang="en-US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22904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В файле «</a:t>
                </a:r>
                <a:r>
                  <a:rPr lang="en-US" dirty="0" smtClean="0"/>
                  <a:t>returns_train.csv</a:t>
                </a:r>
                <a:r>
                  <a:rPr lang="ru-RU" dirty="0" smtClean="0"/>
                  <a:t>» содержатся данные о доходности финансового инструмента в периоды 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1;…;1000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Вашей задачей является оценка распределения этих доходностей и построение прогноза уровня убытков, который не будет превзойдён в 99%, 95% и 90% случаев в периоды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ru-RU" b="0" i="1" smtClean="0">
                            <a:latin typeface="Cambria Math"/>
                          </a:rPr>
                          <m:t>001</m:t>
                        </m:r>
                        <m:r>
                          <a:rPr lang="en-US" i="1">
                            <a:latin typeface="Cambria Math"/>
                          </a:rPr>
                          <m:t>;…;</m:t>
                        </m:r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000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Вдобавок, от вас требуется спрогнозировать среднюю величину убытков, превышающих каждый из указанных уровней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 r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Параметры гистограммы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Длина интервалов влияет на детализацию гистограммы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3960440" cy="39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3960440" cy="39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Многомерный случай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59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Оценки плотности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600" dirty="0" smtClean="0"/>
                  <a:t>Простая оценка плотности в двумерной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26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Заменим индикаторы на ядерные функции: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27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Оценка (27) не обязательно даёт одинаковый результат для всех точек, равноудалённых от пары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Проблема решается с помощью многомерного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28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  <a:endParaRPr lang="en-US" sz="2600" dirty="0" smtClean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ru-RU" sz="2600" dirty="0" smtClean="0"/>
                  <a:t>В качестве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обычно берутся одномодальные симметричные многомерные функции плотности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1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Ядро Гаусса:</a:t>
                </a:r>
                <a:endParaRPr lang="ru-RU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29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ru-RU" b="0" dirty="0" smtClean="0"/>
                  <a:t>Двумерное ядро Гаусса в точности равно произведению двух одномерных: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Ядро Епанечникова: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Двумерное ядро не равно произведению двух одномерных: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</a:t>
            </a:r>
            <a:r>
              <a:rPr lang="ru-RU" sz="3200" dirty="0" err="1" smtClean="0"/>
              <a:t>гауссовское</a:t>
            </a:r>
            <a:r>
              <a:rPr lang="ru-RU" sz="3200" dirty="0" smtClean="0"/>
              <a:t> ядро</a:t>
            </a:r>
            <a:endParaRPr lang="ru-RU" sz="3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2581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4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ядро Епанечникова</a:t>
            </a:r>
            <a:endParaRPr lang="ru-RU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6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18" y="1485210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Различные сглаживающие параметры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разброс данных в первой и во второй выборке сильно отличаются, то можно использовать для этих выборок разные сглаживающие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 рисунке ниже представлено двумерное ядро Епанечникова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сглаживающими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672408" cy="36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Сглаживающая матрица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рассматриваемые величины коррелируют, это учитывается с помощью симметричной положительно определённой сглаживающей матрицы (</a:t>
                </a:r>
                <a:r>
                  <a:rPr lang="en-US" dirty="0" smtClean="0"/>
                  <a:t>matrix-smoothing parameter)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которая в двумерном случае состоит их 4-х элементов: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e>
                    </m:rad>
                  </m:oMath>
                </a14:m>
                <a:r>
                  <a:rPr lang="ru-RU" dirty="0" smtClean="0"/>
                  <a:t>, получим: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2908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0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Общий случай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Ядерная оценка </a:t>
                </a:r>
                <a:r>
                  <a:rPr lang="en-US" i="1" dirty="0" smtClean="0"/>
                  <a:t>d-</a:t>
                </a:r>
                <a:r>
                  <a:rPr lang="ru-RU" dirty="0" smtClean="0"/>
                  <a:t>мерной плотности: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|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|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определитель матрицы </a:t>
                </a:r>
                <a:r>
                  <a:rPr lang="en-US" i="1" dirty="0" smtClean="0"/>
                  <a:t>H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тогда </a:t>
                </a:r>
                <a:r>
                  <a:rPr lang="en-US" i="1" dirty="0" smtClean="0"/>
                  <a:t>d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мерные ядра Гаусса и Епанечникова запишутся как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d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— объём единичного </a:t>
                </a:r>
                <a:r>
                  <a:rPr lang="en-US" i="1" dirty="0"/>
                  <a:t>d-</a:t>
                </a:r>
                <a:r>
                  <a:rPr lang="ru-RU" dirty="0" smtClean="0"/>
                  <a:t>мерного шара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в качестве подставляемого распределения использовать нормальное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∙ℶ,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ℶ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единичная матрица, то по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оптимальная диагональная матрица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состоит из элементов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Так как первый множитель при любых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приблизительно равен единице на практике используют правило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Обобщённое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4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Параметры гистограммы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Область определения может повлиять на форму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41105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9" y="1700808"/>
            <a:ext cx="41105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 практике обобщённое правило подстановки (36) используют следующим образом:</a:t>
                </a:r>
              </a:p>
              <a:p>
                <a:r>
                  <a:rPr lang="ru-RU" dirty="0" smtClean="0"/>
                  <a:t>данные преобразуются так, чтобы они имели единичную ковариационную матрицу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=ℶ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строится оценка плотности с единственным сглаживающим параметром,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∙ℶ,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выполняется обратное преобразование для полученной оценки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Метод перекрёстной проверки также может быть обобщён на многомерный случай, однако при этом он становится достаточно сложным, требующим ресурсоёмких вычислений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Алгоритм практического применения метода аналогичен правилу подстановки, но в этом случае, при предположении,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симметричная функция,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u-RU" dirty="0" smtClean="0"/>
                  <a:t> находится путём минимизации выражения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ru-RU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Обобщённый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евклидово расстояние от точки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наблюдения в выборке,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объём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-мерного шара 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 этом случае простая оценка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38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(22), 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Оценка (38) может быть обобщена с помощью ядер: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39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(23)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расстояние от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элемента выборки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Оценка плотности по адаптивному методу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40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(24)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Как и в одномерном случае показатель локальной концентрации наблюдений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часто заменяется на величину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геометрическое среднее пилотных оценок плотности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8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Практическая часть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Построение непараметрических оценок плотности</a:t>
            </a:r>
          </a:p>
          <a:p>
            <a:pPr marL="114300" indent="0">
              <a:buNone/>
            </a:pPr>
            <a:r>
              <a:rPr lang="ru-RU" dirty="0" smtClean="0"/>
              <a:t>в программной среде «</a:t>
            </a:r>
            <a:r>
              <a:rPr lang="en-US" dirty="0" smtClean="0"/>
              <a:t>R</a:t>
            </a:r>
            <a:r>
              <a:rPr lang="ru-RU" dirty="0" smtClean="0"/>
              <a:t>»</a:t>
            </a:r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cran.r-project.org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3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980728"/>
            <a:ext cx="8352928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faithful; N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сетка для расчёта оценок плотности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&lt;- 50; u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(0,7,length=L); 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(30,110,length=L)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expand.grid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плотности</a:t>
            </a:r>
          </a:p>
          <a:p>
            <a:pPr marL="11430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график</a:t>
            </a:r>
            <a:r>
              <a:rPr lang="ru-RU" dirty="0"/>
              <a:t>и</a:t>
            </a:r>
            <a:r>
              <a:rPr lang="ru-RU" dirty="0" smtClean="0"/>
              <a:t> оценки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dim(w) &lt;- c(L,L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u,v,w,theta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=30,main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estimate, 3D plot",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u,v,w,nlevel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=7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estimate, contour 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time")</a:t>
            </a:r>
          </a:p>
        </p:txBody>
      </p:sp>
    </p:spTree>
    <p:extLst>
      <p:ext uri="{BB962C8B-B14F-4D97-AF65-F5344CB8AC3E}">
        <p14:creationId xmlns:p14="http://schemas.microsoft.com/office/powerpoint/2010/main" val="4751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, аналогично одномерному случаю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="fixed")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&lt;- 1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]^(1/N)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(g/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function(x)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(-(x[1]^2+x[2]^2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)/2)/(2*pi)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rep(0,times=L^2)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1:(L^2))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for (j in 1:N)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]+kern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uv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,]-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y[j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,])/(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[j]))/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[j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]/(N*h[1]*h[2])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  <a:blipFill rotWithShape="1">
                <a:blip r:embed="rId2"/>
                <a:stretch>
                  <a:fillRect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15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2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136904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Значения логарифмической функции правдоподобия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плотности в точках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y,ckertype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f.fix.llh$dens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rep(0,times=N)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1:N)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1:N)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]+kern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((y[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,]-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y[j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,])/(h*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[j]))/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[j]^2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]/(N*h[1]*h[2])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95204"/>
              </p:ext>
            </p:extLst>
          </p:nvPr>
        </p:nvGraphicFramePr>
        <p:xfrm>
          <a:off x="251520" y="5373216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llh.fix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-1106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llh.ada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-1114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9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Оценка плотности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Оценку (1) можно записать более формально. Пусть у нас есть </a:t>
                </a:r>
                <a:r>
                  <a:rPr lang="en-US" i="1" dirty="0" smtClean="0"/>
                  <a:t>m</a:t>
                </a:r>
                <a:r>
                  <a:rPr lang="ru-RU" dirty="0" smtClean="0"/>
                  <a:t> интервалов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Все интервалы одинаковой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Длина интервала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должна быть достаточно большой, чтобы в него попало существенное количество наблюдений, и достаточно малой, чтобы не потерять важные детали распределения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Остаётся нерешенной проблема области распределения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Выход — ядерные оценки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 r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 smtClean="0"/>
              <a:t>Расчёт функций распределения</a:t>
            </a: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фиксированный метод</a:t>
            </a:r>
          </a:p>
          <a:p>
            <a:pPr marL="11430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npudist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адаптивный метод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 &lt;- u[2]-u[1]; dv &lt;- v[2]-v[1]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f; dim(w) &lt;- c(L,L)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&lt;- rep(0,times=L^2)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1:L) F[j+(i-1)*L]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sum(w[1:j,1:i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])*du*dv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85" y="2310045"/>
            <a:ext cx="4688347" cy="468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0.99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&lt;- 5000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:(L^2),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=TRUE)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4143"/>
            <a:ext cx="3456384" cy="345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2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Рисование графиков с перекрывающими друг друга точками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(0,0,1,alpha=0.2)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smoothScatter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9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2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Одномерный случай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25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Простая непараметрическая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Принцип построения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простой (</a:t>
                </a:r>
                <a:r>
                  <a:rPr lang="en-US" dirty="0" smtClean="0"/>
                  <a:t>naïve)</a:t>
                </a:r>
                <a:r>
                  <a:rPr lang="ru-RU" dirty="0" smtClean="0"/>
                  <a:t> непараметрической оценки плотности в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состоит в подсчёте количества наблюдений, находящихся вблизи неё: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— длина интервала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Большие значения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дают более гладкие оценки: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1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Простая оценка мало где дифференцируема. Чтобы понять это перепишем формулу (3)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Проблема заключается в функции </a:t>
                </a:r>
                <a:r>
                  <a:rPr lang="en-US" i="1" dirty="0" smtClean="0"/>
                  <a:t>w(x)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которая придаёт наблюдениям дискретные веса (0 или 1)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Проблема решается с помощью замены функции </a:t>
                </a:r>
                <a:r>
                  <a:rPr lang="en-US" i="1" dirty="0" smtClean="0"/>
                  <a:t>w(x)</a:t>
                </a:r>
                <a:r>
                  <a:rPr lang="ru-RU" dirty="0" smtClean="0"/>
                  <a:t> на ядерную функцию </a:t>
                </a:r>
                <a:r>
                  <a:rPr lang="en-US" i="1" dirty="0" smtClean="0"/>
                  <a:t>K(x)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с плавно изменяющимися весами: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того, чтобы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была функцией плотности, ядро должно удовлетворять условию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ru-RU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Любая функция плотности удовлетворяет этому условию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3548</TotalTime>
  <Words>4988</Words>
  <Application>Microsoft Office PowerPoint</Application>
  <PresentationFormat>Экран (4:3)</PresentationFormat>
  <Paragraphs>513</Paragraphs>
  <Slides>62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Соседство</vt:lpstr>
      <vt:lpstr>Непараметрическое моделирование</vt:lpstr>
      <vt:lpstr>Содержание</vt:lpstr>
      <vt:lpstr>Гистограмма</vt:lpstr>
      <vt:lpstr>Параметры гистограммы</vt:lpstr>
      <vt:lpstr>Параметры гистограммы</vt:lpstr>
      <vt:lpstr>Оценка плотности распределения</vt:lpstr>
      <vt:lpstr>Одномерный случай</vt:lpstr>
      <vt:lpstr>Простая непараметрическая оценка</vt:lpstr>
      <vt:lpstr>Ядерная оценка</vt:lpstr>
      <vt:lpstr>Ядерные функции</vt:lpstr>
      <vt:lpstr>Ядерные функции</vt:lpstr>
      <vt:lpstr>Влияние ширины интервала</vt:lpstr>
      <vt:lpstr>Выбор ширины интервала</vt:lpstr>
      <vt:lpstr>Одномерный случай</vt:lpstr>
      <vt:lpstr>Среднеквадратичная ошибка</vt:lpstr>
      <vt:lpstr>Дисперсия и смещение оценки</vt:lpstr>
      <vt:lpstr>Интегральная среднеквадратичная ошибка</vt:lpstr>
      <vt:lpstr>Оптимальная ширина интервала</vt:lpstr>
      <vt:lpstr>Методы оценки оптимальной ширины интервала</vt:lpstr>
      <vt:lpstr>Правило подстановки</vt:lpstr>
      <vt:lpstr>Модифицированное правило подстановки</vt:lpstr>
      <vt:lpstr>Метод перекрёстной проверки</vt:lpstr>
      <vt:lpstr>Метод перекрёстной проверки</vt:lpstr>
      <vt:lpstr>Одномерный случай</vt:lpstr>
      <vt:lpstr>Адаптивные методы</vt:lpstr>
      <vt:lpstr>Адаптивный метод ближайших соседей</vt:lpstr>
      <vt:lpstr>Сравнение двух методов</vt:lpstr>
      <vt:lpstr>Практическая часть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Домашнее задание</vt:lpstr>
      <vt:lpstr>Многомерный случай</vt:lpstr>
      <vt:lpstr>Оценки плотности</vt:lpstr>
      <vt:lpstr>Двумерные ядерные функции</vt:lpstr>
      <vt:lpstr>Двумерное гауссовское ядро</vt:lpstr>
      <vt:lpstr>Двумерное ядро Епанечникова</vt:lpstr>
      <vt:lpstr>Двумерные ядерные функции</vt:lpstr>
      <vt:lpstr>Различные сглаживающие параметры</vt:lpstr>
      <vt:lpstr>Сглаживающая матрица</vt:lpstr>
      <vt:lpstr>Общий случай</vt:lpstr>
      <vt:lpstr>Правило подстановки</vt:lpstr>
      <vt:lpstr>Правило подстановки</vt:lpstr>
      <vt:lpstr>Метод перекрёстной проверки</vt:lpstr>
      <vt:lpstr>Обобщённый метод ближайших соседей</vt:lpstr>
      <vt:lpstr>Адаптивный метод ближайших соседей</vt:lpstr>
      <vt:lpstr>Практическая часть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146</cp:revision>
  <dcterms:created xsi:type="dcterms:W3CDTF">2012-08-23T08:56:05Z</dcterms:created>
  <dcterms:modified xsi:type="dcterms:W3CDTF">2015-11-09T11:15:31Z</dcterms:modified>
</cp:coreProperties>
</file>