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6" r:id="rId23"/>
    <p:sldId id="283" r:id="rId24"/>
    <p:sldId id="28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ACFE638-ABE5-4935-8709-7E6EBC43D811}">
          <p14:sldIdLst>
            <p14:sldId id="256"/>
            <p14:sldId id="257"/>
          </p14:sldIdLst>
        </p14:section>
        <p14:section name="Stepwise" id="{1A7547AE-EBEA-436C-935D-BE2ED332AFE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ularization" id="{A48AA6C7-4E93-44D3-AFBD-126617962C1A}">
          <p14:sldIdLst>
            <p14:sldId id="266"/>
          </p14:sldIdLst>
        </p14:section>
        <p14:section name="Ridge" id="{1C82C183-DFDF-4732-87FF-A7DC556354A9}">
          <p14:sldIdLst>
            <p14:sldId id="267"/>
          </p14:sldIdLst>
        </p14:section>
        <p14:section name="Lasso" id="{C74685E4-D5CE-4259-8650-9DA84A8A4B23}">
          <p14:sldIdLst>
            <p14:sldId id="274"/>
            <p14:sldId id="276"/>
          </p14:sldIdLst>
        </p14:section>
        <p14:section name="Derived input directions" id="{922AAC7D-F254-4EBD-857D-DCA3311C3965}">
          <p14:sldIdLst>
            <p14:sldId id="277"/>
          </p14:sldIdLst>
        </p14:section>
        <p14:section name="PCR" id="{789E9E43-4DE2-4191-8164-9269540251AF}">
          <p14:sldIdLst>
            <p14:sldId id="278"/>
            <p14:sldId id="279"/>
            <p14:sldId id="280"/>
            <p14:sldId id="281"/>
            <p14:sldId id="282"/>
            <p14:sldId id="286"/>
          </p14:sldIdLst>
        </p14:section>
        <p14:section name="Partial Least Squares" id="{5294768F-B173-4D77-B754-C8741CFFA383}">
          <p14:sldIdLst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2DEAC-D7BA-45F2-B4F9-AC631DD6EFC7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02AA9-F5F2-4613-AA9E-5BDF1DB334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9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146B513-F802-40AE-9D1E-26A3A85B9E0D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ambria" panose="02040503050406030204" pitchFamily="18" charset="0"/>
              </a:rPr>
              <a:t>Методы выбора регрессоров</a:t>
            </a:r>
            <a:r>
              <a:rPr lang="ru-RU" sz="3200" dirty="0">
                <a:latin typeface="Cambria" panose="02040503050406030204" pitchFamily="18" charset="0"/>
              </a:rPr>
              <a:t>,</a:t>
            </a:r>
            <a:r>
              <a:rPr lang="ru-RU" sz="3200" dirty="0" smtClean="0">
                <a:latin typeface="Cambria" panose="02040503050406030204" pitchFamily="18" charset="0"/>
              </a:rPr>
              <a:t> регуляризации и снижения размерности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ambria" panose="02040503050406030204" pitchFamily="18" charset="0"/>
              </a:rPr>
              <a:t>ЦМФ</a:t>
            </a:r>
            <a:endParaRPr lang="ru-RU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Недостатки пошаговой процедуры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из-за последовательного характера добавления и исключения рассматриваются не все возможные комбинации регрессоров</a:t>
                </a:r>
              </a:p>
              <a:p>
                <a:pPr>
                  <a:spcBef>
                    <a:spcPts val="0"/>
                  </a:spcBef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значимость (равно как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𝑎𝑑𝑗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и </a:t>
                </a:r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AIC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 не является надёжной характеристикой полезности регрессора; в частности, значимость меняется при добавлении и удалении переменных</a:t>
                </a:r>
              </a:p>
              <a:p>
                <a:pPr>
                  <a:spcBef>
                    <a:spcPts val="0"/>
                  </a:spcBef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нет чёткого правила остановки, особенно в случае рассогласования критериев</a:t>
                </a:r>
                <a:endParaRPr lang="ru-RU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Регуляризация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200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Ridge regression</a:t>
            </a:r>
          </a:p>
          <a:p>
            <a:pPr>
              <a:spcBef>
                <a:spcPts val="0"/>
              </a:spcBef>
            </a:pPr>
            <a:r>
              <a:rPr lang="en-US" b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Lasso regression</a:t>
            </a:r>
            <a:endParaRPr lang="ru-RU" b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Ridge regression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Две эквивалентные формулировки: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lim>
                        </m:limLow>
                      </m:fName>
                      <m:e/>
                    </m:func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(1)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lim>
                                </m:limLow>
                              </m:fName>
                              <m:e/>
                            </m:func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    (2)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𝑟𝑖𝑑𝑔𝑒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     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</a:t>
                </a: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Достоинства:</a:t>
                </a:r>
              </a:p>
              <a:p>
                <a:pPr>
                  <a:spcBef>
                    <a:spcPts val="0"/>
                  </a:spcBef>
                </a:pPr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нечувствительность к </a:t>
                </a:r>
                <a:r>
                  <a:rPr lang="ru-RU" b="0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мультиколлинеарности</a:t>
                </a:r>
                <a:endParaRPr lang="ru-RU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всегда имеет полный ранг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 t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4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Lasso regression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Две эквивалентные формулировки: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lim>
                        </m:limLow>
                      </m:fName>
                      <m:e/>
                    </m:func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(1)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lim>
                                </m:limLow>
                              </m:fName>
                              <m:e/>
                            </m:func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    (2)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Нет единой формулы для расчёта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𝑙𝑎𝑠𝑠𝑜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Достоинства:</a:t>
                </a:r>
              </a:p>
              <a:p>
                <a:pPr>
                  <a:spcBef>
                    <a:spcPts val="0"/>
                  </a:spcBef>
                </a:pPr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оценки коэффициентов при больших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обнуляются, что позволяет осуществлять выбор набора регрессоров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 t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7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7620000" cy="63408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sz="3200" dirty="0">
                    <a:latin typeface="Cambria" panose="02040503050406030204" pitchFamily="18" charset="0"/>
                  </a:rPr>
                  <a:t>О</a:t>
                </a:r>
                <a:r>
                  <a:rPr lang="ru-RU" sz="3200" dirty="0" smtClean="0">
                    <a:latin typeface="Cambria" panose="02040503050406030204" pitchFamily="18" charset="0"/>
                  </a:rPr>
                  <a:t>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sz="3200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𝑙𝑎𝑠𝑠𝑜</m:t>
                        </m:r>
                      </m:sub>
                    </m:sSub>
                  </m:oMath>
                </a14:m>
                <a:endParaRPr lang="ru-RU" sz="32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7620000" cy="634082"/>
              </a:xfrm>
              <a:blipFill rotWithShape="1">
                <a:blip r:embed="rId2"/>
                <a:stretch>
                  <a:fillRect t="-6731" b="-41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7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library(penalized)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lasso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penalized(y, X,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unpenalized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~1,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lambda1 =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lambda2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0, model = "linear", trace = FALSE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beta.lasso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lasso@unpenalized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lasso@penalized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Снижение размерности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Principal components regression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Partial least squares</a:t>
                </a:r>
              </a:p>
              <a:p>
                <a:pPr>
                  <a:spcBef>
                    <a:spcPts val="0"/>
                  </a:spcBef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Идея состоит в замене исходной матрицы регрессоров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на матрицу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столбцы которой являются линейными комбинациями столбцов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endParaRPr lang="ru-RU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8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Principal components regression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𝑝𝑐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матрица главных компонент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𝑝𝑐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</a:t>
                </a:r>
                <a:endParaRPr lang="ru-RU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матрица собственных векторов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(по столбцам)</a:t>
                </a:r>
                <a:endParaRPr lang="en-US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Новая матрица регрессоров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составляется из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столбцов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𝑝𝑐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𝑝𝑐𝑟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9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PCR </a:t>
            </a:r>
            <a:r>
              <a:rPr lang="ru-RU" sz="3200" dirty="0" smtClean="0">
                <a:latin typeface="Cambria" panose="02040503050406030204" pitchFamily="18" charset="0"/>
              </a:rPr>
              <a:t>в </a:t>
            </a:r>
            <a:r>
              <a:rPr lang="en-US" sz="3200" dirty="0" smtClean="0">
                <a:latin typeface="Cambria" panose="02040503050406030204" pitchFamily="18" charset="0"/>
              </a:rPr>
              <a:t>R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200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[,-4]); y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[,4])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(t(X)%*%X)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Z.pc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X %*%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e$vectors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проверим, насколько хорошо каждая из главных компонент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объясняет дисперсию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y</a:t>
            </a:r>
            <a:endParaRPr lang="ru-RU" b="1" dirty="0" smtClean="0">
              <a:solidFill>
                <a:schemeClr val="tx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sum((y - mean(y))^2)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vector("list", d);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r.sq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numeric(d)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1:d)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Z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Z.pc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beta[[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&lt;- solve(t(Z)%*%Z)%*%t(Z)%*%y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y.hat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Z %*%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(beta[[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sum((y 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y.hat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)^2)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r.sq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&lt;- 1 -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tss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PCR </a:t>
            </a:r>
            <a:r>
              <a:rPr lang="ru-RU" sz="3200" dirty="0" smtClean="0">
                <a:latin typeface="Cambria" panose="02040503050406030204" pitchFamily="18" charset="0"/>
              </a:rPr>
              <a:t>в </a:t>
            </a:r>
            <a:r>
              <a:rPr lang="en-US" sz="3200" dirty="0" smtClean="0">
                <a:latin typeface="Cambria" panose="02040503050406030204" pitchFamily="18" charset="0"/>
              </a:rPr>
              <a:t>R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r.sq</a:t>
                </a:r>
                <a:endParaRPr lang="en-US" sz="1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 0.0115228286 0.0006716743 0.0450917017 0.0171580799 0.1030782448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[6] 0.5798264601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0.0005978996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Порядок главных компонент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𝑝𝑐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отражает степень их влияния на дисперсию признаков, но их влияние на дисперсию объясняемой переменной может быть иным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Переставим столбцы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𝑝𝑐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в соответствии со значениями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 &lt;- order(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r.sq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decreasing = TRUE)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Z.pc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Z.pc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[,z]</a:t>
                </a:r>
                <a:endParaRPr lang="en-US" sz="1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6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PCR </a:t>
            </a:r>
            <a:r>
              <a:rPr lang="ru-RU" sz="3200" dirty="0" smtClean="0">
                <a:latin typeface="Cambria" panose="02040503050406030204" pitchFamily="18" charset="0"/>
              </a:rPr>
              <a:t>в </a:t>
            </a:r>
            <a:r>
              <a:rPr lang="en-US" sz="3200" dirty="0" smtClean="0">
                <a:latin typeface="Cambria" panose="02040503050406030204" pitchFamily="18" charset="0"/>
              </a:rPr>
              <a:t>R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Выбирая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p </a:t>
                </a: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первых столбцов переставленной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𝑍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𝑝𝑐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, можно объяснить значительную часть дисперсии </a:t>
                </a:r>
                <a:r>
                  <a:rPr lang="en-US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y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vector("list",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d)</a:t>
                </a:r>
                <a:endParaRPr lang="ru-RU" sz="1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r.sq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numeric(d);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delta.r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numeric(d)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 1:d)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Z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cbind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Z.pc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[,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1:p])</a:t>
                </a:r>
                <a:endParaRPr lang="en-US" sz="16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beta[[p]]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solve(t(Z)%*%Z)%*%t(Z)%*%y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y.hat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Z %*%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cbind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(beta[[p]])</a:t>
                </a:r>
                <a:endParaRPr lang="en-US" sz="16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sum((y 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y.hat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)^2)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r.sq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[p]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&lt;- 1 -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tss</a:t>
                </a:r>
                <a:endParaRPr lang="en-US" sz="16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delta.r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[p]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ifelse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 1,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r.sq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[p],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r.sq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[p]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r.sq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[p-1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7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Цели методов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200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b="0" i="1" dirty="0" smtClean="0">
              <a:solidFill>
                <a:schemeClr val="tx1"/>
              </a:solidFill>
              <a:latin typeface="Cambria Math"/>
            </a:endParaRPr>
          </a:p>
          <a:p>
            <a:pPr>
              <a:spcBef>
                <a:spcPts val="0"/>
              </a:spcBef>
            </a:pPr>
            <a:endParaRPr lang="ru-RU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повышение точности прогноза за счёт избавления от шума</a:t>
            </a:r>
          </a:p>
          <a:p>
            <a:pPr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определение списка наиболее значимых факторов</a:t>
            </a:r>
            <a:endParaRPr lang="ru-RU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PCR </a:t>
            </a:r>
            <a:r>
              <a:rPr lang="ru-RU" sz="3200" dirty="0" smtClean="0">
                <a:latin typeface="Cambria" panose="02040503050406030204" pitchFamily="18" charset="0"/>
              </a:rPr>
              <a:t>в </a:t>
            </a:r>
            <a:r>
              <a:rPr lang="en-US" sz="3200" dirty="0" smtClean="0">
                <a:latin typeface="Cambria" panose="02040503050406030204" pitchFamily="18" charset="0"/>
              </a:rPr>
              <a:t>R</a:t>
            </a:r>
            <a:endParaRPr lang="ru-RU" sz="3200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5504656" cy="549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0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Построение прогноза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Между столбцами матриц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𝑝𝑐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существует функциональная линейная зависимость: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𝑝𝑐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𝑋𝐵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,   где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матрица коэффициентов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это переставленная 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 &lt;- 4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e$vectors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[,z][,1:p]</a:t>
                </a:r>
                <a:endParaRPr lang="ru-RU" sz="1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cbind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 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%*% B))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y.hat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%*%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cbind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(beta[[p]])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𝑝𝑐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𝑋𝐵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anose="02070309020205020404" pitchFamily="49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𝑝𝑐𝑟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anose="02070309020205020404" pitchFamily="49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𝑝𝑐𝑟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cs typeface="Courier New" panose="02070309020205020404" pitchFamily="49" charset="0"/>
                      </a:rPr>
                      <m:t>𝐵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beta.pcr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c(beta[[p]][1], B %*%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cbind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(beta[[p]][-1]))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y.hat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cbind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(1,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%*%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cbind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beta.pcr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5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Partial Least Squares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Новая матрица регрессоров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составляется в ходе итеративной процедуры: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𝑟𝑎𝑛𝑘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   {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𝑈𝐷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 single value decomposition (SVD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—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я латентная переменная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нормировка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дефлятор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acc>
                      <m:accPr>
                        <m:chr m:val="⃑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endParaRPr lang="ru-RU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 t="-900" r="-1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6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Partial Least Squares </a:t>
            </a:r>
            <a:r>
              <a:rPr lang="ru-RU" sz="3200" dirty="0" smtClean="0">
                <a:latin typeface="Cambria" panose="02040503050406030204" pitchFamily="18" charset="0"/>
              </a:rPr>
              <a:t>в </a:t>
            </a:r>
            <a:r>
              <a:rPr lang="en-US" sz="3200" dirty="0" smtClean="0">
                <a:latin typeface="Cambria" panose="02040503050406030204" pitchFamily="18" charset="0"/>
              </a:rPr>
              <a:t>R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200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Life.Exp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data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ncomp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 X dimension: 50 7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dimension: 50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 method: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kernelpls</a:t>
            </a: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components considered: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TRAINING: % variance explained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comps  2 comps  3 comps  4 comps  5 comps  6 comps  7 comps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99.722   99.993   100.00   100.00   100.00   100.00   100.00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Life.Exp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1.156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2.346    20.24    23.19    56.74    73.61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73.62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b0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pls$fitted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- sum(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pls$model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[1,-1] *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beta.pls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c(b0, b)</a:t>
            </a:r>
            <a:endParaRPr lang="ru-RU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Пошаговая процедура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Действия:</a:t>
                </a:r>
              </a:p>
              <a:p>
                <a:pPr>
                  <a:spcBef>
                    <a:spcPts val="0"/>
                  </a:spcBef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исключение регрессоров</a:t>
                </a:r>
              </a:p>
              <a:p>
                <a:pPr>
                  <a:spcBef>
                    <a:spcPts val="0"/>
                  </a:spcBef>
                </a:pPr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добавление регрессоров</a:t>
                </a:r>
              </a:p>
              <a:p>
                <a:pPr>
                  <a:spcBef>
                    <a:spcPts val="0"/>
                  </a:spcBef>
                </a:pP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Критерии: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p-value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AIC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𝑎𝑑𝑗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ru-RU" b="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Исходные данные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200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statedata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(state.x77,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state.abb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check.names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statedata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Population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 Illiteracy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Life.Exp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Murder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HS.Grad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Frost   Area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       3615   3624        2.1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69.05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15.1    41.3    20  50708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        365   6315        1.5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69.31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11.3    66.7   152 566432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      2212   4530        1.8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70.55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7.8    58.1    15 113417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      2110   3378        1.9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70.66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10.1    39.9    65  51945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      21198   5114        1.1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71.71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10.3    62.6    20 156361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       2541   4884        0.7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72.06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6.8    63.9   166 103766</a:t>
            </a: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Пошаговое исключение регрессоров (1/4)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#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исходная модель с полным списком регрессоров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ols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lm(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Life.Exp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 ., data =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statedata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ru-RU" sz="1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summary(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ols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extractAIC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ols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ru-RU" sz="1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Estimate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Std. Error t value </a:t>
                </a:r>
                <a:r>
                  <a:rPr lang="en-US" sz="1600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(&gt;|t|)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7.094e+01  1.748e+00  40.586  &lt; 2e-16 ***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Population   5.180e-05  2.919e-05   1.775   0.0832 .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Income      -2.180e-05  2.444e-04  -0.089   0.9293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Illiteracy   3.382e-02  3.663e-01   0.092   0.9269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Murder      -3.011e-01  4.662e-02  -6.459 8.68e-08 ***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HS.Grad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4.893e-02  2.332e-02   2.098   0.0420 *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Frost       -5.735e-03  3.143e-03  -1.825   0.0752 .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Area        -7.383e-08  1.668e-06  -0.044   </a:t>
                </a:r>
                <a:r>
                  <a:rPr lang="en-US" sz="1600" b="1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0.9649</a:t>
                </a:r>
                <a:endParaRPr lang="ru-RU" sz="16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Adjusted R-squared:  </a:t>
                </a:r>
                <a:r>
                  <a:rPr lang="en-US" sz="1600" b="1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0.6922</a:t>
                </a:r>
                <a:endParaRPr lang="ru-RU" sz="16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ru-RU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1]   8.00000 </a:t>
                </a:r>
                <a:r>
                  <a:rPr lang="ru-RU" sz="16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ru-RU" sz="1600" b="1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22.18462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6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Исключаем из модели регрессор, обладающий самым низким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p-value</a:t>
                </a: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(либо тот, без которого модель будет иметь более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высокий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𝑎𝑑𝑗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или более низкий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AIC)</a:t>
                </a: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 t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4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Пошаговое исключение регрессоров (2/4)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#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исключение площади штата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ols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update(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ols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. ~ . -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Area)</a:t>
                </a:r>
                <a:endParaRPr lang="ru-RU" sz="1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summary(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ols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extractAIC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ols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ru-RU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Estimate 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Std. Error t value </a:t>
                </a:r>
                <a:r>
                  <a:rPr lang="en-US" sz="1600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(&gt;|t|)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7.099e+01  1.387e+00  51.165  &lt; 2e-16 ***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Population   5.188e-05  2.879e-05   1.802   0.0785 .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Income      -2.444e-05  2.343e-04  -0.104   0.9174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Illiteracy   2.846e-02  3.416e-01   0.083   </a:t>
                </a:r>
                <a:r>
                  <a:rPr lang="en-US" sz="16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0.9340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Murder      -3.018e-01  4.334e-02  -6.963 1.45e-08 ***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HS.Grad</a:t>
                </a: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4.847e-02  2.067e-02   2.345   0.0237 *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Frost       -5.776e-03  2.970e-03  -1.945   0.0584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ru-RU" sz="1600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Adjusted R-squared:  </a:t>
                </a:r>
                <a:r>
                  <a:rPr lang="en-US" sz="1600" b="1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0.6993</a:t>
                </a:r>
                <a:r>
                  <a:rPr lang="ru-RU" sz="1600" b="1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# </a:t>
                </a: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вырос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ru-RU" sz="16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1]   </a:t>
                </a:r>
                <a:r>
                  <a:rPr lang="ru-RU" sz="1600" dirty="0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7.00000 </a:t>
                </a:r>
                <a:r>
                  <a:rPr lang="ru-RU" sz="16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-24.18229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#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снизился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Процедура повторяется до тех пор, пока не останутся только значимые регрессоры (либо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𝑎𝑑𝑗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 перестанет расти, а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AIC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снижаться)</a:t>
                </a: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067" t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8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Пошаговое исключение регрессоров (3/4)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200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финальная версия модели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extractAIC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ols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 Error t value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7.103e+01  9.529e-01  74.542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   5.014e-05  2.512e-05   1.996  0.05201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      -3.001e-01  3.661e-02  -8.199 1.77e-10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HS.Grad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4.658e-02  1.483e-02   3.142  0.00297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Frost       -5.943e-03  2.421e-03  -2.455  0.01802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ru-RU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Adjusted R-squared: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0.7126</a:t>
            </a: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5.00000 </a:t>
            </a:r>
            <a:r>
              <a:rPr lang="ru-RU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-28.16123</a:t>
            </a: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Пошаговое исключение регрессоров (4/4)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200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автоматизированная процедура на основе критерия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AIC</a:t>
            </a:r>
            <a:endParaRPr lang="ru-RU" dirty="0" smtClean="0">
              <a:solidFill>
                <a:schemeClr val="tx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Life.Exp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data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statedata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step.back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step(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direction = "backward", trace = 0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step.back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extractAIC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step.back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 Error t value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7.103e+01  9.529e-01  74.542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   5.014e-05  2.512e-05   1.996  0.05201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      -3.001e-01  3.661e-02  -8.199 1.77e-10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HS.Grad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4.658e-02  1.483e-02   3.142  0.00297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Frost       -5.943e-03  2.421e-03  -2.455  0.01802 *</a:t>
            </a: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Adjusted R-squared: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0.7126</a:t>
            </a: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5.00000 </a:t>
            </a:r>
            <a:r>
              <a:rPr lang="ru-RU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-28.16123</a:t>
            </a: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Пошаговое добавление регрессоров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200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начинаем с самой простой модели (только константа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ru-RU" dirty="0" smtClean="0">
              <a:solidFill>
                <a:schemeClr val="tx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Life.Exp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1, data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statedata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step.fwd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step(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list(lower = . ~ ., upper = . ~ Population + Income + Illiteracy + Murder +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HS.Grad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Frost + Area), direction = "forward", trace = 0)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step.fwd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extractAIC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step.fwd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 Error t value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7.103e+01  9.529e-01  74.542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   5.014e-05  2.512e-05   1.996  0.05201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      -3.001e-01  3.661e-02  -8.199 1.77e-10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HS.Grad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4.658e-02  1.483e-02   3.142  0.00297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Frost       -5.943e-03  2.421e-03  -2.455  0.01802 *</a:t>
            </a: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Adjusted R-squared: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0.7126</a:t>
            </a: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5.00000 </a:t>
            </a:r>
            <a:r>
              <a:rPr lang="ru-RU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28.16123</a:t>
            </a:r>
            <a:endParaRPr lang="en-US" sz="1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Если в параметре «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direction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» указать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"both",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то на каждом шаге может происходить как добавление, так и исключение регрессора (в пределах, указанных в параметре «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scope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18863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1948</Words>
  <Application>Microsoft Office PowerPoint</Application>
  <PresentationFormat>Экран (4:3)</PresentationFormat>
  <Paragraphs>245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Исполнительная</vt:lpstr>
      <vt:lpstr>1_Исполнительная</vt:lpstr>
      <vt:lpstr>Методы выбора регрессоров, регуляризации и снижения размерности</vt:lpstr>
      <vt:lpstr>Цели методов</vt:lpstr>
      <vt:lpstr>Пошаговая процедура</vt:lpstr>
      <vt:lpstr>Исходные данные</vt:lpstr>
      <vt:lpstr>Пошаговое исключение регрессоров (1/4)</vt:lpstr>
      <vt:lpstr>Пошаговое исключение регрессоров (2/4)</vt:lpstr>
      <vt:lpstr>Пошаговое исключение регрессоров (3/4)</vt:lpstr>
      <vt:lpstr>Пошаговое исключение регрессоров (4/4)</vt:lpstr>
      <vt:lpstr>Пошаговое добавление регрессоров</vt:lpstr>
      <vt:lpstr>Недостатки пошаговой процедуры</vt:lpstr>
      <vt:lpstr>Регуляризация</vt:lpstr>
      <vt:lpstr>Ridge regression</vt:lpstr>
      <vt:lpstr>Lasso regression</vt:lpstr>
      <vt:lpstr>Оценки β ̂_lasso</vt:lpstr>
      <vt:lpstr>Снижение размерности</vt:lpstr>
      <vt:lpstr>Principal components regression</vt:lpstr>
      <vt:lpstr>PCR в R</vt:lpstr>
      <vt:lpstr>PCR в R</vt:lpstr>
      <vt:lpstr>PCR в R</vt:lpstr>
      <vt:lpstr>PCR в R</vt:lpstr>
      <vt:lpstr>Построение прогноза</vt:lpstr>
      <vt:lpstr>Partial Least Squares</vt:lpstr>
      <vt:lpstr>Partial Least Squares в R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Регрессионный анализ</dc:title>
  <dc:creator>y_bologov</dc:creator>
  <cp:lastModifiedBy>y_bologov</cp:lastModifiedBy>
  <cp:revision>133</cp:revision>
  <dcterms:created xsi:type="dcterms:W3CDTF">2012-10-24T08:43:58Z</dcterms:created>
  <dcterms:modified xsi:type="dcterms:W3CDTF">2016-03-25T06:39:51Z</dcterms:modified>
</cp:coreProperties>
</file>