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BA96634-6449-407B-8938-84E3FB4DD577}">
          <p14:sldIdLst>
            <p14:sldId id="256"/>
            <p14:sldId id="257"/>
          </p14:sldIdLst>
        </p14:section>
        <p14:section name="Статические модели" id="{D3D35926-EC33-43F6-B8D5-BA35398A7CB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Статические модели в R" id="{B9FAF4AA-C491-4A96-964F-3D7069C8EF1E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Динамические модели" id="{F4960BA3-F4B4-44B9-82F1-565BA8A06F87}">
          <p14:sldIdLst>
            <p14:sldId id="275"/>
            <p14:sldId id="276"/>
            <p14:sldId id="277"/>
            <p14:sldId id="278"/>
          </p14:sldIdLst>
        </p14:section>
        <p14:section name="Динамические модели в R" id="{6F9C4D43-829C-4367-A077-FCDACA3EE731}">
          <p14:sldIdLst>
            <p14:sldId id="280"/>
            <p14:sldId id="279"/>
          </p14:sldIdLst>
        </p14:section>
        <p14:section name="Домашнее задание" id="{F6199377-87A4-48DF-8D58-AD4BF484E7F7}">
          <p14:sldIdLst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2DEAC-D7BA-45F2-B4F9-AC631DD6EFC7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2AA9-F5F2-4613-AA9E-5BDF1DB33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46B513-F802-40AE-9D1E-26A3A85B9E0D}" type="datetimeFigureOut">
              <a:rPr lang="ru-RU" smtClean="0"/>
              <a:t>06.05.2014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9454A7-6742-46F2-94DD-2DD520E4F9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ambria" panose="02040503050406030204" pitchFamily="18" charset="0"/>
              </a:rPr>
              <a:t>Панельные данные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ambria" panose="02040503050406030204" pitchFamily="18" charset="0"/>
              </a:rPr>
              <a:t>ЦМФ</a:t>
            </a:r>
            <a:endParaRPr lang="ru-RU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Межгрупповое преобразование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latin typeface="Cambria" panose="02040503050406030204" pitchFamily="18" charset="0"/>
              </a:rPr>
              <a:t>between transformation)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784976" cy="52040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Модель в средних: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(12)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   (13)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   (14)    где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Ковариационная матрица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𝑅𝐸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𝑅𝐸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784976" cy="5204048"/>
              </a:xfrm>
              <a:blipFill rotWithShape="1">
                <a:blip r:embed="rId2"/>
                <a:stretch>
                  <a:fillRect l="-1040" t="-1639" r="-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7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Измерители качества подгонки модели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5640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𝑤𝑖𝑡h𝑖𝑛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𝑏𝑒𝑡𝑤𝑒𝑒𝑛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𝑜𝑣𝑒𝑟𝑎𝑙𝑙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 помощью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нельзя сравнивать разные виды моделей (например, фиксированные эффекты против случайных), но можно сравнивать модели одного вида с разными наборами регрессоров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564088"/>
              </a:xfrm>
              <a:blipFill rotWithShape="1"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Выбор вида модели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(содержательный аспект</a:t>
            </a:r>
            <a:r>
              <a:rPr lang="en-US" sz="3200" dirty="0" smtClean="0">
                <a:latin typeface="Cambria" panose="02040503050406030204" pitchFamily="18" charset="0"/>
              </a:rPr>
              <a:t>)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2565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Простая регрессия предполагает, что между объектами нет индивидуальных различий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Модель с фиксированными эффектами (МФЭ)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—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 индивидуальные различия значимы, и в выборке представлена вся совокупность объектов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Случайные эффекты (МСЭ)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—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 различия значимы, но выборка неполна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В МФЭ индивидуальный эффект коррелирован с регрессорами, в МСЭ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—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 нет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МФЭ состоятельна в любом случае, но при отсутствии корреляции неэффективна; МСЭ в коррелированном случае несостоятельна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Выбор вида модели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(проверка статистических гипотез</a:t>
            </a:r>
            <a:r>
              <a:rPr lang="en-US" sz="3200" dirty="0" smtClean="0">
                <a:latin typeface="Cambria" panose="02040503050406030204" pitchFamily="18" charset="0"/>
              </a:rPr>
              <a:t>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9001000" cy="52565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Объединённая модель против фиксированных эффектов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Гипотеза проверяется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F-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тестом для модели (3)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Объединённая модель против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случайных эффектов</a:t>
                </a: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Проверяется тестом множителей Лагранжа: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𝐿𝑀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𝑒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~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Случайные эффекты против фиксированных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Проверяется тестом 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Хаусмана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sz="235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23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sz="23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𝐹𝐸</m:t>
                                </m:r>
                              </m:sub>
                            </m:sSub>
                            <m: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23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3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𝐶𝑜𝑣</m:t>
                            </m:r>
                            <m:d>
                              <m:dPr>
                                <m:ctrlP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3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23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3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𝐹𝐸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𝐶𝑜𝑣</m:t>
                            </m:r>
                            <m:d>
                              <m:dPr>
                                <m:ctrlP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35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sz="23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35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𝑅𝐸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𝐹𝐸</m:t>
                            </m:r>
                          </m:sub>
                        </m:sSub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35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5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sz="235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𝑅𝐸</m:t>
                            </m:r>
                          </m:sub>
                        </m:sSub>
                      </m:e>
                    </m:d>
                    <m:r>
                      <a:rPr lang="en-US" sz="2350" b="0" i="1" smtClean="0">
                        <a:solidFill>
                          <a:schemeClr val="tx1"/>
                        </a:solidFill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35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35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9001000" cy="5256584"/>
              </a:xfrm>
              <a:blipFill rotWithShape="1">
                <a:blip r:embed="rId2"/>
                <a:stretch>
                  <a:fillRect l="-1084" t="-1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7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Панельная регрессия 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#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сходные данные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data(Gasoline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head(Gasoline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lgaspcar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lincomep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lrpmg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lcarpcap</a:t>
            </a: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AUSTRIA 1960 4.173244 -6.474277 -0.3345476 -9.766840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AUSTRIA 1961 4.100989 -6.426006 -0.3513276 -9.608622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AUSTRIA 1962 4.073177 -6.407308 -0.3795177 -9.457257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AUSTRIA 1963 4.059509 -6.370679 -0.4142514 -9.343155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AUSTRIA 1964 4.037689 -6.322247 -0.4453354 -9.237739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AUSTRIA 1965 4.033983 -6.294668 -0.4970607 -9.123903</a:t>
            </a:r>
            <a:endParaRPr lang="en-US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Объединённая регрессия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lgaspcar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lincomep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lrpmg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lcarpcap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gas.ls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Gasoline,index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model="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pooling",effect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="individual")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summary(gas.ls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 Panel: n=18, T=19, N=342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3rd Qu.    Max.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-0.3840 -0.1530 -0.0498  0.1650  0.5970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t-value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2.391326   0.116934  20.450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lincomep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0.889962   0.035806  24.855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lrpmg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-0.891798   0.030315 -29.418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lcarpcap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-0.763373   0.018608 -41.023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Squares: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102.74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Squares: 14.904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R-Squared: 0.85494 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R-Squared: 0.84494 </a:t>
            </a: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 фиксированными эффектами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gas.fe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Gasoline,index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model="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,effect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="individual")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gas.fe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 Panel: n=18, T=19, N=342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Min.  1st Qu.   Median  3rd Qu.     Max.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-0.37900 -0.03980  0.00465  0.04540  0.36300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Estimate Std. Error  t-value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lincomep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0.662250   0.073386   9.0242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lrpmg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-0.321702   0.044099  -7.2950 2.355e-12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lcarpcap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-0.640483   0.029679 -21.5804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17.061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Squares: 2.7365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R-Squared      :  0.8396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Adj. R-Squared :  0.78805 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Извлечение индивидуальных эффектов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fixef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gas.fe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 Error t-value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AUSTRIA   2.28586    0.22832 10.0115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BELGIUM   2.16555    0.21290 10.1718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CANADA    3.04184    0.21864 13.9129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DENMARK   2.38946    0.20809 11.4830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FRANCE    2.20477    0.21647 10.1851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GERMANY   2.14987    0.21788  9.8670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GREECE    2.33711    0.21488 10.8761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IRELAND   2.59233    0.24369 10.6380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ITALY     2.23255    0.23954  9.3201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JAPAN     2.37593    0.21184 11.2159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NETHERLA  2.23479    0.21417 10.4345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NORWAY    2.21670    0.20304 10.9174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SPAIN     1.68178    0.16246 10.3517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SWEDEN    3.02634    0.39451  7.6711  1.71e-14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SWITZERL  2.40250    0.22909 10.4870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TURKEY    2.50999    0.23566 10.6510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U.K.      2.34545    0.22728 10.3195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U.S.A.    3.05525    0.21960 13.9128 &lt; 2.2e-16 ***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со случайными эффектами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gas.fe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Gasoline,index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model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random",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="individual")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gas.fe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 Panel: n=18, T=19, N=342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idiosyncratic 0.008525 0.092330 0.182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individual    0.038238 0.195545 0.818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theta:  0.8923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 t-value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1.996698   0.184326  10.8324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lincomep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0.554986   0.059128   9.3861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lrpmg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-0.420389   0.039978 -10.5155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lcarpcap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-0.606840   0.025515 -23.7836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R-Squared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0.82931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Adj. R-Squared :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0.81961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Проверка статистических гипотез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# 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объединённая регрессия против фиксированных эффектов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pooltest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Gasoline,index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model="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,effect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="individual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27.3352, df1 = 51, df2 = 270, p-value &lt; 2.2e-16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hypothesis: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unstability</a:t>
            </a:r>
            <a:endParaRPr lang="ru-RU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# </a:t>
            </a:r>
            <a:r>
              <a:rPr lang="ru-RU" dirty="0">
                <a:solidFill>
                  <a:prstClr val="black"/>
                </a:solidFill>
                <a:latin typeface="Calibri" panose="020F0502020204030204" pitchFamily="34" charset="0"/>
              </a:rPr>
              <a:t>объединённая регрессия против </a:t>
            </a:r>
            <a:r>
              <a:rPr lang="ru-RU" dirty="0" smtClean="0">
                <a:solidFill>
                  <a:prstClr val="black"/>
                </a:solidFill>
                <a:latin typeface="Calibri" panose="020F0502020204030204" pitchFamily="34" charset="0"/>
              </a:rPr>
              <a:t>случайных эффектов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plmtest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Gasoline,index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effect="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individual",type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1465.552,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p-value &lt; 2.2e-16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ru-RU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# </a:t>
            </a:r>
            <a:r>
              <a:rPr lang="ru-RU" dirty="0" smtClean="0">
                <a:solidFill>
                  <a:prstClr val="black"/>
                </a:solidFill>
                <a:latin typeface="Calibri" panose="020F0502020204030204" pitchFamily="34" charset="0"/>
              </a:rPr>
              <a:t>случайные эффекты против фиксированных</a:t>
            </a:r>
            <a:endParaRPr lang="ru-RU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phtest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model.formula,data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Gasoline,index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model=c("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within","random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"),effect="individual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302.8037,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3, p-value &lt; 2.2e-16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one model is inconsistent</a:t>
            </a:r>
          </a:p>
        </p:txBody>
      </p:sp>
    </p:spTree>
    <p:extLst>
      <p:ext uri="{BB962C8B-B14F-4D97-AF65-F5344CB8AC3E}">
        <p14:creationId xmlns:p14="http://schemas.microsoft.com/office/powerpoint/2010/main" val="35358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smtClean="0">
                <a:latin typeface="Cambria" panose="02040503050406030204" pitchFamily="18" charset="0"/>
              </a:rPr>
              <a:t>Основные обозначения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объекты,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0;…;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периоды времени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вектор зависимой переменной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                для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объекта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матрица значений регрессоров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                для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объекта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вектор значений регрессоров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                     для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объекта и периода времени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</a:t>
                </a: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объединённый вектор значений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                       зависимой переменной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объединённая матрица регрессоров</a:t>
                </a: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568952" cy="5420072"/>
              </a:xfrm>
              <a:blipFill rotWithShape="1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Динамическая модель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56408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(15)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коррелированы независимо от природы эффекта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Рассмотрим модель без экзогенных переменных: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6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</a:t>
                </a: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 первых разностях: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(17)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 уравнении (17) регрессоры и ошибки коррелированы, т.к. коррелированы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Состоятельные оценки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можно получить с помощью инструментальной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которая коррелирована с регрессором и не коррелирована с ошибкой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𝐼𝑉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(18)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564088"/>
              </a:xfrm>
              <a:blipFill rotWithShape="1"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Моментные тождества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928992" cy="55640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Более общий случай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оценка обобщённым методом моментов на основе моментных тождеств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имеем: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имеем два тождества: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тождеств:</a:t>
                </a: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                                                            …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Всего имеем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1+2+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…+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тождеств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928992" cy="5564088"/>
              </a:xfrm>
              <a:blipFill rotWithShape="1">
                <a:blip r:embed="rId2"/>
                <a:stretch>
                  <a:fillRect l="-1093" t="-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Оценка обобщённым методом моментов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55640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,0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b="0" i="1" dirty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,1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,0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тогда моментные тождества можно записать в виде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(19)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Оценка: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𝐺𝑀𝑀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ru-RU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b="0" dirty="0" smtClean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(20)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∆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5564088"/>
              </a:xfrm>
              <a:blipFill rotWithShape="1"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1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 экзогенными регрессорами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36712"/>
                <a:ext cx="8784976" cy="556408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 исходной модели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(15)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моментные тождества дополняются выражениями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Переменные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можно использовать в качестве дополнительных инструментов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36712"/>
                <a:ext cx="8784976" cy="5564088"/>
              </a:xfrm>
              <a:blipFill rotWithShape="1"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Динамическая модель в </a:t>
            </a:r>
            <a:r>
              <a:rPr lang="en-US" sz="3200" dirty="0" smtClean="0">
                <a:latin typeface="Cambria" panose="02040503050406030204" pitchFamily="18" charset="0"/>
              </a:rPr>
              <a:t>R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# 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</a:rPr>
              <a:t>и</a:t>
            </a: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сходные данные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data(Cigar)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head(Cigar)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year price  pop  pop16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cpi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sales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pimin</a:t>
            </a: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1     1   63  28.6 3383 2236.5 30.6 1558.305  93.9  26.1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2     1   64  29.8 3431 2276.7 31.0 1684.073  95.4  27.5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3     1   65  29.8 3486 2327.5 31.5 1809.842  98.5  28.9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4     1   66  31.5 3524 2369.7 32.4 1915.160  96.4  29.5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5     1   67  31.6 3533 2393.7 33.4 2023.546  95.5  29.6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6     1   68  35.6 3522 2405.2 34.8 2202.486  88.4  32.0</a:t>
            </a:r>
            <a:endParaRPr lang="en-US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Пример авторегрессионной модели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ar.model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dynformula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(log(sales)~log(price)+log(pop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log(pop16)+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pimin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lag.form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=list(1,0,0,0,0))</a:t>
            </a:r>
            <a:endParaRPr lang="ru-RU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cigar.argmm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pgmm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ar.model,data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Cigar,index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state","year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gmm.inst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=~log(sales)+log(price)+log(pop)+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log(pop16)+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ndi+log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pimin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lag.gmm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=c(2,10))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cigar.argmm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Estimate  Std. Error z-value 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lag(log(sales), 1)  0.69701806  0.05576996 12.4981 &lt; 2.2e-16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log(price)         -0.29907914  0.08060227 -3.7106 0.0002068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log(pop)           -0.61002852  0.16616390 -3.6712 0.0002414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log(pop16)          0.42526936  0.16582209  2.5646 0.0103291 *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pimin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-0.00155945  0.00071055 -2.1947 0.0281838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Sargan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Test: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(1292) = 46 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Autocorrelation test (1): normal = -4.945137 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=3.8045e-07)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Autocorrelation test (2): normal = 2.219766 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=0.013217)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Wald test for coefficients: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= 234.1875 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 2.22e-16)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Wald test for time dummies: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(28) = 844.3341 (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 2.22e-16)</a:t>
            </a:r>
            <a:endParaRPr lang="en-US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Домашнее задание</a:t>
            </a:r>
            <a:endParaRPr lang="ru-RU" sz="3200" dirty="0">
              <a:latin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6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Построить статическую и динамическую модели занятости в Великобритании</a:t>
            </a: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EmplUK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Calibri" panose="020F0502020204030204" pitchFamily="34" charset="0"/>
              </a:rPr>
              <a:t>Обосновать выбор вида модели, дать интерпретацию её коэффициентов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Объединённая модель регрессии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en-US" sz="3200" dirty="0" smtClean="0">
                <a:latin typeface="Cambria" panose="02040503050406030204" pitchFamily="18" charset="0"/>
              </a:rPr>
              <a:t>(pooled model)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568952" cy="506003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Применяется обычная линейная регрессия без учёта панельной структуры данных: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Предпосылки: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МНК-оценки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являются состоятельными и эффективными</a:t>
                </a:r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568952" cy="5060032"/>
              </a:xfrm>
              <a:blipFill rotWithShape="1">
                <a:blip r:embed="rId2"/>
                <a:stretch>
                  <a:fillRect l="-1067" r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 фиксированными эффектами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en-US" sz="3200" dirty="0" smtClean="0">
                <a:latin typeface="Cambria" panose="02040503050406030204" pitchFamily="18" charset="0"/>
              </a:rPr>
              <a:t>(fixed effect, within model)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568952" cy="506003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индивидуальный эффект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</a:t>
                </a:r>
                <a:r>
                  <a:rPr lang="ru-RU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го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объекта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Предпосылки: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568952" cy="5060032"/>
              </a:xfrm>
              <a:blipFill rotWithShape="1"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 фиксированными эффектами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в матричной форме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=0,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тогда (1) можно переписать в виде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1,…,1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и </a:t>
                </a: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тогда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(2)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представляется в матричной форме: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(3)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МНК-оценки несмещённые и эффективные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Состоятельность имеет место при увеличении числа периодов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но не достигается при росте числа объектов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  <a:blipFill rotWithShape="1">
                <a:blip r:embed="rId2"/>
                <a:stretch>
                  <a:fillRect l="-1058" r="-1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Внутригрупповое преобразование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en-US" sz="3200" dirty="0" smtClean="0">
                <a:latin typeface="Cambria" panose="02040503050406030204" pitchFamily="18" charset="0"/>
              </a:rPr>
              <a:t>(within transformation)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Рассмотрим уравнение (1) в средних: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(4)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Вычтем (4) из (1):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(5)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В матричной форме: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</m:acc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   (6)    где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𝐹𝐸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(7) </a:t>
                </a: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Внутригрупповые оценки 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оценки индивидуальных эффектов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𝐹𝐸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(7)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—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внутригрупповая оценка (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within estimator)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или оценка с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фиксированным эффектов (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fixed effect estimator)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Оценки индивидуальных эффектов: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𝐹𝐸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1;…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(8)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Ковариационная матрица внутригрупповых оценок: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𝐹𝐸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𝐹𝐸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9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со случайными эффектами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(</a:t>
            </a:r>
            <a:r>
              <a:rPr lang="en-US" sz="3200" dirty="0" smtClean="0">
                <a:latin typeface="Cambria" panose="02040503050406030204" pitchFamily="18" charset="0"/>
              </a:rPr>
              <a:t>random effect)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(9)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Предпосылки: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640960" cy="5204048"/>
              </a:xfrm>
              <a:blipFill rotWithShape="1"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94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Cambria" panose="02040503050406030204" pitchFamily="18" charset="0"/>
              </a:rPr>
              <a:t>Модель со случайными эффектами</a:t>
            </a:r>
            <a:br>
              <a:rPr lang="ru-RU" sz="3200" dirty="0" smtClean="0">
                <a:latin typeface="Cambria" panose="02040503050406030204" pitchFamily="18" charset="0"/>
              </a:rPr>
            </a:br>
            <a:r>
              <a:rPr lang="ru-RU" sz="3200" dirty="0" smtClean="0">
                <a:latin typeface="Cambria" panose="02040503050406030204" pitchFamily="18" charset="0"/>
              </a:rPr>
              <a:t>в матричной форме</a:t>
            </a:r>
            <a:endParaRPr lang="ru-RU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712968" cy="520404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endParaRPr lang="ru-RU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𝜔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</m:acc>
                  </m:oMath>
                </a14:m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 тогда модель (9) запишется в матричной форме: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(10)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Оценки параметров: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𝑛𝑇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,</a:t>
                </a:r>
                <a:r>
                  <a:rPr lang="en-US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(11)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⊗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— </a:t>
                </a:r>
                <a:r>
                  <a:rPr lang="ru-RU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произведение Кронекера,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𝜀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712968" cy="5204048"/>
              </a:xfrm>
              <a:blipFill rotWithShape="1">
                <a:blip r:embed="rId2"/>
                <a:stretch>
                  <a:fillRect l="-1049" r="-9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3764</Words>
  <Application>Microsoft Office PowerPoint</Application>
  <PresentationFormat>Экран (4:3)</PresentationFormat>
  <Paragraphs>354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Исполнительная</vt:lpstr>
      <vt:lpstr>1_Исполнительная</vt:lpstr>
      <vt:lpstr>Панельные данные</vt:lpstr>
      <vt:lpstr>Основные обозначения</vt:lpstr>
      <vt:lpstr>Объединённая модель регрессии (pooled model)</vt:lpstr>
      <vt:lpstr>Модель с фиксированными эффектами (fixed effect, within model)</vt:lpstr>
      <vt:lpstr>Модель с фиксированными эффектами в матричной форме</vt:lpstr>
      <vt:lpstr>Внутригрупповое преобразование (within transformation)</vt:lpstr>
      <vt:lpstr>Внутригрупповые оценки и оценки индивидуальных эффектов</vt:lpstr>
      <vt:lpstr>Модель со случайными эффектами (random effect)</vt:lpstr>
      <vt:lpstr>Модель со случайными эффектами в матричной форме</vt:lpstr>
      <vt:lpstr>Межгрупповое преобразование (between transformation)</vt:lpstr>
      <vt:lpstr>Измерители качества подгонки модели</vt:lpstr>
      <vt:lpstr>Выбор вида модели (содержательный аспект)</vt:lpstr>
      <vt:lpstr>Выбор вида модели (проверка статистических гипотез)</vt:lpstr>
      <vt:lpstr>Панельная регрессия в R</vt:lpstr>
      <vt:lpstr>Объединённая регрессия</vt:lpstr>
      <vt:lpstr>Модель с фиксированными эффектами</vt:lpstr>
      <vt:lpstr>Извлечение индивидуальных эффектов</vt:lpstr>
      <vt:lpstr>Модель со случайными эффектами</vt:lpstr>
      <vt:lpstr>Проверка статистических гипотез</vt:lpstr>
      <vt:lpstr>Динамическая модель</vt:lpstr>
      <vt:lpstr>Моментные тождества</vt:lpstr>
      <vt:lpstr>Оценка обобщённым методом моментов</vt:lpstr>
      <vt:lpstr>Модель с экзогенными регрессорами</vt:lpstr>
      <vt:lpstr>Динамическая модель в R</vt:lpstr>
      <vt:lpstr>Пример авторегрессионной модели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</dc:title>
  <dc:creator>y_bologov</dc:creator>
  <cp:lastModifiedBy>y_bologov</cp:lastModifiedBy>
  <cp:revision>89</cp:revision>
  <dcterms:created xsi:type="dcterms:W3CDTF">2012-10-24T08:43:58Z</dcterms:created>
  <dcterms:modified xsi:type="dcterms:W3CDTF">2014-05-06T13:22:02Z</dcterms:modified>
</cp:coreProperties>
</file>