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6" r:id="rId13"/>
    <p:sldId id="294" r:id="rId14"/>
    <p:sldId id="281" r:id="rId15"/>
    <p:sldId id="277" r:id="rId16"/>
    <p:sldId id="278" r:id="rId17"/>
    <p:sldId id="295" r:id="rId18"/>
    <p:sldId id="282" r:id="rId19"/>
    <p:sldId id="296" r:id="rId20"/>
    <p:sldId id="297" r:id="rId21"/>
    <p:sldId id="298" r:id="rId22"/>
    <p:sldId id="29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2DEAC-D7BA-45F2-B4F9-AC631DD6EFC7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02AA9-F5F2-4613-AA9E-5BDF1DB334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9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4567-5EA2-4423-B4ED-D3EC205FE8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47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146B513-F802-40AE-9D1E-26A3A85B9E0D}" type="datetimeFigureOut">
              <a:rPr lang="ru-RU" smtClean="0"/>
              <a:t>26.02.2016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Линейная параметрическая регрессия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ЦМФ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Тесты на </a:t>
            </a:r>
            <a:r>
              <a:rPr lang="ru-RU" sz="3200" dirty="0" err="1" smtClean="0"/>
              <a:t>гетероскедастичность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96752"/>
                <a:ext cx="7753672" cy="5204048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~ 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0;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Тест </a:t>
                </a:r>
                <a:r>
                  <a:rPr lang="ru-RU" dirty="0" err="1" smtClean="0"/>
                  <a:t>Голфелда</a:t>
                </a:r>
                <a:r>
                  <a:rPr lang="ru-RU" dirty="0" smtClean="0"/>
                  <a:t>–</a:t>
                </a:r>
                <a:r>
                  <a:rPr lang="ru-RU" dirty="0" err="1" smtClean="0"/>
                  <a:t>Квандта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Опускаем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наблюдений, соответствующих средним величинам независимой переменной и рассматриваем две независимые регрессии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остатки по меньшей модели,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—</a:t>
                </a:r>
                <a:r>
                  <a:rPr lang="ru-RU" dirty="0" smtClean="0"/>
                  <a:t> остатки по большей модели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𝑐𝑜𝑛𝑠𝑡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𝑎𝑙𝑡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Статистика: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~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ru-RU" b="0" i="1" smtClean="0">
                            <a:latin typeface="Cambria Math"/>
                          </a:rPr>
                          <m:t>−1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ru-RU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96752"/>
                <a:ext cx="7753672" cy="5204048"/>
              </a:xfrm>
              <a:blipFill rotWithShape="1">
                <a:blip r:embed="rId2"/>
                <a:stretch>
                  <a:fillRect t="-106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Тесты на </a:t>
            </a:r>
            <a:r>
              <a:rPr lang="ru-RU" sz="3200" dirty="0" err="1" smtClean="0"/>
              <a:t>гетероскедастичность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dirty="0" smtClean="0"/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тест </a:t>
            </a:r>
            <a:r>
              <a:rPr lang="ru-RU" dirty="0" err="1" smtClean="0"/>
              <a:t>Бреуша</a:t>
            </a:r>
            <a:r>
              <a:rPr lang="ru-RU" dirty="0" smtClean="0"/>
              <a:t>–</a:t>
            </a:r>
            <a:r>
              <a:rPr lang="ru-RU" dirty="0" err="1" smtClean="0"/>
              <a:t>Пагана</a:t>
            </a:r>
            <a:r>
              <a:rPr lang="ru-RU" dirty="0" smtClean="0"/>
              <a:t> 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bptest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fit.par,varformula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NULL,data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NULL,studentize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=FALSE)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Breusch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-Pagan test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fit.par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BP = 3.2609,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2, p-value =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0.1958</a:t>
            </a:r>
          </a:p>
          <a:p>
            <a:pPr marL="114300" indent="0">
              <a:buNone/>
            </a:pPr>
            <a:endParaRPr lang="en-US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</a:t>
            </a:r>
            <a:r>
              <a:rPr lang="ru-RU" dirty="0">
                <a:solidFill>
                  <a:srgbClr val="2F2B20"/>
                </a:solidFill>
              </a:rPr>
              <a:t>тест </a:t>
            </a:r>
            <a:r>
              <a:rPr lang="ru-RU" dirty="0" err="1" smtClean="0">
                <a:solidFill>
                  <a:srgbClr val="2F2B20"/>
                </a:solidFill>
              </a:rPr>
              <a:t>Голдфелда</a:t>
            </a:r>
            <a:r>
              <a:rPr lang="ru-RU" dirty="0" smtClean="0">
                <a:solidFill>
                  <a:srgbClr val="2F2B20"/>
                </a:solidFill>
              </a:rPr>
              <a:t>–</a:t>
            </a:r>
            <a:r>
              <a:rPr lang="ru-RU" dirty="0" err="1" smtClean="0">
                <a:solidFill>
                  <a:srgbClr val="2F2B20"/>
                </a:solidFill>
              </a:rPr>
              <a:t>Куандта</a:t>
            </a:r>
            <a:r>
              <a:rPr lang="ru-RU" dirty="0" smtClean="0">
                <a:solidFill>
                  <a:srgbClr val="2F2B20"/>
                </a:solidFill>
              </a:rPr>
              <a:t> </a:t>
            </a:r>
            <a:endParaRPr lang="ru-RU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gqtest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fit.par,fraction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=25,alternative="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two.sided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Goldfeld-Quandt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fit.par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GQ = 0.6948, df1 = 30, df2 = 30, p-value = 0.324</a:t>
            </a:r>
            <a:endParaRPr lang="ru-RU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Учёт </a:t>
            </a:r>
            <a:r>
              <a:rPr lang="ru-RU" sz="3200" dirty="0" err="1" smtClean="0"/>
              <a:t>гетероскедастичности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620000" cy="568863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имеется регрессия с </a:t>
                </a:r>
                <a:r>
                  <a:rPr lang="ru-RU" dirty="0" err="1" smtClean="0"/>
                  <a:t>гетероскедастичностью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oz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lm(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t.ozone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~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t.rad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ru-RU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bptest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oz,varformula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NULL,data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NULL,studentize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=FALSE)</a:t>
                </a:r>
                <a:endParaRPr lang="ru-RU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BP = 9.3894, </a:t>
                </a:r>
                <a:r>
                  <a:rPr lang="en-US" sz="1600" dirty="0" err="1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df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 = 1, p-value =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0.002182</a:t>
                </a:r>
              </a:p>
              <a:p>
                <a:pPr marL="114300" indent="0">
                  <a:buNone/>
                </a:pPr>
                <a:endParaRPr lang="ru-RU" sz="8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ru-RU" dirty="0"/>
                  <a:t>Рассчитаем оценки стандартных отклонений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e.sq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oz$residuals^2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sigma.hat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lm(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e.sq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~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t.rad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)$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fitted.values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^ 0.5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Используем взвешенный МНК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oz.wgt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lm(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t.ozone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~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t.rad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 weights = 1/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sigma.hat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b="1" dirty="0" err="1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oz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Estimate Std. Error t value </a:t>
                </a:r>
                <a:r>
                  <a:rPr lang="en-US" sz="1600" dirty="0" err="1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Pr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(&gt;|t|)   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(Intercept) 22.18688    8.02140   2.766  0.00690 **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t.rad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        0.12879    0.03816   3.375  0.00109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**</a:t>
                </a:r>
              </a:p>
              <a:p>
                <a:pPr marL="114300" indent="0">
                  <a:buNone/>
                </a:pPr>
                <a:endPara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b="1" dirty="0" err="1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oz.wgt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    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Estimate Std. Error t value </a:t>
                </a:r>
                <a:r>
                  <a:rPr lang="en-US" sz="1600" dirty="0" err="1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Pr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(&gt;|t|)    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(Intercept) 14.95107    5.69516   2.625   0.0102 *  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t.rad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        0.16457    0.03111   5.290 8.68e-07 ***</a:t>
                </a:r>
                <a:endParaRPr lang="ru-RU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620000" cy="5688632"/>
              </a:xfrm>
              <a:blipFill rotWithShape="1">
                <a:blip r:embed="rId2"/>
                <a:stretch>
                  <a:fillRect t="-643" b="-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8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Тест на причинность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Тест </a:t>
                </a:r>
                <a:r>
                  <a:rPr lang="ru-RU" dirty="0" err="1" smtClean="0"/>
                  <a:t>Гранжера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Рассмотрим регрессию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 smtClean="0"/>
                  <a:t> 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 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ru-RU" i="1" dirty="0"/>
                  <a:t> </a:t>
                </a:r>
                <a:r>
                  <a:rPr lang="ru-RU" dirty="0" smtClean="0"/>
                  <a:t>не является причиной </a:t>
                </a:r>
                <a:r>
                  <a:rPr lang="en-US" i="1" dirty="0" smtClean="0"/>
                  <a:t>y</a:t>
                </a:r>
                <a:r>
                  <a:rPr lang="ru-RU" dirty="0" smtClean="0"/>
                  <a:t>)</a:t>
                </a:r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𝑎𝑙𝑡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:∃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Статистика: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𝐸𝑆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𝐸𝑆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ru-RU" dirty="0" smtClean="0"/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sz="800" dirty="0" smtClean="0">
                  <a:solidFill>
                    <a:srgbClr val="2F2B20"/>
                  </a:solidFill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dirty="0" smtClean="0">
                    <a:solidFill>
                      <a:srgbClr val="2F2B20"/>
                    </a:solidFill>
                  </a:rPr>
                  <a:t># </a:t>
                </a:r>
                <a:r>
                  <a:rPr lang="ru-RU" dirty="0" smtClean="0">
                    <a:solidFill>
                      <a:srgbClr val="2F2B20"/>
                    </a:solidFill>
                  </a:rPr>
                  <a:t>тест</a:t>
                </a:r>
                <a:r>
                  <a:rPr lang="en-US" dirty="0" smtClean="0">
                    <a:solidFill>
                      <a:srgbClr val="2F2B20"/>
                    </a:solidFill>
                  </a:rPr>
                  <a:t> </a:t>
                </a:r>
                <a:r>
                  <a:rPr lang="ru-RU" dirty="0" err="1" smtClean="0">
                    <a:solidFill>
                      <a:srgbClr val="2F2B20"/>
                    </a:solidFill>
                  </a:rPr>
                  <a:t>Гранжера</a:t>
                </a:r>
                <a:r>
                  <a:rPr lang="ru-RU" dirty="0" smtClean="0">
                    <a:solidFill>
                      <a:srgbClr val="2F2B20"/>
                    </a:solidFill>
                  </a:rPr>
                  <a:t> в </a:t>
                </a:r>
                <a:r>
                  <a:rPr lang="en-US" dirty="0" smtClean="0">
                    <a:solidFill>
                      <a:srgbClr val="2F2B20"/>
                    </a:solidFill>
                  </a:rPr>
                  <a:t>R</a:t>
                </a:r>
                <a:endParaRPr lang="ru-RU" dirty="0">
                  <a:solidFill>
                    <a:srgbClr val="2F2B20"/>
                  </a:solidFill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grangertest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(ozone ~ rad, order=2)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2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Granger causality </a:t>
                </a:r>
                <a:r>
                  <a:rPr lang="en-US" sz="1200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test</a:t>
                </a:r>
                <a:endParaRPr lang="en-US" sz="12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2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Model 1: ozone ~ Lags(ozone, 1:2) + Lags(rad, 1:2)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2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Model 2: ozone ~ Lags(ozone, 1:2)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2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200" dirty="0" err="1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Res.Df</a:t>
                </a:r>
                <a:r>
                  <a:rPr lang="en-US" sz="12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dirty="0" err="1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Df</a:t>
                </a:r>
                <a:r>
                  <a:rPr lang="en-US" sz="12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    F </a:t>
                </a:r>
                <a:r>
                  <a:rPr lang="en-US" sz="1200" dirty="0" err="1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Pr</a:t>
                </a:r>
                <a:r>
                  <a:rPr lang="en-US" sz="12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(&gt;F)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2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1    104               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2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2    106 -2 2.35 0.1004</a:t>
                </a:r>
                <a:endParaRPr lang="ru-RU" sz="12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  <a:blipFill rotWithShape="1">
                <a:blip r:embed="rId2"/>
                <a:stretch>
                  <a:fillRect t="-703" b="-5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45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Тест на автокорреляцию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Тест </a:t>
                </a:r>
                <a:r>
                  <a:rPr lang="ru-RU" dirty="0" err="1" smtClean="0"/>
                  <a:t>Дарбина</a:t>
                </a:r>
                <a:r>
                  <a:rPr lang="ru-RU" dirty="0" smtClean="0"/>
                  <a:t>–Ватсона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𝑐𝑜𝑟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𝑎𝑙𝑡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𝑐𝑜𝑟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Статистика: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b="0" i="1" smtClean="0">
                        <a:latin typeface="Cambria Math"/>
                      </a:rPr>
                      <m:t>≈2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</m:d>
                  </m:oMath>
                </a14:m>
                <a:endParaRPr lang="ru-RU" dirty="0" smtClean="0"/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dirty="0" smtClean="0">
                  <a:solidFill>
                    <a:srgbClr val="2F2B20"/>
                  </a:solidFill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dirty="0" smtClean="0">
                    <a:solidFill>
                      <a:srgbClr val="2F2B20"/>
                    </a:solidFill>
                  </a:rPr>
                  <a:t># </a:t>
                </a:r>
                <a:r>
                  <a:rPr lang="ru-RU" dirty="0" smtClean="0">
                    <a:solidFill>
                      <a:srgbClr val="2F2B20"/>
                    </a:solidFill>
                  </a:rPr>
                  <a:t>тест</a:t>
                </a:r>
                <a:r>
                  <a:rPr lang="en-US" dirty="0" smtClean="0">
                    <a:solidFill>
                      <a:srgbClr val="2F2B20"/>
                    </a:solidFill>
                  </a:rPr>
                  <a:t> </a:t>
                </a:r>
                <a:r>
                  <a:rPr lang="ru-RU" dirty="0" err="1" smtClean="0">
                    <a:solidFill>
                      <a:srgbClr val="2F2B20"/>
                    </a:solidFill>
                  </a:rPr>
                  <a:t>Дарбина</a:t>
                </a:r>
                <a:r>
                  <a:rPr lang="ru-RU" dirty="0" smtClean="0">
                    <a:solidFill>
                      <a:srgbClr val="2F2B20"/>
                    </a:solidFill>
                  </a:rPr>
                  <a:t>–Ватсона в </a:t>
                </a:r>
                <a:r>
                  <a:rPr lang="en-US" dirty="0" smtClean="0">
                    <a:solidFill>
                      <a:srgbClr val="2F2B20"/>
                    </a:solidFill>
                  </a:rPr>
                  <a:t>R</a:t>
                </a:r>
                <a:endParaRPr lang="ru-RU" dirty="0">
                  <a:solidFill>
                    <a:srgbClr val="2F2B20"/>
                  </a:solidFill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dwtest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fit.par,alternative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two.sided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")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Durbin-Watson 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test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data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:  </a:t>
                </a:r>
                <a:r>
                  <a:rPr lang="en-US" sz="1600" dirty="0" err="1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fit.par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DW = 1.3138, p-value = 0.0006297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alternative hypothesis: true autocorrelation is not 0 </a:t>
                </a:r>
                <a:endParaRPr lang="ru-RU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  <a:blipFill rotWithShape="1">
                <a:blip r:embed="rId2"/>
                <a:stretch>
                  <a:fillRect t="-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7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358078" cy="778098"/>
          </a:xfrm>
        </p:spPr>
        <p:txBody>
          <a:bodyPr/>
          <a:lstStyle/>
          <a:p>
            <a:r>
              <a:rPr lang="ru-RU" sz="3200" dirty="0" smtClean="0"/>
              <a:t>Выделение авторегрессионной составляющей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tseries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adf.test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(log(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t.ozone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Dickey-Fuller = -3.8002, Lag order = 4, p-value = 0.02235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alternative hypothesis: stationary</a:t>
            </a: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ar1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(log(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t.ozone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order = c(1,0))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pt-BR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BR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Estimate  Std. Error  t value Pr(&gt;|t|)    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pt-BR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ar1          0.4475      0.0939    4.766 1.88e-06 ***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pt-BR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intercept    1.9386      0.3413    5.680 1.35e-08 ***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adf.test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(ar1$residuals[2:T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Dickey-Fuller = -3.922, Lag order = 4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ru-RU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p-value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0.01669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alternative hypothesis: stationary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04791"/>
            <a:ext cx="3057759" cy="305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7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Модель для остатков авторегрессии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fit.par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lm(ozone ~ rad + rad2, 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(ozone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ar1$residuals[2:T],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rad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[2:T],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rad2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]^2))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pt-BR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pt-BR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Estimate </a:t>
            </a:r>
            <a:r>
              <a:rPr lang="pt-BR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Std. Error t value Pr(&gt;|t|)    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pt-BR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(Intercept) -1.564e+00  2.368e-01  -6.605 3.03e-09 ***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pt-BR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rad          1.713e-02  3.135e-03   5.465 4.36e-07 ***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pt-BR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rad2        -3.805e-05  9.052e-06  -4.204 6.35e-05 </a:t>
            </a:r>
            <a:r>
              <a:rPr lang="pt-BR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***</a:t>
            </a:r>
            <a:endParaRPr lang="ru-RU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65043"/>
              </p:ext>
            </p:extLst>
          </p:nvPr>
        </p:nvGraphicFramePr>
        <p:xfrm>
          <a:off x="107504" y="4516328"/>
          <a:ext cx="2664296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0200"/>
                <a:gridCol w="864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bg1"/>
                          </a:solidFill>
                        </a:rPr>
                        <a:t>Тест</a:t>
                      </a:r>
                      <a:endParaRPr lang="ru-R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bg1"/>
                          </a:solidFill>
                        </a:rPr>
                        <a:t>p.value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Shapiro</a:t>
                      </a:r>
                      <a:r>
                        <a:rPr lang="en-US" baseline="0" dirty="0" smtClean="0"/>
                        <a:t>–Wilks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</a:t>
                      </a:r>
                      <a:r>
                        <a:rPr lang="ru-RU" dirty="0" smtClean="0"/>
                        <a:t>409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Jarque</a:t>
                      </a:r>
                      <a:r>
                        <a:rPr lang="en-US" dirty="0" smtClean="0"/>
                        <a:t>–</a:t>
                      </a:r>
                      <a:r>
                        <a:rPr lang="en-US" dirty="0" err="1" smtClean="0"/>
                        <a:t>Bera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r>
                        <a:rPr lang="ru-RU" dirty="0" smtClean="0"/>
                        <a:t>94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Breusch</a:t>
                      </a:r>
                      <a:r>
                        <a:rPr lang="en-US" dirty="0" smtClean="0"/>
                        <a:t>–</a:t>
                      </a:r>
                      <a:r>
                        <a:rPr lang="en-US" baseline="0" dirty="0" smtClean="0"/>
                        <a:t>Pagan 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</a:t>
                      </a:r>
                      <a:r>
                        <a:rPr lang="ru-RU" dirty="0" smtClean="0"/>
                        <a:t>338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Goldfeld</a:t>
                      </a:r>
                      <a:r>
                        <a:rPr lang="en-US" dirty="0" smtClean="0"/>
                        <a:t>–</a:t>
                      </a:r>
                      <a:r>
                        <a:rPr lang="en-US" dirty="0" err="1" smtClean="0"/>
                        <a:t>Quandt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r>
                        <a:rPr lang="ru-RU" dirty="0" smtClean="0"/>
                        <a:t>54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Durbin–Watson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52600"/>
            <a:ext cx="3448472" cy="3443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4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Построение прогноза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</p:spPr>
            <p:txBody>
              <a:bodyPr>
                <a:normAutofit/>
              </a:bodyPr>
              <a:lstStyle/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𝜀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—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оценки коэффициентов регрессии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—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оценка дисперсии ошибок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—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прогноз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′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+1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— 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среднекваратичная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ru-RU" dirty="0">
                    <a:solidFill>
                      <a:schemeClr val="tx1"/>
                    </a:solidFill>
                  </a:rPr>
                  <a:t>	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			       ошибка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 прогноза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Пусть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1−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—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уровень значимости, тогда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±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∙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—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доверительный интервал для прогноза</a:t>
                </a:r>
                <a:endParaRPr lang="en-US" dirty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—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квантиль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t-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распределения с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 степенями свободы </a:t>
                </a:r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dirty="0">
                  <a:solidFill>
                    <a:srgbClr val="B1A089">
                      <a:lumMod val="50000"/>
                    </a:srgbClr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dirty="0" smtClean="0">
                  <a:solidFill>
                    <a:srgbClr val="B1A089">
                      <a:lumMod val="50000"/>
                    </a:srgbClr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dirty="0">
                  <a:solidFill>
                    <a:srgbClr val="B1A089">
                      <a:lumMod val="50000"/>
                    </a:srgbClr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dirty="0" smtClean="0">
                  <a:solidFill>
                    <a:srgbClr val="B1A089">
                      <a:lumMod val="50000"/>
                    </a:srgbClr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dirty="0" smtClean="0">
                  <a:solidFill>
                    <a:srgbClr val="B1A089">
                      <a:lumMod val="50000"/>
                    </a:srgbClr>
                  </a:solidFill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5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Прогноз по авторегрессионной модели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7920880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predict.arma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function(model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data,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alpha = 0.05)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your code here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list(fit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fit, lower = fit + delta*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(alpha/2,df=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upper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fit - delta*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(alpha/2,df=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ar1.frc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predict.arma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(model = ar1, 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log(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t.ozone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)[1:(T-1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log(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e.ozone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alpha = 0.1)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86334"/>
            <a:ext cx="3632448" cy="362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3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Прогноз остатков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7920880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par.frc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predict(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fit.par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(rad=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e.rad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[2:E],rad2=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e.rad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[2:E]^2), 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TRUE,interval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prediction",level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=0.90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u-RU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84711"/>
            <a:ext cx="3778912" cy="377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5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Линейная параметрическая регрессия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cor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—</a:t>
                </a:r>
                <a:r>
                  <a:rPr lang="en-US" dirty="0"/>
                  <a:t> </a:t>
                </a:r>
                <a:r>
                  <a:rPr lang="ru-RU" dirty="0" smtClean="0"/>
                  <a:t>зависимая (эндогенная переменная)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—</a:t>
                </a:r>
                <a:r>
                  <a:rPr lang="en-US" dirty="0"/>
                  <a:t> </a:t>
                </a:r>
                <a:r>
                  <a:rPr lang="ru-RU" dirty="0" smtClean="0"/>
                  <a:t>независимые (экзогенные) переменные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—</a:t>
                </a:r>
                <a:r>
                  <a:rPr lang="ru-RU" dirty="0"/>
                  <a:t> </a:t>
                </a:r>
                <a:r>
                  <a:rPr lang="ru-RU" dirty="0" smtClean="0"/>
                  <a:t>коэффициенты регрессии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—</a:t>
                </a:r>
                <a:r>
                  <a:rPr lang="ru-RU" dirty="0"/>
                  <a:t> </a:t>
                </a:r>
                <a:r>
                  <a:rPr lang="ru-RU" dirty="0" smtClean="0"/>
                  <a:t>случайная ошибка 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  <a:blipFill rotWithShape="1">
                <a:blip r:embed="rId2"/>
                <a:stretch>
                  <a:fillRect t="-99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1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Итоговый прогноз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7920880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(ar1.frc$fit[2:E] +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par.frc$fit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[,"fit"])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11" y="1844824"/>
            <a:ext cx="3598898" cy="3593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3598898" cy="3593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1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endParaRPr lang="ru-RU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dirty="0" smtClean="0">
                <a:solidFill>
                  <a:srgbClr val="2F2B20"/>
                </a:solidFill>
              </a:rPr>
              <a:t>Создать файл «</a:t>
            </a:r>
            <a:r>
              <a:rPr lang="en-US" dirty="0" err="1" smtClean="0">
                <a:solidFill>
                  <a:srgbClr val="2F2B20"/>
                </a:solidFill>
              </a:rPr>
              <a:t>regression_func.r</a:t>
            </a:r>
            <a:r>
              <a:rPr lang="ru-RU" dirty="0" smtClean="0">
                <a:solidFill>
                  <a:srgbClr val="2F2B20"/>
                </a:solidFill>
              </a:rPr>
              <a:t>» и записать в него пользовательскую функцию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predict.arma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Параметрическая регрессия 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исходные данные</a:t>
            </a:r>
            <a:endParaRPr lang="ru-RU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library(datasets)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ozone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airquality$Ozone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rad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airquality$Solar.R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u-RU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 &lt;- is.na(ozone) | is.na(rad)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ozone &lt;- ozone[!rem]; rad &lt;- rad[!rem]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разделим выборку на обучающую и экзаменующую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&lt;- length(ozone); E &lt;- 20; T &lt;- N-E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train.obs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(1:T)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eval.obs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(T+1):N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rad[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train.obs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t.ozone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ozone[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train.obs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e.rad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rad[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eval.obs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e.ozone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ozone[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eval.obs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Параметрическая регрессия 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</a:t>
            </a:r>
            <a:r>
              <a:rPr lang="ru-RU" dirty="0">
                <a:solidFill>
                  <a:srgbClr val="2F2B20"/>
                </a:solidFill>
              </a:rPr>
              <a:t>регрессионная модель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fit.par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lm(ozone ~ radiation, data=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(radiation=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t.rad,ozone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t.ozone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weights=NULL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ru-RU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другой вариант</a:t>
            </a:r>
            <a:endParaRPr lang="ru-RU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fit.par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lm(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t.ozone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~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Анализ качества модели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fit.par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fr-FR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Estimate Std. Error t value Pr(&gt;|t|)   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fr-FR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(Intercept) 22.18688    8.02140   2.766  0.00690 **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fr-FR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radiation    0.12879    0.03816   3.375  0.00109 </a:t>
            </a:r>
            <a:r>
              <a:rPr lang="fr-FR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**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Multiple R-squared: 0.1135,     Adjusted R-squared: 0.1035 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F-statistic: 11.39 on 1 and 89 DF,  p-value: 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0.001094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fit.par$coefficients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fit.par$residuals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fit.par$fitted.values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t.rad,t.ozone,pch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=16,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="radiation",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ozone")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&lt;- order(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[z],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fit.par$fitted.values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[z],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blue",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=3)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 descr="C:\Users\y_bologov\Desktop\regline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0055"/>
            <a:ext cx="4392488" cy="43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Анализ остатков модели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fit.par$residuals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(res)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тесты на нормальность</a:t>
            </a:r>
            <a:endParaRPr lang="ru-RU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fBasics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shapiro.test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(res)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jarqueberaTest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(res)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90044"/>
              </p:ext>
            </p:extLst>
          </p:nvPr>
        </p:nvGraphicFramePr>
        <p:xfrm>
          <a:off x="107504" y="5628848"/>
          <a:ext cx="2592288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28192"/>
                <a:gridCol w="864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bg1"/>
                          </a:solidFill>
                        </a:rPr>
                        <a:t>Тест</a:t>
                      </a:r>
                      <a:endParaRPr lang="ru-R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bg1"/>
                          </a:solidFill>
                        </a:rPr>
                        <a:t>p.value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Shapiro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baseline="0" dirty="0" err="1" smtClean="0"/>
                        <a:t>Wilks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Jarque</a:t>
                      </a:r>
                      <a:r>
                        <a:rPr lang="en-US" dirty="0" smtClean="0"/>
                        <a:t> – </a:t>
                      </a:r>
                      <a:r>
                        <a:rPr lang="en-US" dirty="0" err="1" smtClean="0"/>
                        <a:t>Bera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y_bologov\Desktop\reshist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-27384"/>
            <a:ext cx="3528391" cy="352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y_bologov\Desktop\resplot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62242"/>
            <a:ext cx="3528391" cy="352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8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err="1" smtClean="0"/>
              <a:t>Переформулировка</a:t>
            </a:r>
            <a:r>
              <a:rPr lang="ru-RU" sz="3200" dirty="0" smtClean="0"/>
              <a:t> модели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fit.par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lm(log(ozone) ~ rad + rad2, 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(rad=t.rad,rad2=t.rad^2,ozone=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t.ozone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Estimate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Std. Error t value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(Intercept)  1.585e+00  2.514e-01   6.304 1.12e-08 ***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rad          2.337e-02  3.313e-03   7.055 3.77e-10 ***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rad2        -5.660e-05  9.564e-06  -5.919 6.11e-08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***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Multiple R-squared: 0.4234,     Adjusted R-squared: 0.4103</a:t>
            </a:r>
            <a:endParaRPr lang="en-US" sz="1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t.rad,t.ozone,pch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=16,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="radiation",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="ozone")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&lt;- order(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[z],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fit.par$fitted.values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[z]),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col="blue",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=3)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 descr="C:\Users\y_bologov\Desktop\regline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2787038"/>
            <a:ext cx="4104456" cy="409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Анализ остатков модели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fit.par$residuals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(res)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тесты на нормальность</a:t>
            </a:r>
            <a:endParaRPr lang="ru-RU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shapiro.test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(res)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jarqueberaTest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(res)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29060"/>
              </p:ext>
            </p:extLst>
          </p:nvPr>
        </p:nvGraphicFramePr>
        <p:xfrm>
          <a:off x="107504" y="5628848"/>
          <a:ext cx="2592288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28192"/>
                <a:gridCol w="864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bg1"/>
                          </a:solidFill>
                        </a:rPr>
                        <a:t>Тест</a:t>
                      </a:r>
                      <a:endParaRPr lang="ru-R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bg1"/>
                          </a:solidFill>
                        </a:rPr>
                        <a:t>p.value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Shapiro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baseline="0" dirty="0" err="1" smtClean="0"/>
                        <a:t>Wilks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0.288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Jarque</a:t>
                      </a:r>
                      <a:r>
                        <a:rPr lang="en-US" dirty="0" smtClean="0"/>
                        <a:t> – </a:t>
                      </a:r>
                      <a:r>
                        <a:rPr lang="en-US" dirty="0" err="1" smtClean="0"/>
                        <a:t>Bera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 descr="C:\Users\y_bologov\Desktop\reshist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-27384"/>
            <a:ext cx="3456384" cy="345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y_bologov\Desktop\resplot2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34144"/>
            <a:ext cx="3456384" cy="345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6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Тесты на </a:t>
            </a:r>
            <a:r>
              <a:rPr lang="ru-RU" sz="3200" dirty="0" err="1" smtClean="0"/>
              <a:t>гетероскедастичность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~ 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0;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Тест </a:t>
                </a:r>
                <a:r>
                  <a:rPr lang="ru-RU" dirty="0" err="1" smtClean="0"/>
                  <a:t>Бреуша</a:t>
                </a:r>
                <a:r>
                  <a:rPr lang="ru-RU" dirty="0" smtClean="0"/>
                  <a:t>–</a:t>
                </a:r>
                <a:r>
                  <a:rPr lang="ru-RU" dirty="0" err="1" smtClean="0"/>
                  <a:t>Пагана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—</a:t>
                </a:r>
                <a:r>
                  <a:rPr lang="ru-RU" dirty="0" smtClean="0"/>
                  <a:t> остатки модели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Проверим линейную зависимость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нормированных квадратов остатков от независимых переменных: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T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b="0" i="1" smtClean="0">
                        <a:latin typeface="Cambria Math"/>
                      </a:rPr>
                      <m:t>∙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𝑎𝑙𝑡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:∃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Статистика: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𝜖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~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  <a:blipFill rotWithShape="1">
                <a:blip r:embed="rId2"/>
                <a:stretch>
                  <a:fillRect t="-99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2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1701</Words>
  <Application>Microsoft Office PowerPoint</Application>
  <PresentationFormat>Экран (4:3)</PresentationFormat>
  <Paragraphs>273</Paragraphs>
  <Slides>21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Соседство</vt:lpstr>
      <vt:lpstr>1_Соседство</vt:lpstr>
      <vt:lpstr>Линейная параметрическая регрессия</vt:lpstr>
      <vt:lpstr>Линейная параметрическая регрессия</vt:lpstr>
      <vt:lpstr>Параметрическая регрессия в R</vt:lpstr>
      <vt:lpstr>Параметрическая регрессия в R</vt:lpstr>
      <vt:lpstr>Анализ качества модели</vt:lpstr>
      <vt:lpstr>Анализ остатков модели</vt:lpstr>
      <vt:lpstr>Переформулировка модели</vt:lpstr>
      <vt:lpstr>Анализ остатков модели</vt:lpstr>
      <vt:lpstr>Тесты на гетероскедастичность</vt:lpstr>
      <vt:lpstr>Тесты на гетероскедастичность</vt:lpstr>
      <vt:lpstr>Тесты на гетероскедастичность в R</vt:lpstr>
      <vt:lpstr>Учёт гетероскедастичности</vt:lpstr>
      <vt:lpstr>Тест на причинность</vt:lpstr>
      <vt:lpstr>Тест на автокорреляцию</vt:lpstr>
      <vt:lpstr>Выделение авторегрессионной составляющей</vt:lpstr>
      <vt:lpstr>Модель для остатков авторегрессии</vt:lpstr>
      <vt:lpstr>Построение прогноза</vt:lpstr>
      <vt:lpstr>Прогноз по авторегрессионной модели</vt:lpstr>
      <vt:lpstr>Прогноз остатков</vt:lpstr>
      <vt:lpstr>Итоговый прогноз</vt:lpstr>
      <vt:lpstr>Домашнее задание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Регрессионный анализ</dc:title>
  <dc:creator>y_bologov</dc:creator>
  <cp:lastModifiedBy>y_bologov</cp:lastModifiedBy>
  <cp:revision>73</cp:revision>
  <dcterms:created xsi:type="dcterms:W3CDTF">2012-10-24T08:43:58Z</dcterms:created>
  <dcterms:modified xsi:type="dcterms:W3CDTF">2016-02-26T08:10:53Z</dcterms:modified>
</cp:coreProperties>
</file>