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66" r:id="rId4"/>
    <p:sldId id="267" r:id="rId5"/>
    <p:sldId id="268" r:id="rId6"/>
    <p:sldId id="269" r:id="rId7"/>
    <p:sldId id="283" r:id="rId8"/>
    <p:sldId id="284" r:id="rId9"/>
    <p:sldId id="270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DEAC-D7BA-45F2-B4F9-AC631DD6EFC7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2AA9-F5F2-4613-AA9E-5BDF1DB33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46B513-F802-40AE-9D1E-26A3A85B9E0D}" type="datetimeFigureOut">
              <a:rPr lang="ru-RU" smtClean="0"/>
              <a:t>29.02.2016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Лине	</a:t>
            </a:r>
            <a:r>
              <a:rPr lang="ru-RU" sz="3200" dirty="0" err="1" smtClean="0"/>
              <a:t>йная</a:t>
            </a:r>
            <a:r>
              <a:rPr lang="ru-RU" sz="3200" dirty="0" smtClean="0"/>
              <a:t> непараметрическая регрессия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ЦМФ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931224" cy="5616624"/>
          </a:xfrm>
        </p:spPr>
        <p:txBody>
          <a:bodyPr>
            <a:normAutofit lnSpcReduction="10000"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моделирование условной дисперсии</a:t>
            </a:r>
            <a:endParaRPr lang="en-US" dirty="0">
              <a:solidFill>
                <a:srgbClr val="B1A089">
                  <a:lumMod val="5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(e-mean(e))^2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h.res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(s2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fixed", data=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res.npar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(h.res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метод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бутстрапа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&lt;- 10^4; alpha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&lt;- bottom &lt;- numeric(E)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predict(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fit.npar,newdata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1:E) {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s2.hat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res.npar,newdata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(4/(3*T))^(1/5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(s2.hat)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e[sample(1:T,size=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b,replace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=TRUE)]+g*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bottom[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y[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[alpha/2*b]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top[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y[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[(1-alpha/2)*b]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43192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order(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e.rad,e.ozone,ylim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=range(c(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top,bottom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],col="blue",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[z],top[z],col="red",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[z],bottom[z],col="red",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 descr="C:\Users\y_bologov\Desktop\nppredictline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56346"/>
            <a:ext cx="4608512" cy="46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Непараметрическая регрессия, двумерный случай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7620000" cy="54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dirty="0" smtClean="0">
                    <a:latin typeface="Calibri" pitchFamily="34" charset="0"/>
                    <a:cs typeface="Calibri" pitchFamily="34" charset="0"/>
                  </a:rPr>
                  <a:t>ядерная оценка </a:t>
                </a:r>
                <a:r>
                  <a:rPr lang="ru-RU" dirty="0" err="1" smtClean="0">
                    <a:latin typeface="Calibri" pitchFamily="34" charset="0"/>
                    <a:cs typeface="Calibri" pitchFamily="34" charset="0"/>
                  </a:rPr>
                  <a:t>Надарая</a:t>
                </a:r>
                <a:r>
                  <a:rPr lang="ru-RU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dirty="0" smtClean="0">
                    <a:latin typeface="Calibri" pitchFamily="34" charset="0"/>
                    <a:cs typeface="Calibri" pitchFamily="34" charset="0"/>
                  </a:rPr>
                  <a:t>– Ватсона</a:t>
                </a:r>
                <a:endParaRPr lang="en-US" b="0" dirty="0" smtClean="0">
                  <a:latin typeface="Calibri" pitchFamily="34" charset="0"/>
                  <a:cs typeface="Calibri" pitchFamily="34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NW2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x,x.dat,y.dat,h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N &lt;- length(y.dat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);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nrow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); dim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ncol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K1 &lt;- K2 &lt;- numeric(M)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for (j in 1:M) {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{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K1[j] &lt;- K1[j] + 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kern2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((x[j,]-x.dat[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,])/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h,dim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)*y.dat[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K2[j] &lt;- K2[j] + kern2((x[j,]-x.dat[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,])/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h,dim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}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K1 / K2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kern2 &lt;- function(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x,dim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=2)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(-sum(x^2)/2)*(2*pi)^(-dim/2)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7620000" cy="5400600"/>
              </a:xfrm>
              <a:blipFill rotWithShape="1">
                <a:blip r:embed="rId2"/>
                <a:stretch>
                  <a:fillRect b="-1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Множественная регрессия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добавочная объясняющая переменная</a:t>
            </a:r>
            <a:endParaRPr lang="en-US" b="0" dirty="0" smtClean="0">
              <a:latin typeface="Calibri" pitchFamily="34" charset="0"/>
              <a:cs typeface="Calibri" pitchFamily="34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airquality$Temp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 &lt;- temp[!rem]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t.temp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temp[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e.temp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temp[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ru-RU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 smtClean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егрессионная модель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(ozone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fixed",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data=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(ozone=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t.ozone,rad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t.rad,temp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t.temp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rad.t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t.rad,t.temp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NW2(rad.temp,rad.temp,t.ozone,bw2$bw,2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ru-RU" dirty="0" smtClean="0">
                <a:solidFill>
                  <a:srgbClr val="2F2B20"/>
                </a:solidFill>
                <a:latin typeface="Calibri" pitchFamily="34" charset="0"/>
                <a:cs typeface="Calibri" pitchFamily="34" charset="0"/>
              </a:rPr>
              <a:t>альтернативный вариант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ozone.reg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(bw2)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predict(ozone.reg)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Множественная регрессия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400600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order(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="blue",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 descr="C:\Users\y_bologov\Desktop\npregline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32" y="1772816"/>
            <a:ext cx="512018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endParaRPr lang="ru-RU" sz="3200" dirty="0"/>
          </a:p>
        </p:txBody>
      </p:sp>
      <p:pic>
        <p:nvPicPr>
          <p:cNvPr id="11268" name="Picture 4" descr="C:\Users\y_bologov\Desktop\predictline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124744"/>
            <a:ext cx="4290527" cy="428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y_bologov\Desktop\predictline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13" y="1124744"/>
            <a:ext cx="4290527" cy="428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7753672" cy="5204048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рассмотреть данные о величине спроса на деньги в пакете </a:t>
            </a:r>
            <a:r>
              <a:rPr lang="en-US" dirty="0" err="1" smtClean="0"/>
              <a:t>lmtest</a:t>
            </a:r>
            <a:r>
              <a:rPr lang="en-US" dirty="0" smtClean="0"/>
              <a:t>: </a:t>
            </a:r>
            <a:r>
              <a:rPr lang="en-US" dirty="0" err="1" smtClean="0"/>
              <a:t>moneydemand</a:t>
            </a:r>
            <a:endParaRPr lang="ru-RU" dirty="0" smtClean="0"/>
          </a:p>
          <a:p>
            <a:r>
              <a:rPr lang="ru-RU" dirty="0" smtClean="0"/>
              <a:t>разделить выборку на обучающую и экзаменующую части</a:t>
            </a:r>
            <a:endParaRPr lang="en-US" dirty="0" smtClean="0"/>
          </a:p>
          <a:p>
            <a:r>
              <a:rPr lang="ru-RU" dirty="0" smtClean="0"/>
              <a:t>на пространстве обучающей выборки построить параметрическую и непараметрическую регрессионные модели с эндогенной переменной </a:t>
            </a:r>
            <a:r>
              <a:rPr lang="en-US" dirty="0" err="1" smtClean="0"/>
              <a:t>logM</a:t>
            </a:r>
            <a:endParaRPr lang="ru-RU" dirty="0" smtClean="0"/>
          </a:p>
          <a:p>
            <a:r>
              <a:rPr lang="ru-RU" dirty="0" smtClean="0"/>
              <a:t>проверить качество параметрической модели с помощью тестов на нормальность, </a:t>
            </a:r>
            <a:r>
              <a:rPr lang="ru-RU" dirty="0" err="1" smtClean="0"/>
              <a:t>гетероскедастичность</a:t>
            </a:r>
            <a:r>
              <a:rPr lang="ru-RU" dirty="0" smtClean="0"/>
              <a:t> и автокорреляцию</a:t>
            </a:r>
          </a:p>
          <a:p>
            <a:r>
              <a:rPr lang="ru-RU" dirty="0" smtClean="0"/>
              <a:t>построить прогноз</a:t>
            </a:r>
            <a:r>
              <a:rPr lang="en-US" dirty="0" smtClean="0"/>
              <a:t> </a:t>
            </a:r>
            <a:r>
              <a:rPr lang="ru-RU" dirty="0" smtClean="0"/>
              <a:t>и доверительные интервалы для эндогенной переменной на экзаменующей выборке</a:t>
            </a:r>
          </a:p>
          <a:p>
            <a:r>
              <a:rPr lang="ru-RU" smtClean="0"/>
              <a:t>написать комментарии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Непараметрическая регрессия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en-US" sz="800" b="0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latin typeface="Calibri" pitchFamily="34" charset="0"/>
                    <a:cs typeface="Calibri" pitchFamily="34" charset="0"/>
                  </a:rPr>
                  <a:t>Ядерная оценка </a:t>
                </a:r>
                <a:r>
                  <a:rPr lang="ru-RU" dirty="0" err="1" smtClean="0">
                    <a:latin typeface="Calibri" pitchFamily="34" charset="0"/>
                    <a:cs typeface="Calibri" pitchFamily="34" charset="0"/>
                  </a:rPr>
                  <a:t>Надарая</a:t>
                </a:r>
                <a:r>
                  <a:rPr lang="ru-RU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dirty="0" smtClean="0">
                    <a:latin typeface="Calibri" pitchFamily="34" charset="0"/>
                    <a:cs typeface="Calibri" pitchFamily="34" charset="0"/>
                  </a:rPr>
                  <a:t>– Ватсона</a:t>
                </a:r>
                <a:endParaRPr lang="en-US" b="0" dirty="0" smtClean="0">
                  <a:latin typeface="Calibri" pitchFamily="34" charset="0"/>
                  <a:cs typeface="Calibri" pitchFamily="34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ядерная функция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Непараметрическая регрессия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величины </a:t>
            </a:r>
            <a:r>
              <a:rPr lang="en-US" dirty="0" smtClean="0"/>
              <a:t>h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(ozone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fixed", data=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(ozone=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t.ozone,rad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bw$bw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ядро и функция </a:t>
            </a:r>
            <a:r>
              <a:rPr lang="ru-RU" dirty="0" err="1" smtClean="0">
                <a:solidFill>
                  <a:srgbClr val="2F2B20"/>
                </a:solidFill>
              </a:rPr>
              <a:t>Надарая</a:t>
            </a:r>
            <a:r>
              <a:rPr lang="ru-RU" dirty="0" smtClean="0">
                <a:solidFill>
                  <a:srgbClr val="2F2B20"/>
                </a:solidFill>
              </a:rPr>
              <a:t> – Уотсона </a:t>
            </a:r>
            <a:endParaRPr lang="en-US" dirty="0">
              <a:solidFill>
                <a:srgbClr val="2F2B20"/>
              </a:solidFill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 &lt;- function(x)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(-(x^2/2))/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(2*pi)</a:t>
            </a:r>
          </a:p>
          <a:p>
            <a:pPr marL="11430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NW &lt;- function(x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x.dat, y.dat, 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K1 &lt;- K2 &lt;- 0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 &lt;- length(y.dat)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1:N) {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K1 &lt;- K1 + kern((x-x.dat[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])/h)*y.dat[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K2 &lt;- K2 + kern((x-x.dat[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])/h)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K1 / K2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1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График оценки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43192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t.rad,t.ozone,pch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order(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[z],NW(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t.rad,t.rad,t.ozone,h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)[z],col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="blue")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C:\Users\y_bologov\Desktop\npreglin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4225"/>
            <a:ext cx="4968552" cy="49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График оценки (другой вариант)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43192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t.rad,t.ozone,pch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fit.npar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npreg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fit.npar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t.rad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="blue")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y_bologov\Desktop\npreglin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4225"/>
            <a:ext cx="4968552" cy="49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620000" cy="778098"/>
              </a:xfrm>
            </p:spPr>
            <p:txBody>
              <a:bodyPr/>
              <a:lstStyle/>
              <a:p>
                <a:r>
                  <a:rPr lang="ru-RU" sz="3200" dirty="0" smtClean="0"/>
                  <a:t>Построение прогноза,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𝑐𝑜𝑛𝑠𝑡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620000" cy="778098"/>
              </a:xfrm>
              <a:blipFill rotWithShape="1">
                <a:blip r:embed="rId2"/>
                <a:stretch>
                  <a:fillRect l="-200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064896" cy="5204048"/>
              </a:xfrm>
            </p:spPr>
            <p:txBody>
              <a:bodyPr>
                <a:normAutofit/>
              </a:bodyPr>
              <a:lstStyle/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Метод </a:t>
                </a:r>
                <a:r>
                  <a:rPr lang="ru-RU" dirty="0" err="1" smtClean="0">
                    <a:solidFill>
                      <a:schemeClr val="tx1"/>
                    </a:solidFill>
                    <a:cs typeface="Courier New" pitchFamily="49" charset="0"/>
                  </a:rPr>
                  <a:t>бутстрапа</a:t>
                </a:r>
                <a:endParaRPr lang="ru-RU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оценки ошибок регрессии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 оценка дисперсии ошибок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𝑠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сглаживающий множитель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ru-RU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,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ourier New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ourier New" pitchFamily="49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ourier New" pitchFamily="49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ourier New" pitchFamily="49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𝑅𝑎𝑛𝑘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𝑏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𝑏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прогнозный интервал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064896" cy="5204048"/>
              </a:xfrm>
              <a:blipFill rotWithShape="1">
                <a:blip r:embed="rId3"/>
                <a:stretch>
                  <a:fillRect t="-703" r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4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43192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t.ozone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ozone.hat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 &lt;- (4/(3*T))^(1/5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симулированные значения ошибок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&lt;- 10^4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e[sample(1:T,size=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b,replace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=TRUE)]+g*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прогноз и доверительные границы</a:t>
            </a:r>
            <a:endParaRPr lang="en-US" dirty="0">
              <a:solidFill>
                <a:srgbClr val="B1A089">
                  <a:lumMod val="5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fit.npar,newdata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(rad=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bottom &lt;- y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[alpha/2*b]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&lt;- y +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e.star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[(1-alpha/2)*b]</a:t>
            </a:r>
          </a:p>
        </p:txBody>
      </p:sp>
    </p:spTree>
    <p:extLst>
      <p:ext uri="{BB962C8B-B14F-4D97-AF65-F5344CB8AC3E}">
        <p14:creationId xmlns:p14="http://schemas.microsoft.com/office/powerpoint/2010/main" val="37815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Построение прогноза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43192" cy="520404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order(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e.rad,e.ozone,ylim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=range(c(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top,bottom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],col="blue",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[z],top[z],col="red",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e.rad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[z],bottom[z],col="red",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4" name="Picture 2" descr="C:\Users\y_bologov\Desktop\nppredictlin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51" y="2276872"/>
            <a:ext cx="461538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620000" cy="778098"/>
              </a:xfrm>
            </p:spPr>
            <p:txBody>
              <a:bodyPr/>
              <a:lstStyle/>
              <a:p>
                <a:r>
                  <a:rPr lang="ru-RU" sz="3200" dirty="0" smtClean="0"/>
                  <a:t>Построение прогноза,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620000" cy="778098"/>
              </a:xfrm>
              <a:blipFill rotWithShape="1">
                <a:blip r:embed="rId2"/>
                <a:stretch>
                  <a:fillRect l="-200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064896" cy="5204048"/>
              </a:xfrm>
            </p:spPr>
            <p:txBody>
              <a:bodyPr>
                <a:normAutofit/>
              </a:bodyPr>
              <a:lstStyle/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—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оценки условной дисперсии остатков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Рассмотрим зависимость условной дисперсии от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экзогенных переменных: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 оценка условной дисперсии ошибок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сглаживающий множитель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Далее мы методом </a:t>
                </a:r>
                <a:r>
                  <a:rPr lang="ru-RU" dirty="0" err="1" smtClean="0">
                    <a:solidFill>
                      <a:schemeClr val="tx1"/>
                    </a:solidFill>
                    <a:cs typeface="Courier New" pitchFamily="49" charset="0"/>
                  </a:rPr>
                  <a:t>бутстрапа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генерируем значения ошибок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и вычисляем прогнозный интервал аналогично случаю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𝑐𝑜𝑛𝑠𝑡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064896" cy="5204048"/>
              </a:xfrm>
              <a:blipFill rotWithShape="1">
                <a:blip r:embed="rId3"/>
                <a:stretch>
                  <a:fillRect t="-585" r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3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1257</Words>
  <Application>Microsoft Office PowerPoint</Application>
  <PresentationFormat>Экран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Соседство</vt:lpstr>
      <vt:lpstr>1_Соседство</vt:lpstr>
      <vt:lpstr>Лине йная непараметрическая регрессия</vt:lpstr>
      <vt:lpstr>Непараметрическая регрессия</vt:lpstr>
      <vt:lpstr>Непараметрическая регрессия в R</vt:lpstr>
      <vt:lpstr>График оценки</vt:lpstr>
      <vt:lpstr>График оценки (другой вариант)</vt:lpstr>
      <vt:lpstr>Построение прогноза,  σ^2=const</vt:lpstr>
      <vt:lpstr>Построение прогноза в R</vt:lpstr>
      <vt:lpstr>Построение прогноза в R</vt:lpstr>
      <vt:lpstr>Построение прогноза,  σ^2=σ^2 (z)</vt:lpstr>
      <vt:lpstr>Построение прогноза в R</vt:lpstr>
      <vt:lpstr>Построение прогноза в R</vt:lpstr>
      <vt:lpstr>Непараметрическая регрессия, двумерный случай</vt:lpstr>
      <vt:lpstr>Множественная регрессия в R</vt:lpstr>
      <vt:lpstr>Множественная регрессия в R</vt:lpstr>
      <vt:lpstr>Построение прогноза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</dc:title>
  <dc:creator>y_bologov</dc:creator>
  <cp:lastModifiedBy>y_bologov</cp:lastModifiedBy>
  <cp:revision>72</cp:revision>
  <dcterms:created xsi:type="dcterms:W3CDTF">2012-10-24T08:43:58Z</dcterms:created>
  <dcterms:modified xsi:type="dcterms:W3CDTF">2016-02-29T06:40:10Z</dcterms:modified>
</cp:coreProperties>
</file>