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D30-D91C-4BA5-8DEA-5828BDB4DC57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77F-B738-4401-9CFA-F81063529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0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D30-D91C-4BA5-8DEA-5828BDB4DC57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77F-B738-4401-9CFA-F81063529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7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D30-D91C-4BA5-8DEA-5828BDB4DC57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77F-B738-4401-9CFA-F81063529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D30-D91C-4BA5-8DEA-5828BDB4DC57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77F-B738-4401-9CFA-F81063529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9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D30-D91C-4BA5-8DEA-5828BDB4DC57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77F-B738-4401-9CFA-F81063529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0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D30-D91C-4BA5-8DEA-5828BDB4DC57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77F-B738-4401-9CFA-F81063529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9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D30-D91C-4BA5-8DEA-5828BDB4DC57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77F-B738-4401-9CFA-F81063529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D30-D91C-4BA5-8DEA-5828BDB4DC57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77F-B738-4401-9CFA-F81063529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4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D30-D91C-4BA5-8DEA-5828BDB4DC57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77F-B738-4401-9CFA-F81063529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D30-D91C-4BA5-8DEA-5828BDB4DC57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77F-B738-4401-9CFA-F81063529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56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D30-D91C-4BA5-8DEA-5828BDB4DC57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D77F-B738-4401-9CFA-F81063529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0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BFD30-D91C-4BA5-8DEA-5828BDB4DC57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D77F-B738-4401-9CFA-F81063529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98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F0D3-54AA-4AE9-BA99-07959A112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188"/>
            <a:ext cx="9144000" cy="2387600"/>
          </a:xfrm>
        </p:spPr>
        <p:txBody>
          <a:bodyPr/>
          <a:lstStyle/>
          <a:p>
            <a:r>
              <a:rPr lang="en-CA" sz="4000" b="1" dirty="0">
                <a:solidFill>
                  <a:srgbClr val="018374"/>
                </a:solidFill>
                <a:effectLst/>
                <a:latin typeface="Poppins" panose="00000500000000000000" pitchFamily="50" charset="0"/>
                <a:ea typeface="Times New Roman" panose="02020603050405020304" pitchFamily="18" charset="0"/>
              </a:rPr>
              <a:t>Report CSB for S&amp;OP_BOT project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E4FC3-8349-49FD-9D62-EF88FED9358F}"/>
              </a:ext>
            </a:extLst>
          </p:cNvPr>
          <p:cNvSpPr/>
          <p:nvPr/>
        </p:nvSpPr>
        <p:spPr>
          <a:xfrm>
            <a:off x="384175" y="93980"/>
            <a:ext cx="11474450" cy="653542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0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8E4FC3-8349-49FD-9D62-EF88FED9358F}"/>
              </a:ext>
            </a:extLst>
          </p:cNvPr>
          <p:cNvSpPr/>
          <p:nvPr/>
        </p:nvSpPr>
        <p:spPr>
          <a:xfrm>
            <a:off x="384175" y="93980"/>
            <a:ext cx="11474450" cy="653542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AF8C25-FA5B-43DC-8207-48471468BF3B}"/>
              </a:ext>
            </a:extLst>
          </p:cNvPr>
          <p:cNvSpPr/>
          <p:nvPr/>
        </p:nvSpPr>
        <p:spPr>
          <a:xfrm>
            <a:off x="2033587" y="496570"/>
            <a:ext cx="1609725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 Tableau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46B438-29E6-4C47-AC82-753937B313AB}"/>
              </a:ext>
            </a:extLst>
          </p:cNvPr>
          <p:cNvSpPr/>
          <p:nvPr/>
        </p:nvSpPr>
        <p:spPr>
          <a:xfrm>
            <a:off x="4224337" y="496570"/>
            <a:ext cx="3881438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on “CSB Provisional Tracker for ComOps/Slotting Bot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FEA115-CB01-44DA-A139-DD375906FC49}"/>
              </a:ext>
            </a:extLst>
          </p:cNvPr>
          <p:cNvSpPr/>
          <p:nvPr/>
        </p:nvSpPr>
        <p:spPr>
          <a:xfrm>
            <a:off x="8824912" y="509587"/>
            <a:ext cx="2605088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Download the data with specific Format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4B10D2-9D72-4351-AF40-1ADD72415E5F}"/>
              </a:ext>
            </a:extLst>
          </p:cNvPr>
          <p:cNvCxnSpPr/>
          <p:nvPr/>
        </p:nvCxnSpPr>
        <p:spPr>
          <a:xfrm>
            <a:off x="3511453" y="879474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15D36F-1D4E-4C42-A192-BBEE12AEC312}"/>
              </a:ext>
            </a:extLst>
          </p:cNvPr>
          <p:cNvCxnSpPr/>
          <p:nvPr/>
        </p:nvCxnSpPr>
        <p:spPr>
          <a:xfrm>
            <a:off x="8105775" y="871007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C1B312-DBBD-46A3-A324-1DD5CC6AD577}"/>
              </a:ext>
            </a:extLst>
          </p:cNvPr>
          <p:cNvCxnSpPr>
            <a:cxnSpLocks/>
          </p:cNvCxnSpPr>
          <p:nvPr/>
        </p:nvCxnSpPr>
        <p:spPr>
          <a:xfrm>
            <a:off x="10292813" y="1327994"/>
            <a:ext cx="0" cy="1862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2742A7FF-0EC7-4BC6-8918-128ACE409FEB}"/>
              </a:ext>
            </a:extLst>
          </p:cNvPr>
          <p:cNvSpPr/>
          <p:nvPr/>
        </p:nvSpPr>
        <p:spPr>
          <a:xfrm>
            <a:off x="594374" y="508494"/>
            <a:ext cx="756340" cy="73342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38B936-F407-464D-8A3C-F5074619EFBD}"/>
              </a:ext>
            </a:extLst>
          </p:cNvPr>
          <p:cNvCxnSpPr/>
          <p:nvPr/>
        </p:nvCxnSpPr>
        <p:spPr>
          <a:xfrm>
            <a:off x="1350714" y="885824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AFEDF3-0ED8-447E-83EA-09FC8DE5705F}"/>
              </a:ext>
            </a:extLst>
          </p:cNvPr>
          <p:cNvSpPr/>
          <p:nvPr/>
        </p:nvSpPr>
        <p:spPr>
          <a:xfrm>
            <a:off x="9123044" y="3150312"/>
            <a:ext cx="2347553" cy="1205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Filter at column “CSB_Type” = “AUTO”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B275BD7-972D-4356-9902-CAAFA041C95D}"/>
              </a:ext>
            </a:extLst>
          </p:cNvPr>
          <p:cNvSpPr/>
          <p:nvPr/>
        </p:nvSpPr>
        <p:spPr>
          <a:xfrm>
            <a:off x="5985489" y="3144279"/>
            <a:ext cx="2347553" cy="1205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filter at column Forecast SSO = “212446546 and 105059183”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4BABA-D06D-46D9-B259-E87D9742D94E}"/>
              </a:ext>
            </a:extLst>
          </p:cNvPr>
          <p:cNvCxnSpPr>
            <a:cxnSpLocks/>
          </p:cNvCxnSpPr>
          <p:nvPr/>
        </p:nvCxnSpPr>
        <p:spPr>
          <a:xfrm flipH="1">
            <a:off x="8334670" y="3753196"/>
            <a:ext cx="7942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E3E9C6-7055-497D-8750-3677D275AF9F}"/>
              </a:ext>
            </a:extLst>
          </p:cNvPr>
          <p:cNvCxnSpPr>
            <a:cxnSpLocks/>
          </p:cNvCxnSpPr>
          <p:nvPr/>
        </p:nvCxnSpPr>
        <p:spPr>
          <a:xfrm flipH="1">
            <a:off x="5191198" y="3747187"/>
            <a:ext cx="7942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7F4C0E7-E3E7-4B7F-90A3-84BFF6070884}"/>
              </a:ext>
            </a:extLst>
          </p:cNvPr>
          <p:cNvSpPr/>
          <p:nvPr/>
        </p:nvSpPr>
        <p:spPr>
          <a:xfrm>
            <a:off x="4467022" y="3380473"/>
            <a:ext cx="756340" cy="73342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959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A3D1CCD-F50D-4E2A-8ED2-3D036EA06F74}"/>
              </a:ext>
            </a:extLst>
          </p:cNvPr>
          <p:cNvSpPr/>
          <p:nvPr/>
        </p:nvSpPr>
        <p:spPr>
          <a:xfrm>
            <a:off x="629006" y="794109"/>
            <a:ext cx="756340" cy="73342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BB852-3C35-4152-8C53-E8B5E86A30B8}"/>
              </a:ext>
            </a:extLst>
          </p:cNvPr>
          <p:cNvSpPr/>
          <p:nvPr/>
        </p:nvSpPr>
        <p:spPr>
          <a:xfrm>
            <a:off x="2101640" y="380810"/>
            <a:ext cx="2470360" cy="15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filter at CSB Creation date " = Date-1,  and "Oppty Change Status Date" &lt;= "today-1"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89064-3A8F-4F78-81EB-F7107FA41A39}"/>
              </a:ext>
            </a:extLst>
          </p:cNvPr>
          <p:cNvCxnSpPr/>
          <p:nvPr/>
        </p:nvCxnSpPr>
        <p:spPr>
          <a:xfrm>
            <a:off x="1385346" y="1178051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866F9F-50BF-4E51-81EE-F5D369BDFA53}"/>
              </a:ext>
            </a:extLst>
          </p:cNvPr>
          <p:cNvCxnSpPr/>
          <p:nvPr/>
        </p:nvCxnSpPr>
        <p:spPr>
          <a:xfrm>
            <a:off x="4572000" y="1178051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DA4378-D186-4E1A-B76A-5DCFDD8A88D8}"/>
              </a:ext>
            </a:extLst>
          </p:cNvPr>
          <p:cNvSpPr/>
          <p:nvPr/>
        </p:nvSpPr>
        <p:spPr>
          <a:xfrm>
            <a:off x="5288294" y="418521"/>
            <a:ext cx="2470360" cy="15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 all Oppty ID’s with out duplicate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0AE1BD-26CF-4D90-AA82-0679644C1739}"/>
              </a:ext>
            </a:extLst>
          </p:cNvPr>
          <p:cNvSpPr/>
          <p:nvPr/>
        </p:nvSpPr>
        <p:spPr>
          <a:xfrm>
            <a:off x="8474948" y="401205"/>
            <a:ext cx="2470360" cy="15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Filter one by one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76ED29-1731-4867-8BC4-E93E37D38C46}"/>
              </a:ext>
            </a:extLst>
          </p:cNvPr>
          <p:cNvCxnSpPr/>
          <p:nvPr/>
        </p:nvCxnSpPr>
        <p:spPr>
          <a:xfrm>
            <a:off x="7758654" y="1157655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4E05CE-B1BD-408C-8912-B6BFB2BC3227}"/>
              </a:ext>
            </a:extLst>
          </p:cNvPr>
          <p:cNvSpPr/>
          <p:nvPr/>
        </p:nvSpPr>
        <p:spPr>
          <a:xfrm>
            <a:off x="8567440" y="3352556"/>
            <a:ext cx="2470360" cy="15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And check New Value Status &lt;&gt; “Omit”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51B7B-3797-4F33-9712-4A9E0196A54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802620" y="1972212"/>
            <a:ext cx="0" cy="1380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6F2B633C-0F3F-4618-A2D1-D8FA3457836E}"/>
              </a:ext>
            </a:extLst>
          </p:cNvPr>
          <p:cNvSpPr/>
          <p:nvPr/>
        </p:nvSpPr>
        <p:spPr>
          <a:xfrm>
            <a:off x="5858624" y="3276913"/>
            <a:ext cx="1914525" cy="1704975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890302-6C63-44F1-B9CD-228AEC824F16}"/>
              </a:ext>
            </a:extLst>
          </p:cNvPr>
          <p:cNvCxnSpPr>
            <a:cxnSpLocks/>
          </p:cNvCxnSpPr>
          <p:nvPr/>
        </p:nvCxnSpPr>
        <p:spPr>
          <a:xfrm flipH="1">
            <a:off x="7773149" y="4130268"/>
            <a:ext cx="7942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FDFD0A2-5E69-4B6C-8849-FDB5439F386F}"/>
              </a:ext>
            </a:extLst>
          </p:cNvPr>
          <p:cNvSpPr/>
          <p:nvPr/>
        </p:nvSpPr>
        <p:spPr>
          <a:xfrm>
            <a:off x="2593973" y="3352554"/>
            <a:ext cx="2470360" cy="15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 the data and send mail(User defined format) to the respective team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704953-4500-458B-A3EF-499E3ABB356B}"/>
              </a:ext>
            </a:extLst>
          </p:cNvPr>
          <p:cNvCxnSpPr>
            <a:cxnSpLocks/>
          </p:cNvCxnSpPr>
          <p:nvPr/>
        </p:nvCxnSpPr>
        <p:spPr>
          <a:xfrm flipH="1">
            <a:off x="5064333" y="4129400"/>
            <a:ext cx="7942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B4057-0FE2-4418-8093-2F746A88963B}"/>
              </a:ext>
            </a:extLst>
          </p:cNvPr>
          <p:cNvSpPr/>
          <p:nvPr/>
        </p:nvSpPr>
        <p:spPr>
          <a:xfrm>
            <a:off x="384175" y="93980"/>
            <a:ext cx="11474450" cy="653542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12247F8-196F-479D-817C-C3A86177B251}"/>
              </a:ext>
            </a:extLst>
          </p:cNvPr>
          <p:cNvSpPr txBox="1">
            <a:spLocks/>
          </p:cNvSpPr>
          <p:nvPr/>
        </p:nvSpPr>
        <p:spPr>
          <a:xfrm>
            <a:off x="4087627" y="5323786"/>
            <a:ext cx="5456518" cy="86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018374"/>
                </a:solidFill>
                <a:latin typeface="Poppins" panose="00000500000000000000" pitchFamily="50" charset="0"/>
                <a:ea typeface="Times New Roman" panose="02020603050405020304" pitchFamily="18" charset="0"/>
              </a:rPr>
              <a:t>Condition -1, Case-A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5A8A2F-1924-4199-9442-7CE0FC784DA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829153" y="2520950"/>
            <a:ext cx="0" cy="8316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774B7D8E-F519-4FDE-9152-AD5C86307EFE}"/>
              </a:ext>
            </a:extLst>
          </p:cNvPr>
          <p:cNvSpPr/>
          <p:nvPr/>
        </p:nvSpPr>
        <p:spPr>
          <a:xfrm>
            <a:off x="1062318" y="3758889"/>
            <a:ext cx="756340" cy="73342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977839-C21F-4704-8940-8901A499B01A}"/>
              </a:ext>
            </a:extLst>
          </p:cNvPr>
          <p:cNvCxnSpPr>
            <a:cxnSpLocks/>
          </p:cNvCxnSpPr>
          <p:nvPr/>
        </p:nvCxnSpPr>
        <p:spPr>
          <a:xfrm flipH="1">
            <a:off x="1799682" y="4129399"/>
            <a:ext cx="7942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4FD447-3C7D-44A1-B6F4-E134DA0FA6E7}"/>
              </a:ext>
            </a:extLst>
          </p:cNvPr>
          <p:cNvCxnSpPr>
            <a:cxnSpLocks/>
          </p:cNvCxnSpPr>
          <p:nvPr/>
        </p:nvCxnSpPr>
        <p:spPr>
          <a:xfrm>
            <a:off x="3800872" y="2540000"/>
            <a:ext cx="60017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A3D1CCD-F50D-4E2A-8ED2-3D036EA06F74}"/>
              </a:ext>
            </a:extLst>
          </p:cNvPr>
          <p:cNvSpPr/>
          <p:nvPr/>
        </p:nvSpPr>
        <p:spPr>
          <a:xfrm>
            <a:off x="629006" y="794109"/>
            <a:ext cx="756340" cy="73342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BB852-3C35-4152-8C53-E8B5E86A30B8}"/>
              </a:ext>
            </a:extLst>
          </p:cNvPr>
          <p:cNvSpPr/>
          <p:nvPr/>
        </p:nvSpPr>
        <p:spPr>
          <a:xfrm>
            <a:off x="2101640" y="380810"/>
            <a:ext cx="2470360" cy="15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filter at “CSB Creation Date" &lt; today-1 and “Oppty Change Status Date" = toady-1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89064-3A8F-4F78-81EB-F7107FA41A39}"/>
              </a:ext>
            </a:extLst>
          </p:cNvPr>
          <p:cNvCxnSpPr/>
          <p:nvPr/>
        </p:nvCxnSpPr>
        <p:spPr>
          <a:xfrm>
            <a:off x="1385346" y="1178051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866F9F-50BF-4E51-81EE-F5D369BDFA53}"/>
              </a:ext>
            </a:extLst>
          </p:cNvPr>
          <p:cNvCxnSpPr/>
          <p:nvPr/>
        </p:nvCxnSpPr>
        <p:spPr>
          <a:xfrm>
            <a:off x="4572000" y="1178051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DA4378-D186-4E1A-B76A-5DCFDD8A88D8}"/>
              </a:ext>
            </a:extLst>
          </p:cNvPr>
          <p:cNvSpPr/>
          <p:nvPr/>
        </p:nvSpPr>
        <p:spPr>
          <a:xfrm>
            <a:off x="5288294" y="418521"/>
            <a:ext cx="2470360" cy="15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 all Oppty ID’s with out duplicate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0AE1BD-26CF-4D90-AA82-0679644C1739}"/>
              </a:ext>
            </a:extLst>
          </p:cNvPr>
          <p:cNvSpPr/>
          <p:nvPr/>
        </p:nvSpPr>
        <p:spPr>
          <a:xfrm>
            <a:off x="8474948" y="401205"/>
            <a:ext cx="2470360" cy="15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Filter one by one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76ED29-1731-4867-8BC4-E93E37D38C46}"/>
              </a:ext>
            </a:extLst>
          </p:cNvPr>
          <p:cNvCxnSpPr/>
          <p:nvPr/>
        </p:nvCxnSpPr>
        <p:spPr>
          <a:xfrm>
            <a:off x="7758654" y="1157655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4E05CE-B1BD-408C-8912-B6BFB2BC3227}"/>
              </a:ext>
            </a:extLst>
          </p:cNvPr>
          <p:cNvSpPr/>
          <p:nvPr/>
        </p:nvSpPr>
        <p:spPr>
          <a:xfrm>
            <a:off x="8567440" y="3352556"/>
            <a:ext cx="2470360" cy="15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And check Old value status = “Omit” and New value Status &lt;&gt; “Omit”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51B7B-3797-4F33-9712-4A9E0196A54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802620" y="1972212"/>
            <a:ext cx="0" cy="1380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6F2B633C-0F3F-4618-A2D1-D8FA3457836E}"/>
              </a:ext>
            </a:extLst>
          </p:cNvPr>
          <p:cNvSpPr/>
          <p:nvPr/>
        </p:nvSpPr>
        <p:spPr>
          <a:xfrm>
            <a:off x="5858624" y="3276913"/>
            <a:ext cx="1914525" cy="1704975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890302-6C63-44F1-B9CD-228AEC824F16}"/>
              </a:ext>
            </a:extLst>
          </p:cNvPr>
          <p:cNvCxnSpPr>
            <a:cxnSpLocks/>
          </p:cNvCxnSpPr>
          <p:nvPr/>
        </p:nvCxnSpPr>
        <p:spPr>
          <a:xfrm flipH="1">
            <a:off x="7773149" y="4130268"/>
            <a:ext cx="7942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FDFD0A2-5E69-4B6C-8849-FDB5439F386F}"/>
              </a:ext>
            </a:extLst>
          </p:cNvPr>
          <p:cNvSpPr/>
          <p:nvPr/>
        </p:nvSpPr>
        <p:spPr>
          <a:xfrm>
            <a:off x="2593973" y="3352554"/>
            <a:ext cx="2470360" cy="15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 the data and send mail(User defined format) to the respective team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704953-4500-458B-A3EF-499E3ABB356B}"/>
              </a:ext>
            </a:extLst>
          </p:cNvPr>
          <p:cNvCxnSpPr>
            <a:cxnSpLocks/>
          </p:cNvCxnSpPr>
          <p:nvPr/>
        </p:nvCxnSpPr>
        <p:spPr>
          <a:xfrm flipH="1">
            <a:off x="5064333" y="4129400"/>
            <a:ext cx="7942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B4057-0FE2-4418-8093-2F746A88963B}"/>
              </a:ext>
            </a:extLst>
          </p:cNvPr>
          <p:cNvSpPr/>
          <p:nvPr/>
        </p:nvSpPr>
        <p:spPr>
          <a:xfrm>
            <a:off x="384175" y="93980"/>
            <a:ext cx="11474450" cy="653542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12247F8-196F-479D-817C-C3A86177B251}"/>
              </a:ext>
            </a:extLst>
          </p:cNvPr>
          <p:cNvSpPr txBox="1">
            <a:spLocks/>
          </p:cNvSpPr>
          <p:nvPr/>
        </p:nvSpPr>
        <p:spPr>
          <a:xfrm>
            <a:off x="4087627" y="5323786"/>
            <a:ext cx="5456518" cy="86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018374"/>
                </a:solidFill>
                <a:latin typeface="Poppins" panose="00000500000000000000" pitchFamily="50" charset="0"/>
                <a:ea typeface="Times New Roman" panose="02020603050405020304" pitchFamily="18" charset="0"/>
              </a:rPr>
              <a:t>Condition -1, Case-B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5A8A2F-1924-4199-9442-7CE0FC784DA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829153" y="2520950"/>
            <a:ext cx="0" cy="8316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774B7D8E-F519-4FDE-9152-AD5C86307EFE}"/>
              </a:ext>
            </a:extLst>
          </p:cNvPr>
          <p:cNvSpPr/>
          <p:nvPr/>
        </p:nvSpPr>
        <p:spPr>
          <a:xfrm>
            <a:off x="1062318" y="3758889"/>
            <a:ext cx="756340" cy="73342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977839-C21F-4704-8940-8901A499B01A}"/>
              </a:ext>
            </a:extLst>
          </p:cNvPr>
          <p:cNvCxnSpPr>
            <a:cxnSpLocks/>
          </p:cNvCxnSpPr>
          <p:nvPr/>
        </p:nvCxnSpPr>
        <p:spPr>
          <a:xfrm flipH="1">
            <a:off x="1799682" y="4129399"/>
            <a:ext cx="7942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6CE41-9395-4B89-9436-A8E6B0A87090}"/>
              </a:ext>
            </a:extLst>
          </p:cNvPr>
          <p:cNvCxnSpPr>
            <a:cxnSpLocks/>
          </p:cNvCxnSpPr>
          <p:nvPr/>
        </p:nvCxnSpPr>
        <p:spPr>
          <a:xfrm>
            <a:off x="3800872" y="2540000"/>
            <a:ext cx="60017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04B7051-D6D4-45AB-B020-456858499BB1}"/>
              </a:ext>
            </a:extLst>
          </p:cNvPr>
          <p:cNvSpPr/>
          <p:nvPr/>
        </p:nvSpPr>
        <p:spPr>
          <a:xfrm>
            <a:off x="5179882" y="136129"/>
            <a:ext cx="1914525" cy="1704975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New value = "Omit" and Old Value = "Omit"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C96648C-AB68-47A9-A351-93EEDAABD364}"/>
              </a:ext>
            </a:extLst>
          </p:cNvPr>
          <p:cNvSpPr/>
          <p:nvPr/>
        </p:nvSpPr>
        <p:spPr>
          <a:xfrm>
            <a:off x="545566" y="615790"/>
            <a:ext cx="756340" cy="73342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85F2F-9C19-45E3-89C4-A86458337E25}"/>
              </a:ext>
            </a:extLst>
          </p:cNvPr>
          <p:cNvCxnSpPr/>
          <p:nvPr/>
        </p:nvCxnSpPr>
        <p:spPr>
          <a:xfrm>
            <a:off x="1301906" y="982503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B7F5DB-05E2-434E-B495-599174F6D655}"/>
              </a:ext>
            </a:extLst>
          </p:cNvPr>
          <p:cNvSpPr/>
          <p:nvPr/>
        </p:nvSpPr>
        <p:spPr>
          <a:xfrm>
            <a:off x="7000787" y="421337"/>
            <a:ext cx="707627" cy="31972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D7323D-5D71-46D8-B5E9-F07ACE72F2C1}"/>
              </a:ext>
            </a:extLst>
          </p:cNvPr>
          <p:cNvSpPr/>
          <p:nvPr/>
        </p:nvSpPr>
        <p:spPr>
          <a:xfrm>
            <a:off x="7816046" y="591582"/>
            <a:ext cx="2207558" cy="78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Pick the data and send mail(User defined format) to the respective team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0A26FA-5473-4191-87CF-77C3A209F29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094407" y="981343"/>
            <a:ext cx="740889" cy="72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79A191-BE09-43DC-ADF1-227E5985FB9C}"/>
              </a:ext>
            </a:extLst>
          </p:cNvPr>
          <p:cNvSpPr/>
          <p:nvPr/>
        </p:nvSpPr>
        <p:spPr>
          <a:xfrm>
            <a:off x="4861495" y="1439625"/>
            <a:ext cx="707627" cy="31972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6A9052-BC0B-46A7-92B2-5DD2FB00FEF3}"/>
              </a:ext>
            </a:extLst>
          </p:cNvPr>
          <p:cNvCxnSpPr>
            <a:cxnSpLocks/>
          </p:cNvCxnSpPr>
          <p:nvPr/>
        </p:nvCxnSpPr>
        <p:spPr>
          <a:xfrm flipV="1">
            <a:off x="7310920" y="4049781"/>
            <a:ext cx="767111" cy="33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7DB2DEEE-626B-4166-AFFB-073F6F653736}"/>
              </a:ext>
            </a:extLst>
          </p:cNvPr>
          <p:cNvSpPr/>
          <p:nvPr/>
        </p:nvSpPr>
        <p:spPr>
          <a:xfrm>
            <a:off x="8014675" y="3202254"/>
            <a:ext cx="1914525" cy="1704975"/>
          </a:xfrm>
          <a:prstGeom prst="flowChartDecisi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New value = "Omit" and Old Value = "Omit"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6631BB-F20C-448F-A691-FEBB5341873A}"/>
              </a:ext>
            </a:extLst>
          </p:cNvPr>
          <p:cNvSpPr/>
          <p:nvPr/>
        </p:nvSpPr>
        <p:spPr>
          <a:xfrm>
            <a:off x="7528967" y="3396652"/>
            <a:ext cx="707627" cy="31972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5D6B83-45EA-4C50-94E8-A33417C012F5}"/>
              </a:ext>
            </a:extLst>
          </p:cNvPr>
          <p:cNvCxnSpPr>
            <a:cxnSpLocks/>
          </p:cNvCxnSpPr>
          <p:nvPr/>
        </p:nvCxnSpPr>
        <p:spPr>
          <a:xfrm>
            <a:off x="11218761" y="949129"/>
            <a:ext cx="0" cy="45333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49D0E4-2172-45DC-A8B5-D92774E2C1CF}"/>
              </a:ext>
            </a:extLst>
          </p:cNvPr>
          <p:cNvCxnSpPr>
            <a:cxnSpLocks/>
          </p:cNvCxnSpPr>
          <p:nvPr/>
        </p:nvCxnSpPr>
        <p:spPr>
          <a:xfrm flipH="1" flipV="1">
            <a:off x="10027481" y="965532"/>
            <a:ext cx="1208446" cy="92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9475F8-FC58-4D11-B8E9-EB5F9A4F8E0F}"/>
              </a:ext>
            </a:extLst>
          </p:cNvPr>
          <p:cNvCxnSpPr/>
          <p:nvPr/>
        </p:nvCxnSpPr>
        <p:spPr>
          <a:xfrm>
            <a:off x="10067004" y="5719804"/>
            <a:ext cx="8131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E21B3B2E-5EAB-4EBC-904B-E2FD1C001932}"/>
              </a:ext>
            </a:extLst>
          </p:cNvPr>
          <p:cNvSpPr/>
          <p:nvPr/>
        </p:nvSpPr>
        <p:spPr>
          <a:xfrm>
            <a:off x="10840591" y="5296296"/>
            <a:ext cx="756340" cy="73342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AC75E99-C743-4F0B-A003-37D29296B231}"/>
              </a:ext>
            </a:extLst>
          </p:cNvPr>
          <p:cNvSpPr/>
          <p:nvPr/>
        </p:nvSpPr>
        <p:spPr>
          <a:xfrm>
            <a:off x="4963367" y="3318418"/>
            <a:ext cx="2347553" cy="1589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Oppty Created Date" = Today -1 and "Expected Order Date" &lt; Today + 60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ADB721-43EF-4E30-AF92-0148824A51B4}"/>
              </a:ext>
            </a:extLst>
          </p:cNvPr>
          <p:cNvCxnSpPr/>
          <p:nvPr/>
        </p:nvCxnSpPr>
        <p:spPr>
          <a:xfrm>
            <a:off x="4476074" y="982502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145AB5-B7E0-4DCA-B349-931A3562C10A}"/>
              </a:ext>
            </a:extLst>
          </p:cNvPr>
          <p:cNvSpPr/>
          <p:nvPr/>
        </p:nvSpPr>
        <p:spPr>
          <a:xfrm>
            <a:off x="2005714" y="205657"/>
            <a:ext cx="2470360" cy="1553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Filter “Expected Order Date” &lt; Toady + 60</a:t>
            </a:r>
          </a:p>
          <a:p>
            <a:pPr algn="ctr"/>
            <a:r>
              <a:rPr lang="en-IN" dirty="0"/>
              <a:t>New value = "Omit" and Old Value = "Omit"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DD9776-DAE6-4E14-A7D6-9FC244FFE192}"/>
              </a:ext>
            </a:extLst>
          </p:cNvPr>
          <p:cNvCxnSpPr>
            <a:cxnSpLocks/>
          </p:cNvCxnSpPr>
          <p:nvPr/>
        </p:nvCxnSpPr>
        <p:spPr>
          <a:xfrm flipH="1">
            <a:off x="6138726" y="1828404"/>
            <a:ext cx="1" cy="14797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25057E4-15D8-4FA4-8C3F-DA7896567170}"/>
              </a:ext>
            </a:extLst>
          </p:cNvPr>
          <p:cNvSpPr/>
          <p:nvPr/>
        </p:nvSpPr>
        <p:spPr>
          <a:xfrm>
            <a:off x="7859446" y="5359503"/>
            <a:ext cx="2207558" cy="78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Pick the data and send mail(User defined format) to the respective team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27ADBE-FC91-4D47-8A14-36B478B976E0}"/>
              </a:ext>
            </a:extLst>
          </p:cNvPr>
          <p:cNvCxnSpPr>
            <a:cxnSpLocks/>
          </p:cNvCxnSpPr>
          <p:nvPr/>
        </p:nvCxnSpPr>
        <p:spPr>
          <a:xfrm>
            <a:off x="8961387" y="4857929"/>
            <a:ext cx="10550" cy="533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0CB8E1-21A6-4303-8C9F-55E1BE9C8B3C}"/>
              </a:ext>
            </a:extLst>
          </p:cNvPr>
          <p:cNvSpPr/>
          <p:nvPr/>
        </p:nvSpPr>
        <p:spPr>
          <a:xfrm>
            <a:off x="9497123" y="3231964"/>
            <a:ext cx="707627" cy="31972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BC15B2-7357-43C6-8EE8-B5404929E4FB}"/>
              </a:ext>
            </a:extLst>
          </p:cNvPr>
          <p:cNvCxnSpPr>
            <a:cxnSpLocks/>
          </p:cNvCxnSpPr>
          <p:nvPr/>
        </p:nvCxnSpPr>
        <p:spPr>
          <a:xfrm>
            <a:off x="9929200" y="4055463"/>
            <a:ext cx="12723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409456CF-A642-47C5-A386-3D77B1B3950F}"/>
              </a:ext>
            </a:extLst>
          </p:cNvPr>
          <p:cNvSpPr txBox="1">
            <a:spLocks/>
          </p:cNvSpPr>
          <p:nvPr/>
        </p:nvSpPr>
        <p:spPr>
          <a:xfrm>
            <a:off x="2352860" y="1901352"/>
            <a:ext cx="1909918" cy="225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dirty="0">
                <a:solidFill>
                  <a:srgbClr val="018374"/>
                </a:solidFill>
                <a:latin typeface="Poppins" panose="00000500000000000000" pitchFamily="50" charset="0"/>
                <a:ea typeface="Times New Roman" panose="02020603050405020304" pitchFamily="18" charset="0"/>
              </a:rPr>
              <a:t>Condition -2</a:t>
            </a:r>
            <a:endParaRPr lang="en-IN" sz="16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DF89EA2-A712-4666-BC41-1E155C6667F7}"/>
              </a:ext>
            </a:extLst>
          </p:cNvPr>
          <p:cNvSpPr txBox="1">
            <a:spLocks/>
          </p:cNvSpPr>
          <p:nvPr/>
        </p:nvSpPr>
        <p:spPr>
          <a:xfrm>
            <a:off x="5237376" y="5044056"/>
            <a:ext cx="1909918" cy="225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dirty="0">
                <a:solidFill>
                  <a:srgbClr val="018374"/>
                </a:solidFill>
                <a:latin typeface="Poppins" panose="00000500000000000000" pitchFamily="50" charset="0"/>
                <a:ea typeface="Times New Roman" panose="02020603050405020304" pitchFamily="18" charset="0"/>
              </a:rPr>
              <a:t>Condition -3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822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49240D2-5135-4CF2-B9F3-85EE450CE00C}"/>
              </a:ext>
            </a:extLst>
          </p:cNvPr>
          <p:cNvSpPr/>
          <p:nvPr/>
        </p:nvSpPr>
        <p:spPr>
          <a:xfrm>
            <a:off x="431260" y="553016"/>
            <a:ext cx="756340" cy="73342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1CEE0D-DE14-4341-BB38-926D2099D091}"/>
              </a:ext>
            </a:extLst>
          </p:cNvPr>
          <p:cNvSpPr/>
          <p:nvPr/>
        </p:nvSpPr>
        <p:spPr>
          <a:xfrm>
            <a:off x="1857375" y="572066"/>
            <a:ext cx="2085974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Update To address From column “Comops SSO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705E79-60BF-457C-ADD7-E4A7DD3EDD9B}"/>
              </a:ext>
            </a:extLst>
          </p:cNvPr>
          <p:cNvCxnSpPr/>
          <p:nvPr/>
        </p:nvCxnSpPr>
        <p:spPr>
          <a:xfrm>
            <a:off x="1197961" y="942903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975346-099A-4FDC-8936-D2257FEDE276}"/>
              </a:ext>
            </a:extLst>
          </p:cNvPr>
          <p:cNvCxnSpPr/>
          <p:nvPr/>
        </p:nvCxnSpPr>
        <p:spPr>
          <a:xfrm>
            <a:off x="3943349" y="948231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00DC7-12EC-46CC-A527-9C775B3DB064}"/>
              </a:ext>
            </a:extLst>
          </p:cNvPr>
          <p:cNvSpPr/>
          <p:nvPr/>
        </p:nvSpPr>
        <p:spPr>
          <a:xfrm>
            <a:off x="4682584" y="572066"/>
            <a:ext cx="2085974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Update CC address From column “Forecast SSO”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9C4AEC-DD31-4200-9715-B5686C6924B9}"/>
              </a:ext>
            </a:extLst>
          </p:cNvPr>
          <p:cNvCxnSpPr/>
          <p:nvPr/>
        </p:nvCxnSpPr>
        <p:spPr>
          <a:xfrm>
            <a:off x="6768558" y="938779"/>
            <a:ext cx="739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E85FFE-1627-4436-8ACE-775F3F4F7F8C}"/>
              </a:ext>
            </a:extLst>
          </p:cNvPr>
          <p:cNvSpPr/>
          <p:nvPr/>
        </p:nvSpPr>
        <p:spPr>
          <a:xfrm>
            <a:off x="7507793" y="543493"/>
            <a:ext cx="3331657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subject # OPPTY Replace with OPTTY &amp; Column “N” from excel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7782C4-73C2-4936-8F11-102263FC628E}"/>
              </a:ext>
            </a:extLst>
          </p:cNvPr>
          <p:cNvCxnSpPr>
            <a:cxnSpLocks/>
          </p:cNvCxnSpPr>
          <p:nvPr/>
        </p:nvCxnSpPr>
        <p:spPr>
          <a:xfrm flipH="1">
            <a:off x="9294847" y="1315016"/>
            <a:ext cx="3853" cy="652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1A3E22-66F8-4F10-889B-FB64ABAD8DB5}"/>
              </a:ext>
            </a:extLst>
          </p:cNvPr>
          <p:cNvSpPr/>
          <p:nvPr/>
        </p:nvSpPr>
        <p:spPr>
          <a:xfrm>
            <a:off x="7507793" y="1986527"/>
            <a:ext cx="3331657" cy="880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subject Quote # QUOTATION replace with  Quote # &amp;  Column “O” from excel file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1F5C28-F763-4228-B386-99DCADE9A843}"/>
              </a:ext>
            </a:extLst>
          </p:cNvPr>
          <p:cNvSpPr/>
          <p:nvPr/>
        </p:nvSpPr>
        <p:spPr>
          <a:xfrm>
            <a:off x="3440618" y="1957952"/>
            <a:ext cx="3331657" cy="880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the body from the templates and send mail.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90A8D-1A5D-4656-9667-3D9CD65691C6}"/>
              </a:ext>
            </a:extLst>
          </p:cNvPr>
          <p:cNvCxnSpPr>
            <a:cxnSpLocks/>
          </p:cNvCxnSpPr>
          <p:nvPr/>
        </p:nvCxnSpPr>
        <p:spPr>
          <a:xfrm flipH="1">
            <a:off x="6739984" y="2367456"/>
            <a:ext cx="7942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75C827E4-2FA4-42B1-BAC7-17AEF1E07FF4}"/>
              </a:ext>
            </a:extLst>
          </p:cNvPr>
          <p:cNvSpPr/>
          <p:nvPr/>
        </p:nvSpPr>
        <p:spPr>
          <a:xfrm>
            <a:off x="2005910" y="2019371"/>
            <a:ext cx="756340" cy="73342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8CF5F2-8236-49FF-867F-1AFFB3A1AD7D}"/>
              </a:ext>
            </a:extLst>
          </p:cNvPr>
          <p:cNvCxnSpPr>
            <a:cxnSpLocks/>
          </p:cNvCxnSpPr>
          <p:nvPr/>
        </p:nvCxnSpPr>
        <p:spPr>
          <a:xfrm flipH="1">
            <a:off x="2740667" y="2390213"/>
            <a:ext cx="6999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9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360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Times New Roman</vt:lpstr>
      <vt:lpstr>Office Theme</vt:lpstr>
      <vt:lpstr>Report CSB for S&amp;OP_BOT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</dc:creator>
  <cp:lastModifiedBy>Jonnadula, Pavan (Baker Hughes Contractor)</cp:lastModifiedBy>
  <cp:revision>115</cp:revision>
  <dcterms:created xsi:type="dcterms:W3CDTF">2022-03-22T08:22:23Z</dcterms:created>
  <dcterms:modified xsi:type="dcterms:W3CDTF">2023-06-28T15:38:02Z</dcterms:modified>
</cp:coreProperties>
</file>