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28803600" cy="43192700"/>
  <p:notesSz cx="6858000" cy="9144000"/>
  <p:embeddedFontLst>
    <p:embeddedFont>
      <p:font typeface="Lora Bold" charset="1" panose="00000800000000000000"/>
      <p:regular r:id="rId7"/>
    </p:embeddedFont>
    <p:embeddedFont>
      <p:font typeface="Lora" charset="1" panose="00000500000000000000"/>
      <p:regular r:id="rId8"/>
    </p:embeddedFont>
    <p:embeddedFont>
      <p:font typeface="The Seasons Bold" charset="1" panose="00000000000000000000"/>
      <p:regular r:id="rId9"/>
    </p:embeddedFont>
    <p:embeddedFont>
      <p:font typeface="Yasmin Bold" charset="1" panose="000008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jpe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D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92452" y="-8984158"/>
            <a:ext cx="20923120" cy="2092312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54700">
                    <a:alpha val="100000"/>
                  </a:srgbClr>
                </a:gs>
                <a:gs pos="100000">
                  <a:srgbClr val="FF8CA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71450"/>
              <a:ext cx="660400" cy="565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360345" y="-10491026"/>
            <a:ext cx="20923120" cy="2092312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56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71450"/>
              <a:ext cx="660400" cy="565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054933" y="939311"/>
            <a:ext cx="9402077" cy="14426312"/>
          </a:xfrm>
          <a:custGeom>
            <a:avLst/>
            <a:gdLst/>
            <a:ahLst/>
            <a:cxnLst/>
            <a:rect r="r" b="b" t="t" l="l"/>
            <a:pathLst>
              <a:path h="14426312" w="9402077">
                <a:moveTo>
                  <a:pt x="0" y="0"/>
                </a:moveTo>
                <a:lnTo>
                  <a:pt x="9402077" y="0"/>
                </a:lnTo>
                <a:lnTo>
                  <a:pt x="9402077" y="14426312"/>
                </a:lnTo>
                <a:lnTo>
                  <a:pt x="0" y="14426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9" t="-286" r="-511" b="-319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2568935" y="18810315"/>
            <a:ext cx="33937869" cy="3393786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547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71450"/>
              <a:ext cx="660400" cy="565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4062783" y="21346959"/>
            <a:ext cx="36925566" cy="3692556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56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71450"/>
              <a:ext cx="660400" cy="565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376659" y="14293279"/>
            <a:ext cx="10053296" cy="22642278"/>
            <a:chOff x="0" y="0"/>
            <a:chExt cx="982398" cy="22125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82397" cy="2212579"/>
            </a:xfrm>
            <a:custGeom>
              <a:avLst/>
              <a:gdLst/>
              <a:ahLst/>
              <a:cxnLst/>
              <a:rect r="r" b="b" t="t" l="l"/>
              <a:pathLst>
                <a:path h="2212579" w="982397">
                  <a:moveTo>
                    <a:pt x="25413" y="0"/>
                  </a:moveTo>
                  <a:lnTo>
                    <a:pt x="956985" y="0"/>
                  </a:lnTo>
                  <a:cubicBezTo>
                    <a:pt x="963725" y="0"/>
                    <a:pt x="970188" y="2677"/>
                    <a:pt x="974954" y="7443"/>
                  </a:cubicBezTo>
                  <a:cubicBezTo>
                    <a:pt x="979720" y="12209"/>
                    <a:pt x="982397" y="18673"/>
                    <a:pt x="982397" y="25413"/>
                  </a:cubicBezTo>
                  <a:lnTo>
                    <a:pt x="982397" y="2187166"/>
                  </a:lnTo>
                  <a:cubicBezTo>
                    <a:pt x="982397" y="2201202"/>
                    <a:pt x="971020" y="2212579"/>
                    <a:pt x="956985" y="2212579"/>
                  </a:cubicBezTo>
                  <a:lnTo>
                    <a:pt x="25413" y="2212579"/>
                  </a:lnTo>
                  <a:cubicBezTo>
                    <a:pt x="18673" y="2212579"/>
                    <a:pt x="12209" y="2209902"/>
                    <a:pt x="7443" y="2205136"/>
                  </a:cubicBezTo>
                  <a:cubicBezTo>
                    <a:pt x="2677" y="2200370"/>
                    <a:pt x="0" y="2193907"/>
                    <a:pt x="0" y="2187166"/>
                  </a:cubicBezTo>
                  <a:lnTo>
                    <a:pt x="0" y="25413"/>
                  </a:lnTo>
                  <a:cubicBezTo>
                    <a:pt x="0" y="18673"/>
                    <a:pt x="2677" y="12209"/>
                    <a:pt x="7443" y="7443"/>
                  </a:cubicBezTo>
                  <a:cubicBezTo>
                    <a:pt x="12209" y="2677"/>
                    <a:pt x="18673" y="0"/>
                    <a:pt x="25413" y="0"/>
                  </a:cubicBezTo>
                  <a:close/>
                </a:path>
              </a:pathLst>
            </a:custGeom>
            <a:solidFill>
              <a:srgbClr val="DB9865">
                <a:alpha val="6000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5250"/>
              <a:ext cx="982398" cy="2117330"/>
            </a:xfrm>
            <a:prstGeom prst="rect">
              <a:avLst/>
            </a:prstGeom>
          </p:spPr>
          <p:txBody>
            <a:bodyPr anchor="ctr" rtlCol="false" tIns="20747" lIns="20747" bIns="20747" rIns="20747"/>
            <a:lstStyle/>
            <a:p>
              <a:pPr algn="ctr">
                <a:lnSpc>
                  <a:spcPts val="2809"/>
                </a:lnSpc>
              </a:pPr>
            </a:p>
          </p:txBody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9630494" y="23565170"/>
            <a:ext cx="2988248" cy="5912763"/>
            <a:chOff x="0" y="0"/>
            <a:chExt cx="2620010" cy="51841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11540" t="-5759" r="-11422" b="-3098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2910283" y="23565170"/>
            <a:ext cx="2988248" cy="5912763"/>
            <a:chOff x="0" y="0"/>
            <a:chExt cx="2620010" cy="518414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22" r="0" b="-22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16190073" y="23565170"/>
            <a:ext cx="2988248" cy="5912763"/>
            <a:chOff x="0" y="0"/>
            <a:chExt cx="2620010" cy="518414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2" r="0" b="-22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48" id="48"/>
          <p:cNvGrpSpPr>
            <a:grpSpLocks noChangeAspect="true"/>
          </p:cNvGrpSpPr>
          <p:nvPr/>
        </p:nvGrpSpPr>
        <p:grpSpPr>
          <a:xfrm rot="0">
            <a:off x="11349127" y="30354233"/>
            <a:ext cx="2988248" cy="5912763"/>
            <a:chOff x="0" y="0"/>
            <a:chExt cx="2620010" cy="518414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2" r="0" b="-22"/>
              </a:stretch>
            </a:blip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58" id="58"/>
          <p:cNvGrpSpPr>
            <a:grpSpLocks noChangeAspect="true"/>
          </p:cNvGrpSpPr>
          <p:nvPr/>
        </p:nvGrpSpPr>
        <p:grpSpPr>
          <a:xfrm rot="0">
            <a:off x="16190073" y="16780258"/>
            <a:ext cx="2988248" cy="5912763"/>
            <a:chOff x="0" y="0"/>
            <a:chExt cx="2620010" cy="518414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8"/>
              <a:stretch>
                <a:fillRect l="0" t="-22" r="0" b="-22"/>
              </a:stretch>
            </a:blip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68" id="68"/>
          <p:cNvGrpSpPr>
            <a:grpSpLocks noChangeAspect="true"/>
          </p:cNvGrpSpPr>
          <p:nvPr/>
        </p:nvGrpSpPr>
        <p:grpSpPr>
          <a:xfrm rot="0">
            <a:off x="12910283" y="16780258"/>
            <a:ext cx="2988248" cy="5912763"/>
            <a:chOff x="0" y="0"/>
            <a:chExt cx="2620010" cy="518414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9"/>
              <a:stretch>
                <a:fillRect l="0" t="-22" r="0" b="-22"/>
              </a:stretch>
            </a:blip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78" id="78"/>
          <p:cNvGrpSpPr>
            <a:grpSpLocks noChangeAspect="true"/>
          </p:cNvGrpSpPr>
          <p:nvPr/>
        </p:nvGrpSpPr>
        <p:grpSpPr>
          <a:xfrm rot="0">
            <a:off x="9630494" y="16780258"/>
            <a:ext cx="2988248" cy="5912763"/>
            <a:chOff x="0" y="0"/>
            <a:chExt cx="2620010" cy="518414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0"/>
              <a:stretch>
                <a:fillRect l="-112" t="0" r="-112" b="0"/>
              </a:stretch>
            </a:blipFill>
          </p:spPr>
        </p:sp>
        <p:sp>
          <p:nvSpPr>
            <p:cNvPr name="Freeform 81" id="8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82" id="8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83" id="8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84" id="8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85" id="8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86" id="8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87" id="8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9334991" y="9794822"/>
            <a:ext cx="10007369" cy="4068628"/>
            <a:chOff x="0" y="0"/>
            <a:chExt cx="13343159" cy="5424838"/>
          </a:xfrm>
        </p:grpSpPr>
        <p:grpSp>
          <p:nvGrpSpPr>
            <p:cNvPr name="Group 89" id="89"/>
            <p:cNvGrpSpPr/>
            <p:nvPr/>
          </p:nvGrpSpPr>
          <p:grpSpPr>
            <a:xfrm rot="0">
              <a:off x="0" y="0"/>
              <a:ext cx="13343159" cy="5424838"/>
              <a:chOff x="0" y="0"/>
              <a:chExt cx="1144212" cy="465194"/>
            </a:xfrm>
          </p:grpSpPr>
          <p:sp>
            <p:nvSpPr>
              <p:cNvPr name="Freeform 90" id="90"/>
              <p:cNvSpPr/>
              <p:nvPr/>
            </p:nvSpPr>
            <p:spPr>
              <a:xfrm flipH="false" flipV="false" rot="0">
                <a:off x="0" y="0"/>
                <a:ext cx="1144212" cy="465194"/>
              </a:xfrm>
              <a:custGeom>
                <a:avLst/>
                <a:gdLst/>
                <a:ahLst/>
                <a:cxnLst/>
                <a:rect r="r" b="b" t="t" l="l"/>
                <a:pathLst>
                  <a:path h="465194" w="1144212">
                    <a:moveTo>
                      <a:pt x="48343" y="0"/>
                    </a:moveTo>
                    <a:lnTo>
                      <a:pt x="1095869" y="0"/>
                    </a:lnTo>
                    <a:cubicBezTo>
                      <a:pt x="1108690" y="0"/>
                      <a:pt x="1120987" y="5093"/>
                      <a:pt x="1130053" y="14159"/>
                    </a:cubicBezTo>
                    <a:cubicBezTo>
                      <a:pt x="1139119" y="23225"/>
                      <a:pt x="1144212" y="35522"/>
                      <a:pt x="1144212" y="48343"/>
                    </a:cubicBezTo>
                    <a:lnTo>
                      <a:pt x="1144212" y="416851"/>
                    </a:lnTo>
                    <a:cubicBezTo>
                      <a:pt x="1144212" y="443551"/>
                      <a:pt x="1122568" y="465194"/>
                      <a:pt x="1095869" y="465194"/>
                    </a:cubicBezTo>
                    <a:lnTo>
                      <a:pt x="48343" y="465194"/>
                    </a:lnTo>
                    <a:cubicBezTo>
                      <a:pt x="21644" y="465194"/>
                      <a:pt x="0" y="443551"/>
                      <a:pt x="0" y="416851"/>
                    </a:cubicBezTo>
                    <a:lnTo>
                      <a:pt x="0" y="48343"/>
                    </a:lnTo>
                    <a:cubicBezTo>
                      <a:pt x="0" y="21644"/>
                      <a:pt x="21644" y="0"/>
                      <a:pt x="48343" y="0"/>
                    </a:cubicBezTo>
                    <a:close/>
                  </a:path>
                </a:pathLst>
              </a:custGeom>
              <a:solidFill>
                <a:srgbClr val="DB9865">
                  <a:alpha val="60000"/>
                </a:srgbClr>
              </a:solidFill>
            </p:spPr>
          </p:sp>
          <p:sp>
            <p:nvSpPr>
              <p:cNvPr name="TextBox 91" id="91"/>
              <p:cNvSpPr txBox="true"/>
              <p:nvPr/>
            </p:nvSpPr>
            <p:spPr>
              <a:xfrm>
                <a:off x="0" y="95250"/>
                <a:ext cx="1144212" cy="369944"/>
              </a:xfrm>
              <a:prstGeom prst="rect">
                <a:avLst/>
              </a:prstGeom>
            </p:spPr>
            <p:txBody>
              <a:bodyPr anchor="ctr" rtlCol="false" tIns="10956" lIns="10956" bIns="10956" rIns="10956"/>
              <a:lstStyle/>
              <a:p>
                <a:pPr algn="ctr">
                  <a:lnSpc>
                    <a:spcPts val="2809"/>
                  </a:lnSpc>
                </a:pPr>
              </a:p>
            </p:txBody>
          </p:sp>
        </p:grpSp>
        <p:sp>
          <p:nvSpPr>
            <p:cNvPr name="TextBox 92" id="92"/>
            <p:cNvSpPr txBox="true"/>
            <p:nvPr/>
          </p:nvSpPr>
          <p:spPr>
            <a:xfrm rot="0">
              <a:off x="731033" y="686961"/>
              <a:ext cx="6101523" cy="900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26"/>
                </a:lnSpc>
                <a:spcBef>
                  <a:spcPct val="0"/>
                </a:spcBef>
              </a:pPr>
              <a:r>
                <a:rPr lang="en-US" b="true" sz="5263" strike="noStrike" u="none">
                  <a:solidFill>
                    <a:srgbClr val="C65600"/>
                  </a:solidFill>
                  <a:latin typeface="Lora Bold"/>
                  <a:ea typeface="Lora Bold"/>
                  <a:cs typeface="Lora Bold"/>
                  <a:sym typeface="Lora Bold"/>
                </a:rPr>
                <a:t>Tools</a:t>
              </a:r>
            </a:p>
          </p:txBody>
        </p:sp>
        <p:sp>
          <p:nvSpPr>
            <p:cNvPr name="Freeform 93" id="93"/>
            <p:cNvSpPr/>
            <p:nvPr/>
          </p:nvSpPr>
          <p:spPr>
            <a:xfrm flipH="false" flipV="false" rot="0">
              <a:off x="959962" y="2344976"/>
              <a:ext cx="1575452" cy="1575452"/>
            </a:xfrm>
            <a:custGeom>
              <a:avLst/>
              <a:gdLst/>
              <a:ahLst/>
              <a:cxnLst/>
              <a:rect r="r" b="b" t="t" l="l"/>
              <a:pathLst>
                <a:path h="1575452" w="1575452">
                  <a:moveTo>
                    <a:pt x="0" y="0"/>
                  </a:moveTo>
                  <a:lnTo>
                    <a:pt x="1575452" y="0"/>
                  </a:lnTo>
                  <a:lnTo>
                    <a:pt x="1575452" y="1575452"/>
                  </a:lnTo>
                  <a:lnTo>
                    <a:pt x="0" y="1575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94" id="94"/>
            <p:cNvSpPr/>
            <p:nvPr/>
          </p:nvSpPr>
          <p:spPr>
            <a:xfrm flipH="false" flipV="false" rot="0">
              <a:off x="8327276" y="2317271"/>
              <a:ext cx="1630863" cy="1630863"/>
            </a:xfrm>
            <a:custGeom>
              <a:avLst/>
              <a:gdLst/>
              <a:ahLst/>
              <a:cxnLst/>
              <a:rect r="r" b="b" t="t" l="l"/>
              <a:pathLst>
                <a:path h="1630863" w="1630863">
                  <a:moveTo>
                    <a:pt x="0" y="0"/>
                  </a:moveTo>
                  <a:lnTo>
                    <a:pt x="1630863" y="0"/>
                  </a:lnTo>
                  <a:lnTo>
                    <a:pt x="1630863" y="1630863"/>
                  </a:lnTo>
                  <a:lnTo>
                    <a:pt x="0" y="16308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95" id="95"/>
            <p:cNvSpPr/>
            <p:nvPr/>
          </p:nvSpPr>
          <p:spPr>
            <a:xfrm flipH="false" flipV="false" rot="0">
              <a:off x="10860600" y="2352665"/>
              <a:ext cx="1558197" cy="1560074"/>
            </a:xfrm>
            <a:custGeom>
              <a:avLst/>
              <a:gdLst/>
              <a:ahLst/>
              <a:cxnLst/>
              <a:rect r="r" b="b" t="t" l="l"/>
              <a:pathLst>
                <a:path h="1560074" w="1558197">
                  <a:moveTo>
                    <a:pt x="0" y="0"/>
                  </a:moveTo>
                  <a:lnTo>
                    <a:pt x="1558197" y="0"/>
                  </a:lnTo>
                  <a:lnTo>
                    <a:pt x="1558197" y="1560075"/>
                  </a:lnTo>
                  <a:lnTo>
                    <a:pt x="0" y="1560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6" id="96"/>
            <p:cNvSpPr/>
            <p:nvPr/>
          </p:nvSpPr>
          <p:spPr>
            <a:xfrm flipH="false" flipV="false" rot="0">
              <a:off x="3437874" y="2347853"/>
              <a:ext cx="1569699" cy="1569699"/>
            </a:xfrm>
            <a:custGeom>
              <a:avLst/>
              <a:gdLst/>
              <a:ahLst/>
              <a:cxnLst/>
              <a:rect r="r" b="b" t="t" l="l"/>
              <a:pathLst>
                <a:path h="1569699" w="1569699">
                  <a:moveTo>
                    <a:pt x="0" y="0"/>
                  </a:moveTo>
                  <a:lnTo>
                    <a:pt x="1569699" y="0"/>
                  </a:lnTo>
                  <a:lnTo>
                    <a:pt x="1569699" y="1569699"/>
                  </a:lnTo>
                  <a:lnTo>
                    <a:pt x="0" y="15696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Freeform 97" id="97"/>
            <p:cNvSpPr/>
            <p:nvPr/>
          </p:nvSpPr>
          <p:spPr>
            <a:xfrm flipH="false" flipV="false" rot="0">
              <a:off x="5910034" y="2375311"/>
              <a:ext cx="1514782" cy="1514782"/>
            </a:xfrm>
            <a:custGeom>
              <a:avLst/>
              <a:gdLst/>
              <a:ahLst/>
              <a:cxnLst/>
              <a:rect r="r" b="b" t="t" l="l"/>
              <a:pathLst>
                <a:path h="1514782" w="1514782">
                  <a:moveTo>
                    <a:pt x="0" y="0"/>
                  </a:moveTo>
                  <a:lnTo>
                    <a:pt x="1514782" y="0"/>
                  </a:lnTo>
                  <a:lnTo>
                    <a:pt x="1514782" y="1514783"/>
                  </a:lnTo>
                  <a:lnTo>
                    <a:pt x="0" y="1514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  <p:sp>
          <p:nvSpPr>
            <p:cNvPr name="TextBox 98" id="98"/>
            <p:cNvSpPr txBox="true"/>
            <p:nvPr/>
          </p:nvSpPr>
          <p:spPr>
            <a:xfrm rot="0">
              <a:off x="646665" y="4359689"/>
              <a:ext cx="2520637" cy="402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51"/>
                </a:lnSpc>
                <a:spcBef>
                  <a:spcPct val="0"/>
                </a:spcBef>
              </a:pPr>
              <a:r>
                <a:rPr lang="en-US" b="true" sz="2009" strike="noStrike" u="none">
                  <a:solidFill>
                    <a:srgbClr val="5E2D23"/>
                  </a:solidFill>
                  <a:latin typeface="Lora Bold"/>
                  <a:ea typeface="Lora Bold"/>
                  <a:cs typeface="Lora Bold"/>
                  <a:sym typeface="Lora Bold"/>
                </a:rPr>
                <a:t>Flutter</a:t>
              </a:r>
            </a:p>
          </p:txBody>
        </p:sp>
        <p:sp>
          <p:nvSpPr>
            <p:cNvPr name="TextBox 99" id="99"/>
            <p:cNvSpPr txBox="true"/>
            <p:nvPr/>
          </p:nvSpPr>
          <p:spPr>
            <a:xfrm rot="0">
              <a:off x="3037035" y="4359689"/>
              <a:ext cx="2520637" cy="402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51"/>
                </a:lnSpc>
                <a:spcBef>
                  <a:spcPct val="0"/>
                </a:spcBef>
              </a:pPr>
              <a:r>
                <a:rPr lang="en-US" b="true" sz="2009">
                  <a:solidFill>
                    <a:srgbClr val="5E2D23"/>
                  </a:solidFill>
                  <a:latin typeface="Lora Bold"/>
                  <a:ea typeface="Lora Bold"/>
                  <a:cs typeface="Lora Bold"/>
                  <a:sym typeface="Lora Bold"/>
                </a:rPr>
                <a:t>Firebase</a:t>
              </a:r>
            </a:p>
          </p:txBody>
        </p:sp>
        <p:sp>
          <p:nvSpPr>
            <p:cNvPr name="TextBox 100" id="100"/>
            <p:cNvSpPr txBox="true"/>
            <p:nvPr/>
          </p:nvSpPr>
          <p:spPr>
            <a:xfrm rot="0">
              <a:off x="5427406" y="4356965"/>
              <a:ext cx="2520637" cy="40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51"/>
                </a:lnSpc>
                <a:spcBef>
                  <a:spcPct val="0"/>
                </a:spcBef>
              </a:pPr>
              <a:r>
                <a:rPr lang="en-US" b="true" sz="2009" strike="noStrike" u="none">
                  <a:solidFill>
                    <a:srgbClr val="5E2D23"/>
                  </a:solidFill>
                  <a:latin typeface="Lora Bold"/>
                  <a:ea typeface="Lora Bold"/>
                  <a:cs typeface="Lora Bold"/>
                  <a:sym typeface="Lora Bold"/>
                </a:rPr>
                <a:t>ChatGPT</a:t>
              </a:r>
            </a:p>
          </p:txBody>
        </p:sp>
        <p:sp>
          <p:nvSpPr>
            <p:cNvPr name="TextBox 101" id="101"/>
            <p:cNvSpPr txBox="true"/>
            <p:nvPr/>
          </p:nvSpPr>
          <p:spPr>
            <a:xfrm rot="0">
              <a:off x="7817777" y="4356965"/>
              <a:ext cx="2520637" cy="40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51"/>
                </a:lnSpc>
                <a:spcBef>
                  <a:spcPct val="0"/>
                </a:spcBef>
              </a:pPr>
              <a:r>
                <a:rPr lang="en-US" b="true" sz="2009" strike="noStrike" u="none">
                  <a:solidFill>
                    <a:srgbClr val="5E2D23"/>
                  </a:solidFill>
                  <a:latin typeface="Lora Bold"/>
                  <a:ea typeface="Lora Bold"/>
                  <a:cs typeface="Lora Bold"/>
                  <a:sym typeface="Lora Bold"/>
                </a:rPr>
                <a:t>Git</a:t>
              </a:r>
            </a:p>
          </p:txBody>
        </p:sp>
        <p:sp>
          <p:nvSpPr>
            <p:cNvPr name="TextBox 102" id="102"/>
            <p:cNvSpPr txBox="true"/>
            <p:nvPr/>
          </p:nvSpPr>
          <p:spPr>
            <a:xfrm rot="0">
              <a:off x="10208148" y="4356965"/>
              <a:ext cx="2520637" cy="40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51"/>
                </a:lnSpc>
                <a:spcBef>
                  <a:spcPct val="0"/>
                </a:spcBef>
              </a:pPr>
              <a:r>
                <a:rPr lang="en-US" b="true" sz="2009" strike="noStrike" u="none">
                  <a:solidFill>
                    <a:srgbClr val="5E2D23"/>
                  </a:solidFill>
                  <a:latin typeface="Lora Bold"/>
                  <a:ea typeface="Lora Bold"/>
                  <a:cs typeface="Lora Bold"/>
                  <a:sym typeface="Lora Bold"/>
                </a:rPr>
                <a:t>Github</a:t>
              </a:r>
            </a:p>
          </p:txBody>
        </p:sp>
        <p:sp>
          <p:nvSpPr>
            <p:cNvPr name="AutoShape 103" id="103"/>
            <p:cNvSpPr/>
            <p:nvPr/>
          </p:nvSpPr>
          <p:spPr>
            <a:xfrm flipH="true">
              <a:off x="816117" y="1779910"/>
              <a:ext cx="11434732" cy="663"/>
            </a:xfrm>
            <a:prstGeom prst="line">
              <a:avLst/>
            </a:prstGeom>
            <a:ln cap="rnd" w="72147">
              <a:solidFill>
                <a:srgbClr val="A547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04" id="104"/>
            <p:cNvGrpSpPr/>
            <p:nvPr/>
          </p:nvGrpSpPr>
          <p:grpSpPr>
            <a:xfrm rot="-10788159">
              <a:off x="12250848" y="1588181"/>
              <a:ext cx="384782" cy="384782"/>
              <a:chOff x="0" y="0"/>
              <a:chExt cx="812800" cy="812800"/>
            </a:xfrm>
          </p:grpSpPr>
          <p:sp>
            <p:nvSpPr>
              <p:cNvPr name="Freeform 105" id="10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2D23"/>
              </a:solidFill>
            </p:spPr>
          </p:sp>
          <p:sp>
            <p:nvSpPr>
              <p:cNvPr name="TextBox 106" id="106"/>
              <p:cNvSpPr txBox="true"/>
              <p:nvPr/>
            </p:nvSpPr>
            <p:spPr>
              <a:xfrm>
                <a:off x="76200" y="171450"/>
                <a:ext cx="660400" cy="5651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9"/>
                  </a:lnSpc>
                </a:pPr>
              </a:p>
            </p:txBody>
          </p:sp>
        </p:grpSp>
      </p:grpSp>
      <p:grpSp>
        <p:nvGrpSpPr>
          <p:cNvPr name="Group 107" id="107"/>
          <p:cNvGrpSpPr/>
          <p:nvPr/>
        </p:nvGrpSpPr>
        <p:grpSpPr>
          <a:xfrm rot="0">
            <a:off x="706152" y="37516582"/>
            <a:ext cx="11312446" cy="4615175"/>
            <a:chOff x="0" y="0"/>
            <a:chExt cx="1105440" cy="450990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1105440" cy="450990"/>
            </a:xfrm>
            <a:custGeom>
              <a:avLst/>
              <a:gdLst/>
              <a:ahLst/>
              <a:cxnLst/>
              <a:rect r="r" b="b" t="t" l="l"/>
              <a:pathLst>
                <a:path h="450990" w="1105440">
                  <a:moveTo>
                    <a:pt x="22584" y="0"/>
                  </a:moveTo>
                  <a:lnTo>
                    <a:pt x="1082856" y="0"/>
                  </a:lnTo>
                  <a:cubicBezTo>
                    <a:pt x="1095329" y="0"/>
                    <a:pt x="1105440" y="10111"/>
                    <a:pt x="1105440" y="22584"/>
                  </a:cubicBezTo>
                  <a:lnTo>
                    <a:pt x="1105440" y="428406"/>
                  </a:lnTo>
                  <a:cubicBezTo>
                    <a:pt x="1105440" y="434395"/>
                    <a:pt x="1103061" y="440140"/>
                    <a:pt x="1098825" y="444375"/>
                  </a:cubicBezTo>
                  <a:cubicBezTo>
                    <a:pt x="1094590" y="448611"/>
                    <a:pt x="1088846" y="450990"/>
                    <a:pt x="1082856" y="450990"/>
                  </a:cubicBezTo>
                  <a:lnTo>
                    <a:pt x="22584" y="450990"/>
                  </a:lnTo>
                  <a:cubicBezTo>
                    <a:pt x="10111" y="450990"/>
                    <a:pt x="0" y="440879"/>
                    <a:pt x="0" y="428406"/>
                  </a:cubicBezTo>
                  <a:lnTo>
                    <a:pt x="0" y="22584"/>
                  </a:lnTo>
                  <a:cubicBezTo>
                    <a:pt x="0" y="10111"/>
                    <a:pt x="10111" y="0"/>
                    <a:pt x="22584" y="0"/>
                  </a:cubicBezTo>
                  <a:close/>
                </a:path>
              </a:pathLst>
            </a:custGeom>
            <a:solidFill>
              <a:srgbClr val="F4CDB0">
                <a:alpha val="60000"/>
              </a:srgbClr>
            </a:solidFill>
          </p:spPr>
        </p:sp>
        <p:sp>
          <p:nvSpPr>
            <p:cNvPr name="TextBox 109" id="109"/>
            <p:cNvSpPr txBox="true"/>
            <p:nvPr/>
          </p:nvSpPr>
          <p:spPr>
            <a:xfrm>
              <a:off x="0" y="95250"/>
              <a:ext cx="1105440" cy="355740"/>
            </a:xfrm>
            <a:prstGeom prst="rect">
              <a:avLst/>
            </a:prstGeom>
          </p:spPr>
          <p:txBody>
            <a:bodyPr anchor="ctr" rtlCol="false" tIns="20747" lIns="20747" bIns="20747" rIns="20747"/>
            <a:lstStyle/>
            <a:p>
              <a:pPr algn="ctr">
                <a:lnSpc>
                  <a:spcPts val="2809"/>
                </a:lnSpc>
              </a:pPr>
            </a:p>
          </p:txBody>
        </p:sp>
      </p:grpSp>
      <p:grpSp>
        <p:nvGrpSpPr>
          <p:cNvPr name="Group 110" id="110"/>
          <p:cNvGrpSpPr/>
          <p:nvPr/>
        </p:nvGrpSpPr>
        <p:grpSpPr>
          <a:xfrm rot="0">
            <a:off x="846158" y="39369328"/>
            <a:ext cx="3321807" cy="1496488"/>
            <a:chOff x="0" y="0"/>
            <a:chExt cx="823952" cy="371194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823952" cy="371194"/>
            </a:xfrm>
            <a:custGeom>
              <a:avLst/>
              <a:gdLst/>
              <a:ahLst/>
              <a:cxnLst/>
              <a:rect r="r" b="b" t="t" l="l"/>
              <a:pathLst>
                <a:path h="371194" w="823952">
                  <a:moveTo>
                    <a:pt x="0" y="0"/>
                  </a:moveTo>
                  <a:lnTo>
                    <a:pt x="620752" y="0"/>
                  </a:lnTo>
                  <a:lnTo>
                    <a:pt x="823952" y="185597"/>
                  </a:lnTo>
                  <a:lnTo>
                    <a:pt x="620752" y="371194"/>
                  </a:lnTo>
                  <a:lnTo>
                    <a:pt x="0" y="371194"/>
                  </a:lnTo>
                  <a:lnTo>
                    <a:pt x="203200" y="185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2D23"/>
            </a:solidFill>
          </p:spPr>
        </p:sp>
        <p:sp>
          <p:nvSpPr>
            <p:cNvPr name="TextBox 112" id="112"/>
            <p:cNvSpPr txBox="true"/>
            <p:nvPr/>
          </p:nvSpPr>
          <p:spPr>
            <a:xfrm>
              <a:off x="177800" y="-66675"/>
              <a:ext cx="569952" cy="437869"/>
            </a:xfrm>
            <a:prstGeom prst="rect">
              <a:avLst/>
            </a:prstGeom>
          </p:spPr>
          <p:txBody>
            <a:bodyPr anchor="ctr" rtlCol="false" tIns="14839" lIns="14839" bIns="14839" rIns="14839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TextBox 113" id="113"/>
          <p:cNvSpPr txBox="true"/>
          <p:nvPr/>
        </p:nvSpPr>
        <p:spPr>
          <a:xfrm rot="0">
            <a:off x="1515022" y="39535669"/>
            <a:ext cx="2182776" cy="104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0"/>
              </a:lnSpc>
            </a:pPr>
            <a:r>
              <a:rPr lang="en-US" sz="2578" strike="noStrike" u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Gather </a:t>
            </a:r>
          </a:p>
          <a:p>
            <a:pPr algn="ctr" marL="0" indent="0" lvl="0">
              <a:lnSpc>
                <a:spcPts val="4280"/>
              </a:lnSpc>
            </a:pPr>
            <a:r>
              <a:rPr lang="en-US" sz="2578" strike="noStrike" u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Requirements</a:t>
            </a:r>
          </a:p>
        </p:txBody>
      </p:sp>
      <p:grpSp>
        <p:nvGrpSpPr>
          <p:cNvPr name="Group 114" id="114"/>
          <p:cNvGrpSpPr/>
          <p:nvPr/>
        </p:nvGrpSpPr>
        <p:grpSpPr>
          <a:xfrm rot="0">
            <a:off x="3312069" y="39369328"/>
            <a:ext cx="2741624" cy="1496488"/>
            <a:chOff x="0" y="0"/>
            <a:chExt cx="680042" cy="371194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80042" cy="371194"/>
            </a:xfrm>
            <a:custGeom>
              <a:avLst/>
              <a:gdLst/>
              <a:ahLst/>
              <a:cxnLst/>
              <a:rect r="r" b="b" t="t" l="l"/>
              <a:pathLst>
                <a:path h="371194" w="680042">
                  <a:moveTo>
                    <a:pt x="0" y="0"/>
                  </a:moveTo>
                  <a:lnTo>
                    <a:pt x="476842" y="0"/>
                  </a:lnTo>
                  <a:lnTo>
                    <a:pt x="680042" y="185597"/>
                  </a:lnTo>
                  <a:lnTo>
                    <a:pt x="476842" y="371194"/>
                  </a:lnTo>
                  <a:lnTo>
                    <a:pt x="0" y="371194"/>
                  </a:lnTo>
                  <a:lnTo>
                    <a:pt x="203200" y="185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3C1"/>
            </a:solidFill>
            <a:ln cap="sq">
              <a:noFill/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177800" y="-66675"/>
              <a:ext cx="426042" cy="437869"/>
            </a:xfrm>
            <a:prstGeom prst="rect">
              <a:avLst/>
            </a:prstGeom>
          </p:spPr>
          <p:txBody>
            <a:bodyPr anchor="ctr" rtlCol="false" tIns="14839" lIns="14839" bIns="14839" rIns="14839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7" id="117"/>
          <p:cNvSpPr txBox="true"/>
          <p:nvPr/>
        </p:nvSpPr>
        <p:spPr>
          <a:xfrm rot="0">
            <a:off x="3802572" y="39396658"/>
            <a:ext cx="1760617" cy="1306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5"/>
              </a:lnSpc>
            </a:pPr>
            <a:r>
              <a:rPr lang="en-US" sz="2578">
                <a:solidFill>
                  <a:srgbClr val="5E2D23"/>
                </a:solidFill>
                <a:latin typeface="Lora"/>
                <a:ea typeface="Lora"/>
                <a:cs typeface="Lora"/>
                <a:sym typeface="Lora"/>
              </a:rPr>
              <a:t>D</a:t>
            </a:r>
            <a:r>
              <a:rPr lang="en-US" sz="2578" strike="noStrike" u="none">
                <a:solidFill>
                  <a:srgbClr val="5E2D23"/>
                </a:solidFill>
                <a:latin typeface="Lora"/>
                <a:ea typeface="Lora"/>
                <a:cs typeface="Lora"/>
                <a:sym typeface="Lora"/>
              </a:rPr>
              <a:t>e</a:t>
            </a:r>
            <a:r>
              <a:rPr lang="en-US" sz="2578" strike="noStrike" u="none">
                <a:solidFill>
                  <a:srgbClr val="5E2D23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2578" strike="noStrike" u="none">
                <a:solidFill>
                  <a:srgbClr val="5E2D23"/>
                </a:solidFill>
                <a:latin typeface="Lora"/>
                <a:ea typeface="Lora"/>
                <a:cs typeface="Lora"/>
                <a:sym typeface="Lora"/>
              </a:rPr>
              <a:t>i</a:t>
            </a:r>
            <a:r>
              <a:rPr lang="en-US" sz="2578" strike="noStrike" u="none">
                <a:solidFill>
                  <a:srgbClr val="5E2D23"/>
                </a:solidFill>
                <a:latin typeface="Lora"/>
                <a:ea typeface="Lora"/>
                <a:cs typeface="Lora"/>
                <a:sym typeface="Lora"/>
              </a:rPr>
              <a:t>gn </a:t>
            </a:r>
          </a:p>
          <a:p>
            <a:pPr algn="ctr">
              <a:lnSpc>
                <a:spcPts val="3455"/>
              </a:lnSpc>
            </a:pPr>
            <a:r>
              <a:rPr lang="en-US" sz="2578" strike="noStrike" u="none">
                <a:solidFill>
                  <a:srgbClr val="5E2D23"/>
                </a:solidFill>
                <a:latin typeface="Lora"/>
                <a:ea typeface="Lora"/>
                <a:cs typeface="Lora"/>
                <a:sym typeface="Lora"/>
              </a:rPr>
              <a:t>and </a:t>
            </a:r>
          </a:p>
          <a:p>
            <a:pPr algn="ctr">
              <a:lnSpc>
                <a:spcPts val="3455"/>
              </a:lnSpc>
            </a:pPr>
            <a:r>
              <a:rPr lang="en-US" sz="2578" strike="noStrike" u="none">
                <a:solidFill>
                  <a:srgbClr val="5E2D23"/>
                </a:solidFill>
                <a:latin typeface="Lora"/>
                <a:ea typeface="Lora"/>
                <a:cs typeface="Lora"/>
                <a:sym typeface="Lora"/>
              </a:rPr>
              <a:t>A</a:t>
            </a:r>
            <a:r>
              <a:rPr lang="en-US" sz="2578" strike="noStrike" u="none">
                <a:solidFill>
                  <a:srgbClr val="5E2D23"/>
                </a:solidFill>
                <a:latin typeface="Lora"/>
                <a:ea typeface="Lora"/>
                <a:cs typeface="Lora"/>
                <a:sym typeface="Lora"/>
              </a:rPr>
              <a:t>n</a:t>
            </a:r>
            <a:r>
              <a:rPr lang="en-US" sz="2578" strike="noStrike" u="none">
                <a:solidFill>
                  <a:srgbClr val="5E2D23"/>
                </a:solidFill>
                <a:latin typeface="Lora"/>
                <a:ea typeface="Lora"/>
                <a:cs typeface="Lora"/>
                <a:sym typeface="Lora"/>
              </a:rPr>
              <a:t>alysi</a:t>
            </a:r>
            <a:r>
              <a:rPr lang="en-US" sz="2578" strike="noStrike" u="none">
                <a:solidFill>
                  <a:srgbClr val="5E2D23"/>
                </a:solidFill>
                <a:latin typeface="Lora"/>
                <a:ea typeface="Lora"/>
                <a:cs typeface="Lora"/>
                <a:sym typeface="Lora"/>
              </a:rPr>
              <a:t>s</a:t>
            </a:r>
          </a:p>
        </p:txBody>
      </p:sp>
      <p:grpSp>
        <p:nvGrpSpPr>
          <p:cNvPr name="Group 118" id="118"/>
          <p:cNvGrpSpPr/>
          <p:nvPr/>
        </p:nvGrpSpPr>
        <p:grpSpPr>
          <a:xfrm rot="0">
            <a:off x="5228686" y="39369328"/>
            <a:ext cx="2741624" cy="1496488"/>
            <a:chOff x="0" y="0"/>
            <a:chExt cx="680042" cy="371194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80042" cy="371194"/>
            </a:xfrm>
            <a:custGeom>
              <a:avLst/>
              <a:gdLst/>
              <a:ahLst/>
              <a:cxnLst/>
              <a:rect r="r" b="b" t="t" l="l"/>
              <a:pathLst>
                <a:path h="371194" w="680042">
                  <a:moveTo>
                    <a:pt x="0" y="0"/>
                  </a:moveTo>
                  <a:lnTo>
                    <a:pt x="476842" y="0"/>
                  </a:lnTo>
                  <a:lnTo>
                    <a:pt x="680042" y="185597"/>
                  </a:lnTo>
                  <a:lnTo>
                    <a:pt x="476842" y="371194"/>
                  </a:lnTo>
                  <a:lnTo>
                    <a:pt x="0" y="371194"/>
                  </a:lnTo>
                  <a:lnTo>
                    <a:pt x="203200" y="185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7043"/>
            </a:solidFill>
            <a:ln cap="sq">
              <a:noFill/>
              <a:prstDash val="solid"/>
              <a:miter/>
            </a:ln>
          </p:spPr>
        </p:sp>
        <p:sp>
          <p:nvSpPr>
            <p:cNvPr name="TextBox 120" id="120"/>
            <p:cNvSpPr txBox="true"/>
            <p:nvPr/>
          </p:nvSpPr>
          <p:spPr>
            <a:xfrm>
              <a:off x="177800" y="-66675"/>
              <a:ext cx="426042" cy="437869"/>
            </a:xfrm>
            <a:prstGeom prst="rect">
              <a:avLst/>
            </a:prstGeom>
          </p:spPr>
          <p:txBody>
            <a:bodyPr anchor="ctr" rtlCol="false" tIns="14839" lIns="14839" bIns="14839" rIns="14839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1" id="121"/>
          <p:cNvSpPr txBox="true"/>
          <p:nvPr/>
        </p:nvSpPr>
        <p:spPr>
          <a:xfrm rot="0">
            <a:off x="5828176" y="39757000"/>
            <a:ext cx="176061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94"/>
              </a:lnSpc>
              <a:spcBef>
                <a:spcPct val="0"/>
              </a:spcBef>
            </a:pPr>
            <a:r>
              <a:rPr lang="en-US" sz="2578" strike="noStrike" u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Bulid Prototype</a:t>
            </a:r>
          </a:p>
        </p:txBody>
      </p:sp>
      <p:grpSp>
        <p:nvGrpSpPr>
          <p:cNvPr name="Group 122" id="122"/>
          <p:cNvGrpSpPr/>
          <p:nvPr/>
        </p:nvGrpSpPr>
        <p:grpSpPr>
          <a:xfrm rot="0">
            <a:off x="7120190" y="39369328"/>
            <a:ext cx="2741624" cy="1496488"/>
            <a:chOff x="0" y="0"/>
            <a:chExt cx="680042" cy="371194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80042" cy="371194"/>
            </a:xfrm>
            <a:custGeom>
              <a:avLst/>
              <a:gdLst/>
              <a:ahLst/>
              <a:cxnLst/>
              <a:rect r="r" b="b" t="t" l="l"/>
              <a:pathLst>
                <a:path h="371194" w="680042">
                  <a:moveTo>
                    <a:pt x="0" y="0"/>
                  </a:moveTo>
                  <a:lnTo>
                    <a:pt x="476842" y="0"/>
                  </a:lnTo>
                  <a:lnTo>
                    <a:pt x="680042" y="185597"/>
                  </a:lnTo>
                  <a:lnTo>
                    <a:pt x="476842" y="371194"/>
                  </a:lnTo>
                  <a:lnTo>
                    <a:pt x="0" y="371194"/>
                  </a:lnTo>
                  <a:lnTo>
                    <a:pt x="203200" y="185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3C1"/>
            </a:solidFill>
            <a:ln cap="sq">
              <a:noFill/>
              <a:prstDash val="solid"/>
              <a:miter/>
            </a:ln>
          </p:spPr>
        </p:sp>
        <p:sp>
          <p:nvSpPr>
            <p:cNvPr name="TextBox 124" id="124"/>
            <p:cNvSpPr txBox="true"/>
            <p:nvPr/>
          </p:nvSpPr>
          <p:spPr>
            <a:xfrm>
              <a:off x="177800" y="-66675"/>
              <a:ext cx="426042" cy="437869"/>
            </a:xfrm>
            <a:prstGeom prst="rect">
              <a:avLst/>
            </a:prstGeom>
          </p:spPr>
          <p:txBody>
            <a:bodyPr anchor="ctr" rtlCol="false" tIns="14839" lIns="14839" bIns="14839" rIns="14839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5" id="125"/>
          <p:cNvSpPr txBox="true"/>
          <p:nvPr/>
        </p:nvSpPr>
        <p:spPr>
          <a:xfrm rot="0">
            <a:off x="7822803" y="39922310"/>
            <a:ext cx="1938525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94"/>
              </a:lnSpc>
              <a:spcBef>
                <a:spcPct val="0"/>
              </a:spcBef>
            </a:pPr>
            <a:r>
              <a:rPr lang="en-US" sz="2578" strike="noStrike" u="none">
                <a:solidFill>
                  <a:srgbClr val="5E2D23"/>
                </a:solidFill>
                <a:latin typeface="Lora"/>
                <a:ea typeface="Lora"/>
                <a:cs typeface="Lora"/>
                <a:sym typeface="Lora"/>
              </a:rPr>
              <a:t>Implement</a:t>
            </a:r>
          </a:p>
        </p:txBody>
      </p:sp>
      <p:grpSp>
        <p:nvGrpSpPr>
          <p:cNvPr name="Group 126" id="126"/>
          <p:cNvGrpSpPr/>
          <p:nvPr/>
        </p:nvGrpSpPr>
        <p:grpSpPr>
          <a:xfrm rot="0">
            <a:off x="9029318" y="39369328"/>
            <a:ext cx="2741624" cy="1496488"/>
            <a:chOff x="0" y="0"/>
            <a:chExt cx="680042" cy="371194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80042" cy="371194"/>
            </a:xfrm>
            <a:custGeom>
              <a:avLst/>
              <a:gdLst/>
              <a:ahLst/>
              <a:cxnLst/>
              <a:rect r="r" b="b" t="t" l="l"/>
              <a:pathLst>
                <a:path h="371194" w="680042">
                  <a:moveTo>
                    <a:pt x="0" y="0"/>
                  </a:moveTo>
                  <a:lnTo>
                    <a:pt x="476842" y="0"/>
                  </a:lnTo>
                  <a:lnTo>
                    <a:pt x="680042" y="185597"/>
                  </a:lnTo>
                  <a:lnTo>
                    <a:pt x="476842" y="371194"/>
                  </a:lnTo>
                  <a:lnTo>
                    <a:pt x="0" y="371194"/>
                  </a:lnTo>
                  <a:lnTo>
                    <a:pt x="203200" y="185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2D23"/>
            </a:solidFill>
          </p:spPr>
        </p:sp>
        <p:sp>
          <p:nvSpPr>
            <p:cNvPr name="TextBox 128" id="128"/>
            <p:cNvSpPr txBox="true"/>
            <p:nvPr/>
          </p:nvSpPr>
          <p:spPr>
            <a:xfrm>
              <a:off x="177800" y="-66675"/>
              <a:ext cx="426042" cy="437869"/>
            </a:xfrm>
            <a:prstGeom prst="rect">
              <a:avLst/>
            </a:prstGeom>
          </p:spPr>
          <p:txBody>
            <a:bodyPr anchor="ctr" rtlCol="false" tIns="14839" lIns="14839" bIns="14839" rIns="14839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TextBox 129" id="129"/>
          <p:cNvSpPr txBox="true"/>
          <p:nvPr/>
        </p:nvSpPr>
        <p:spPr>
          <a:xfrm rot="0">
            <a:off x="9861814" y="39908557"/>
            <a:ext cx="1427884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94"/>
              </a:lnSpc>
              <a:spcBef>
                <a:spcPct val="0"/>
              </a:spcBef>
            </a:pPr>
            <a:r>
              <a:rPr lang="en-US" sz="2578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T</a:t>
            </a:r>
            <a:r>
              <a:rPr lang="en-US" sz="2578" strike="noStrike" u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e</a:t>
            </a:r>
            <a:r>
              <a:rPr lang="en-US" sz="2578" strike="noStrike" u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-US" sz="2578" strike="noStrike" u="non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t</a:t>
            </a:r>
          </a:p>
        </p:txBody>
      </p:sp>
      <p:sp>
        <p:nvSpPr>
          <p:cNvPr name="TextBox 130" id="130"/>
          <p:cNvSpPr txBox="true"/>
          <p:nvPr/>
        </p:nvSpPr>
        <p:spPr>
          <a:xfrm rot="0">
            <a:off x="1268202" y="38081261"/>
            <a:ext cx="5178487" cy="634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26"/>
              </a:lnSpc>
              <a:spcBef>
                <a:spcPct val="0"/>
              </a:spcBef>
            </a:pPr>
            <a:r>
              <a:rPr lang="en-US" b="true" sz="5263" strike="noStrike" u="none">
                <a:solidFill>
                  <a:srgbClr val="C65600"/>
                </a:solidFill>
                <a:latin typeface="Lora Bold"/>
                <a:ea typeface="Lora Bold"/>
                <a:cs typeface="Lora Bold"/>
                <a:sym typeface="Lora Bold"/>
              </a:rPr>
              <a:t>Methodology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4388595" y="41265867"/>
            <a:ext cx="3843328" cy="440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3"/>
              </a:lnSpc>
              <a:spcBef>
                <a:spcPct val="0"/>
              </a:spcBef>
            </a:pPr>
            <a:r>
              <a:rPr lang="en-US" sz="2863" strike="noStrike" u="none">
                <a:solidFill>
                  <a:srgbClr val="5E2D23"/>
                </a:solidFill>
                <a:latin typeface="Lora"/>
                <a:ea typeface="Lora"/>
                <a:cs typeface="Lora"/>
                <a:sym typeface="Lora"/>
              </a:rPr>
              <a:t>Waterfall model</a:t>
            </a:r>
          </a:p>
        </p:txBody>
      </p:sp>
      <p:sp>
        <p:nvSpPr>
          <p:cNvPr name="AutoShape 132" id="132"/>
          <p:cNvSpPr/>
          <p:nvPr/>
        </p:nvSpPr>
        <p:spPr>
          <a:xfrm flipH="true" flipV="true">
            <a:off x="1268228" y="38927530"/>
            <a:ext cx="9768871" cy="8788"/>
          </a:xfrm>
          <a:prstGeom prst="line">
            <a:avLst/>
          </a:prstGeom>
          <a:ln cap="rnd" w="57150">
            <a:solidFill>
              <a:srgbClr val="A547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3" id="133"/>
          <p:cNvGrpSpPr/>
          <p:nvPr/>
        </p:nvGrpSpPr>
        <p:grpSpPr>
          <a:xfrm rot="-10788159">
            <a:off x="11037098" y="38792522"/>
            <a:ext cx="288587" cy="288587"/>
            <a:chOff x="0" y="0"/>
            <a:chExt cx="812800" cy="812800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2D23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76200" y="171450"/>
              <a:ext cx="660400" cy="565150"/>
            </a:xfrm>
            <a:prstGeom prst="rect">
              <a:avLst/>
            </a:prstGeom>
          </p:spPr>
          <p:txBody>
            <a:bodyPr anchor="ctr" rtlCol="false" tIns="96196" lIns="96196" bIns="96196" rIns="96196"/>
            <a:lstStyle/>
            <a:p>
              <a:pPr algn="ctr">
                <a:lnSpc>
                  <a:spcPts val="2809"/>
                </a:lnSpc>
              </a:pPr>
            </a:p>
          </p:txBody>
        </p:sp>
      </p:grpSp>
      <p:sp>
        <p:nvSpPr>
          <p:cNvPr name="Freeform 136" id="136"/>
          <p:cNvSpPr/>
          <p:nvPr/>
        </p:nvSpPr>
        <p:spPr>
          <a:xfrm flipH="false" flipV="false" rot="0">
            <a:off x="26126012" y="446285"/>
            <a:ext cx="2219176" cy="2070931"/>
          </a:xfrm>
          <a:custGeom>
            <a:avLst/>
            <a:gdLst/>
            <a:ahLst/>
            <a:cxnLst/>
            <a:rect r="r" b="b" t="t" l="l"/>
            <a:pathLst>
              <a:path h="2070931" w="2219176">
                <a:moveTo>
                  <a:pt x="0" y="0"/>
                </a:moveTo>
                <a:lnTo>
                  <a:pt x="2219176" y="0"/>
                </a:lnTo>
                <a:lnTo>
                  <a:pt x="2219176" y="2070931"/>
                </a:lnTo>
                <a:lnTo>
                  <a:pt x="0" y="207093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37" id="137"/>
          <p:cNvGrpSpPr/>
          <p:nvPr/>
        </p:nvGrpSpPr>
        <p:grpSpPr>
          <a:xfrm rot="0">
            <a:off x="662660" y="9282735"/>
            <a:ext cx="8129406" cy="9177911"/>
            <a:chOff x="0" y="0"/>
            <a:chExt cx="10839208" cy="12237214"/>
          </a:xfrm>
        </p:grpSpPr>
        <p:grpSp>
          <p:nvGrpSpPr>
            <p:cNvPr name="Group 138" id="138"/>
            <p:cNvGrpSpPr/>
            <p:nvPr/>
          </p:nvGrpSpPr>
          <p:grpSpPr>
            <a:xfrm rot="0">
              <a:off x="0" y="0"/>
              <a:ext cx="10839208" cy="12237214"/>
              <a:chOff x="0" y="0"/>
              <a:chExt cx="794397" cy="896856"/>
            </a:xfrm>
          </p:grpSpPr>
          <p:sp>
            <p:nvSpPr>
              <p:cNvPr name="Freeform 139" id="139"/>
              <p:cNvSpPr/>
              <p:nvPr/>
            </p:nvSpPr>
            <p:spPr>
              <a:xfrm flipH="false" flipV="false" rot="0">
                <a:off x="0" y="0"/>
                <a:ext cx="794397" cy="896856"/>
              </a:xfrm>
              <a:custGeom>
                <a:avLst/>
                <a:gdLst/>
                <a:ahLst/>
                <a:cxnLst/>
                <a:rect r="r" b="b" t="t" l="l"/>
                <a:pathLst>
                  <a:path h="896856" w="794397">
                    <a:moveTo>
                      <a:pt x="78091" y="0"/>
                    </a:moveTo>
                    <a:lnTo>
                      <a:pt x="716306" y="0"/>
                    </a:lnTo>
                    <a:cubicBezTo>
                      <a:pt x="759434" y="0"/>
                      <a:pt x="794397" y="34963"/>
                      <a:pt x="794397" y="78091"/>
                    </a:cubicBezTo>
                    <a:lnTo>
                      <a:pt x="794397" y="818764"/>
                    </a:lnTo>
                    <a:cubicBezTo>
                      <a:pt x="794397" y="839475"/>
                      <a:pt x="786170" y="859338"/>
                      <a:pt x="771525" y="873983"/>
                    </a:cubicBezTo>
                    <a:cubicBezTo>
                      <a:pt x="756880" y="888628"/>
                      <a:pt x="737017" y="896856"/>
                      <a:pt x="716306" y="896856"/>
                    </a:cubicBezTo>
                    <a:lnTo>
                      <a:pt x="78091" y="896856"/>
                    </a:lnTo>
                    <a:cubicBezTo>
                      <a:pt x="57380" y="896856"/>
                      <a:pt x="37517" y="888628"/>
                      <a:pt x="22872" y="873983"/>
                    </a:cubicBezTo>
                    <a:cubicBezTo>
                      <a:pt x="8227" y="859338"/>
                      <a:pt x="0" y="839475"/>
                      <a:pt x="0" y="818764"/>
                    </a:cubicBezTo>
                    <a:lnTo>
                      <a:pt x="0" y="78091"/>
                    </a:lnTo>
                    <a:cubicBezTo>
                      <a:pt x="0" y="57380"/>
                      <a:pt x="8227" y="37517"/>
                      <a:pt x="22872" y="22872"/>
                    </a:cubicBezTo>
                    <a:cubicBezTo>
                      <a:pt x="37517" y="8227"/>
                      <a:pt x="57380" y="0"/>
                      <a:pt x="78091" y="0"/>
                    </a:cubicBezTo>
                    <a:close/>
                  </a:path>
                </a:pathLst>
              </a:custGeom>
              <a:solidFill>
                <a:srgbClr val="F4CDB0">
                  <a:alpha val="74902"/>
                </a:srgbClr>
              </a:solidFill>
            </p:spPr>
          </p:sp>
          <p:sp>
            <p:nvSpPr>
              <p:cNvPr name="TextBox 140" id="140"/>
              <p:cNvSpPr txBox="true"/>
              <p:nvPr/>
            </p:nvSpPr>
            <p:spPr>
              <a:xfrm>
                <a:off x="0" y="95250"/>
                <a:ext cx="794397" cy="801606"/>
              </a:xfrm>
              <a:prstGeom prst="rect">
                <a:avLst/>
              </a:prstGeom>
            </p:spPr>
            <p:txBody>
              <a:bodyPr anchor="ctr" rtlCol="false" tIns="22595" lIns="22595" bIns="22595" rIns="22595"/>
              <a:lstStyle/>
              <a:p>
                <a:pPr algn="ctr">
                  <a:lnSpc>
                    <a:spcPts val="2809"/>
                  </a:lnSpc>
                </a:pPr>
              </a:p>
            </p:txBody>
          </p:sp>
        </p:grpSp>
        <p:sp>
          <p:nvSpPr>
            <p:cNvPr name="AutoShape 141" id="141"/>
            <p:cNvSpPr/>
            <p:nvPr/>
          </p:nvSpPr>
          <p:spPr>
            <a:xfrm flipH="true" flipV="true">
              <a:off x="1124914" y="1774723"/>
              <a:ext cx="8337330" cy="12023"/>
            </a:xfrm>
            <a:prstGeom prst="line">
              <a:avLst/>
            </a:prstGeom>
            <a:ln cap="rnd" w="50800">
              <a:solidFill>
                <a:srgbClr val="A547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42" id="142"/>
            <p:cNvSpPr txBox="true"/>
            <p:nvPr/>
          </p:nvSpPr>
          <p:spPr>
            <a:xfrm rot="0">
              <a:off x="1070456" y="2041097"/>
              <a:ext cx="8391124" cy="9234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3"/>
                </a:lnSpc>
              </a:pPr>
              <a:r>
                <a:rPr lang="en-US" sz="2863" b="true">
                  <a:solidFill>
                    <a:srgbClr val="5E2D23"/>
                  </a:solidFill>
                  <a:latin typeface="Lora Bold"/>
                  <a:ea typeface="Lora Bold"/>
                  <a:cs typeface="Lora Bold"/>
                  <a:sym typeface="Lora Bold"/>
                </a:rPr>
                <a:t>Post-rehabilitation patients 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recovering from drug use often face emotional, cognitive, and social challenges. O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bour is a culturally tailored mob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ile app for Arabic-speaking users in Saudi Arabia. It offers personalized recovery plans, and remainder for them, AI-generated motivational and religious quotes, progress tracking, achievement badge, peer 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SMS support, and educational content. Obour provides long-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term support to help patients maintain sobriety and rebuild their lives after addiction treatment.</a:t>
              </a:r>
            </a:p>
          </p:txBody>
        </p:sp>
        <p:sp>
          <p:nvSpPr>
            <p:cNvPr name="TextBox 143" id="143"/>
            <p:cNvSpPr txBox="true"/>
            <p:nvPr/>
          </p:nvSpPr>
          <p:spPr>
            <a:xfrm rot="0">
              <a:off x="1124911" y="707745"/>
              <a:ext cx="6101523" cy="886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26"/>
                </a:lnSpc>
              </a:pPr>
              <a:r>
                <a:rPr lang="en-US" sz="5263" b="true">
                  <a:solidFill>
                    <a:srgbClr val="C65600"/>
                  </a:solidFill>
                  <a:latin typeface="Lora Bold"/>
                  <a:ea typeface="Lora Bold"/>
                  <a:cs typeface="Lora Bold"/>
                  <a:sym typeface="Lora Bold"/>
                </a:rPr>
                <a:t>Abstract</a:t>
              </a:r>
            </a:p>
          </p:txBody>
        </p:sp>
      </p:grpSp>
      <p:grpSp>
        <p:nvGrpSpPr>
          <p:cNvPr name="Group 144" id="144"/>
          <p:cNvGrpSpPr/>
          <p:nvPr/>
        </p:nvGrpSpPr>
        <p:grpSpPr>
          <a:xfrm rot="-10788159">
            <a:off x="7654205" y="10478997"/>
            <a:ext cx="288587" cy="288587"/>
            <a:chOff x="0" y="0"/>
            <a:chExt cx="812800" cy="812800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2D23"/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76200" y="171450"/>
              <a:ext cx="660400" cy="565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9"/>
                </a:lnSpc>
              </a:pPr>
            </a:p>
          </p:txBody>
        </p:sp>
      </p:grpSp>
      <p:sp>
        <p:nvSpPr>
          <p:cNvPr name="TextBox 147" id="147"/>
          <p:cNvSpPr txBox="true"/>
          <p:nvPr/>
        </p:nvSpPr>
        <p:spPr>
          <a:xfrm rot="0">
            <a:off x="1401206" y="28524518"/>
            <a:ext cx="4576142" cy="634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26"/>
              </a:lnSpc>
              <a:spcBef>
                <a:spcPct val="0"/>
              </a:spcBef>
            </a:pPr>
            <a:r>
              <a:rPr lang="en-US" b="true" sz="5263" strike="noStrike" u="none">
                <a:solidFill>
                  <a:srgbClr val="C65600"/>
                </a:solidFill>
                <a:latin typeface="Lora Bold"/>
                <a:ea typeface="Lora Bold"/>
                <a:cs typeface="Lora Bold"/>
                <a:sym typeface="Lora Bold"/>
              </a:rPr>
              <a:t>Solution</a:t>
            </a:r>
          </a:p>
        </p:txBody>
      </p:sp>
      <p:sp>
        <p:nvSpPr>
          <p:cNvPr name="TextBox 148" id="148"/>
          <p:cNvSpPr txBox="true"/>
          <p:nvPr/>
        </p:nvSpPr>
        <p:spPr>
          <a:xfrm rot="0">
            <a:off x="9906111" y="14906660"/>
            <a:ext cx="5178487" cy="634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26"/>
              </a:lnSpc>
              <a:spcBef>
                <a:spcPct val="0"/>
              </a:spcBef>
            </a:pPr>
            <a:r>
              <a:rPr lang="en-US" b="true" sz="5263" strike="noStrike" u="none">
                <a:solidFill>
                  <a:srgbClr val="C65600"/>
                </a:solidFill>
                <a:latin typeface="Lora Bold"/>
                <a:ea typeface="Lora Bold"/>
                <a:cs typeface="Lora Bold"/>
                <a:sym typeface="Lora Bold"/>
              </a:rPr>
              <a:t>Prototype</a:t>
            </a:r>
          </a:p>
        </p:txBody>
      </p:sp>
      <p:grpSp>
        <p:nvGrpSpPr>
          <p:cNvPr name="Group 149" id="149"/>
          <p:cNvGrpSpPr>
            <a:grpSpLocks noChangeAspect="true"/>
          </p:cNvGrpSpPr>
          <p:nvPr/>
        </p:nvGrpSpPr>
        <p:grpSpPr>
          <a:xfrm rot="0">
            <a:off x="14628916" y="30354233"/>
            <a:ext cx="2988248" cy="5912763"/>
            <a:chOff x="0" y="0"/>
            <a:chExt cx="2620010" cy="5184140"/>
          </a:xfrm>
        </p:grpSpPr>
        <p:sp>
          <p:nvSpPr>
            <p:cNvPr name="Freeform 150" id="150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51" id="151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8"/>
              <a:stretch>
                <a:fillRect l="-112" t="0" r="-112" b="0"/>
              </a:stretch>
            </a:blipFill>
          </p:spPr>
        </p:sp>
        <p:sp>
          <p:nvSpPr>
            <p:cNvPr name="Freeform 152" id="152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53" id="153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54" id="154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55" id="155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56" id="156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57" id="157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58" id="158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59" id="159"/>
          <p:cNvGrpSpPr/>
          <p:nvPr/>
        </p:nvGrpSpPr>
        <p:grpSpPr>
          <a:xfrm rot="0">
            <a:off x="12275500" y="37516582"/>
            <a:ext cx="3433390" cy="4615175"/>
            <a:chOff x="0" y="0"/>
            <a:chExt cx="403744" cy="542715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403744" cy="542714"/>
            </a:xfrm>
            <a:custGeom>
              <a:avLst/>
              <a:gdLst/>
              <a:ahLst/>
              <a:cxnLst/>
              <a:rect r="r" b="b" t="t" l="l"/>
              <a:pathLst>
                <a:path h="542714" w="403744">
                  <a:moveTo>
                    <a:pt x="74411" y="0"/>
                  </a:moveTo>
                  <a:lnTo>
                    <a:pt x="329333" y="0"/>
                  </a:lnTo>
                  <a:cubicBezTo>
                    <a:pt x="370429" y="0"/>
                    <a:pt x="403744" y="33315"/>
                    <a:pt x="403744" y="74411"/>
                  </a:cubicBezTo>
                  <a:lnTo>
                    <a:pt x="403744" y="468303"/>
                  </a:lnTo>
                  <a:cubicBezTo>
                    <a:pt x="403744" y="509399"/>
                    <a:pt x="370429" y="542714"/>
                    <a:pt x="329333" y="542714"/>
                  </a:cubicBezTo>
                  <a:lnTo>
                    <a:pt x="74411" y="542714"/>
                  </a:lnTo>
                  <a:cubicBezTo>
                    <a:pt x="33315" y="542714"/>
                    <a:pt x="0" y="509399"/>
                    <a:pt x="0" y="468303"/>
                  </a:cubicBezTo>
                  <a:lnTo>
                    <a:pt x="0" y="74411"/>
                  </a:lnTo>
                  <a:cubicBezTo>
                    <a:pt x="0" y="33315"/>
                    <a:pt x="33315" y="0"/>
                    <a:pt x="74411" y="0"/>
                  </a:cubicBezTo>
                  <a:close/>
                </a:path>
              </a:pathLst>
            </a:custGeom>
            <a:solidFill>
              <a:srgbClr val="DB9865">
                <a:alpha val="60000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61" id="161"/>
            <p:cNvSpPr txBox="true"/>
            <p:nvPr/>
          </p:nvSpPr>
          <p:spPr>
            <a:xfrm>
              <a:off x="0" y="95250"/>
              <a:ext cx="403744" cy="447465"/>
            </a:xfrm>
            <a:prstGeom prst="rect">
              <a:avLst/>
            </a:prstGeom>
          </p:spPr>
          <p:txBody>
            <a:bodyPr anchor="ctr" rtlCol="false" tIns="20747" lIns="20747" bIns="20747" rIns="20747"/>
            <a:lstStyle/>
            <a:p>
              <a:pPr algn="l" marL="0" indent="0" lvl="0">
                <a:lnSpc>
                  <a:spcPts val="280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2" id="162"/>
          <p:cNvSpPr txBox="true"/>
          <p:nvPr/>
        </p:nvSpPr>
        <p:spPr>
          <a:xfrm rot="0">
            <a:off x="12545215" y="37818034"/>
            <a:ext cx="2329981" cy="38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35"/>
              </a:lnSpc>
              <a:spcBef>
                <a:spcPct val="0"/>
              </a:spcBef>
            </a:pPr>
            <a:r>
              <a:rPr lang="en-US" b="true" sz="3180">
                <a:solidFill>
                  <a:srgbClr val="A54700"/>
                </a:solidFill>
                <a:latin typeface="Lora Bold"/>
                <a:ea typeface="Lora Bold"/>
                <a:cs typeface="Lora Bold"/>
                <a:sym typeface="Lora Bold"/>
              </a:rPr>
              <a:t>Refere</a:t>
            </a:r>
            <a:r>
              <a:rPr lang="en-US" b="true" sz="3180" strike="noStrike" u="none">
                <a:solidFill>
                  <a:srgbClr val="A54700"/>
                </a:solidFill>
                <a:latin typeface="Lora Bold"/>
                <a:ea typeface="Lora Bold"/>
                <a:cs typeface="Lora Bold"/>
                <a:sym typeface="Lora Bold"/>
              </a:rPr>
              <a:t>nc</a:t>
            </a:r>
            <a:r>
              <a:rPr lang="en-US" b="true" sz="3180" strike="noStrike" u="none">
                <a:solidFill>
                  <a:srgbClr val="A54700"/>
                </a:solidFill>
                <a:latin typeface="Lora Bold"/>
                <a:ea typeface="Lora Bold"/>
                <a:cs typeface="Lora Bold"/>
                <a:sym typeface="Lora Bold"/>
              </a:rPr>
              <a:t>e</a:t>
            </a:r>
            <a:r>
              <a:rPr lang="en-US" b="true" sz="3180" strike="noStrike" u="none">
                <a:solidFill>
                  <a:srgbClr val="A54700"/>
                </a:solidFill>
                <a:latin typeface="Lora Bold"/>
                <a:ea typeface="Lora Bold"/>
                <a:cs typeface="Lora Bold"/>
                <a:sym typeface="Lora Bold"/>
              </a:rPr>
              <a:t>s</a:t>
            </a:r>
          </a:p>
        </p:txBody>
      </p:sp>
      <p:sp>
        <p:nvSpPr>
          <p:cNvPr name="AutoShape 163" id="163"/>
          <p:cNvSpPr/>
          <p:nvPr/>
        </p:nvSpPr>
        <p:spPr>
          <a:xfrm flipH="true">
            <a:off x="12520816" y="38323523"/>
            <a:ext cx="2859903" cy="497"/>
          </a:xfrm>
          <a:prstGeom prst="line">
            <a:avLst/>
          </a:prstGeom>
          <a:ln cap="rnd" w="38100">
            <a:solidFill>
              <a:srgbClr val="A547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4" id="164"/>
          <p:cNvSpPr/>
          <p:nvPr/>
        </p:nvSpPr>
        <p:spPr>
          <a:xfrm flipH="false" flipV="false" rot="0">
            <a:off x="12792271" y="38792025"/>
            <a:ext cx="2365384" cy="2365384"/>
          </a:xfrm>
          <a:custGeom>
            <a:avLst/>
            <a:gdLst/>
            <a:ahLst/>
            <a:cxnLst/>
            <a:rect r="r" b="b" t="t" l="l"/>
            <a:pathLst>
              <a:path h="2365384" w="2365384">
                <a:moveTo>
                  <a:pt x="0" y="0"/>
                </a:moveTo>
                <a:lnTo>
                  <a:pt x="2365385" y="0"/>
                </a:lnTo>
                <a:lnTo>
                  <a:pt x="2365385" y="2365385"/>
                </a:lnTo>
                <a:lnTo>
                  <a:pt x="0" y="236538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65" id="165"/>
          <p:cNvSpPr txBox="true"/>
          <p:nvPr/>
        </p:nvSpPr>
        <p:spPr>
          <a:xfrm rot="0">
            <a:off x="13294950" y="41405060"/>
            <a:ext cx="1416225" cy="36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"/>
              </a:lnSpc>
            </a:pPr>
            <a:r>
              <a:rPr lang="en-US" sz="2379">
                <a:solidFill>
                  <a:srgbClr val="5E2D23"/>
                </a:solidFill>
                <a:latin typeface="Lora"/>
                <a:ea typeface="Lora"/>
                <a:cs typeface="Lora"/>
                <a:sym typeface="Lora"/>
              </a:rPr>
              <a:t>Scan Me</a:t>
            </a:r>
          </a:p>
        </p:txBody>
      </p:sp>
      <p:grpSp>
        <p:nvGrpSpPr>
          <p:cNvPr name="Group 166" id="166"/>
          <p:cNvGrpSpPr/>
          <p:nvPr/>
        </p:nvGrpSpPr>
        <p:grpSpPr>
          <a:xfrm rot="-10788159">
            <a:off x="15158152" y="38203301"/>
            <a:ext cx="288587" cy="288587"/>
            <a:chOff x="0" y="0"/>
            <a:chExt cx="812800" cy="812800"/>
          </a:xfrm>
        </p:grpSpPr>
        <p:sp>
          <p:nvSpPr>
            <p:cNvPr name="Freeform 167" id="1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2D23"/>
            </a:solidFill>
          </p:spPr>
        </p:sp>
        <p:sp>
          <p:nvSpPr>
            <p:cNvPr name="TextBox 168" id="168"/>
            <p:cNvSpPr txBox="true"/>
            <p:nvPr/>
          </p:nvSpPr>
          <p:spPr>
            <a:xfrm>
              <a:off x="76200" y="171450"/>
              <a:ext cx="660400" cy="565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9"/>
                </a:lnSpc>
              </a:pPr>
            </a:p>
          </p:txBody>
        </p:sp>
      </p:grpSp>
      <p:grpSp>
        <p:nvGrpSpPr>
          <p:cNvPr name="Group 169" id="169"/>
          <p:cNvGrpSpPr/>
          <p:nvPr/>
        </p:nvGrpSpPr>
        <p:grpSpPr>
          <a:xfrm rot="0">
            <a:off x="9906109" y="15666863"/>
            <a:ext cx="8865133" cy="289579"/>
            <a:chOff x="0" y="0"/>
            <a:chExt cx="11820177" cy="386105"/>
          </a:xfrm>
        </p:grpSpPr>
        <p:sp>
          <p:nvSpPr>
            <p:cNvPr name="AutoShape 170" id="170"/>
            <p:cNvSpPr/>
            <p:nvPr/>
          </p:nvSpPr>
          <p:spPr>
            <a:xfrm flipH="true">
              <a:off x="2" y="192390"/>
              <a:ext cx="11434732" cy="663"/>
            </a:xfrm>
            <a:prstGeom prst="line">
              <a:avLst/>
            </a:prstGeom>
            <a:ln cap="rnd" w="72147">
              <a:solidFill>
                <a:srgbClr val="A547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71" id="171"/>
            <p:cNvGrpSpPr/>
            <p:nvPr/>
          </p:nvGrpSpPr>
          <p:grpSpPr>
            <a:xfrm rot="-10788159">
              <a:off x="11434733" y="661"/>
              <a:ext cx="384782" cy="384782"/>
              <a:chOff x="0" y="0"/>
              <a:chExt cx="812800" cy="812800"/>
            </a:xfrm>
          </p:grpSpPr>
          <p:sp>
            <p:nvSpPr>
              <p:cNvPr name="Freeform 172" id="17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2D23"/>
              </a:solidFill>
            </p:spPr>
          </p:sp>
          <p:sp>
            <p:nvSpPr>
              <p:cNvPr name="TextBox 173" id="173"/>
              <p:cNvSpPr txBox="true"/>
              <p:nvPr/>
            </p:nvSpPr>
            <p:spPr>
              <a:xfrm>
                <a:off x="76200" y="171450"/>
                <a:ext cx="660400" cy="5651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9"/>
                  </a:lnSpc>
                </a:pPr>
              </a:p>
            </p:txBody>
          </p:sp>
        </p:grpSp>
      </p:grpSp>
      <p:sp>
        <p:nvSpPr>
          <p:cNvPr name="AutoShape 174" id="174"/>
          <p:cNvSpPr/>
          <p:nvPr/>
        </p:nvSpPr>
        <p:spPr>
          <a:xfrm>
            <a:off x="1406487" y="4786431"/>
            <a:ext cx="13222430" cy="0"/>
          </a:xfrm>
          <a:prstGeom prst="line">
            <a:avLst/>
          </a:prstGeom>
          <a:ln cap="rnd" w="9525">
            <a:solidFill>
              <a:srgbClr val="A547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5" id="175"/>
          <p:cNvGrpSpPr/>
          <p:nvPr/>
        </p:nvGrpSpPr>
        <p:grpSpPr>
          <a:xfrm rot="0">
            <a:off x="1365646" y="5445987"/>
            <a:ext cx="13263271" cy="2307423"/>
            <a:chOff x="0" y="0"/>
            <a:chExt cx="17684361" cy="3076564"/>
          </a:xfrm>
        </p:grpSpPr>
        <p:sp>
          <p:nvSpPr>
            <p:cNvPr name="TextBox 176" id="176"/>
            <p:cNvSpPr txBox="true"/>
            <p:nvPr/>
          </p:nvSpPr>
          <p:spPr>
            <a:xfrm rot="0">
              <a:off x="3809673" y="1989995"/>
              <a:ext cx="13199570" cy="824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46"/>
                </a:lnSpc>
              </a:pPr>
              <a:r>
                <a:rPr lang="en-US" sz="3928" b="true">
                  <a:solidFill>
                    <a:srgbClr val="7B3827"/>
                  </a:solidFill>
                  <a:latin typeface="Lora Bold"/>
                  <a:ea typeface="Lora Bold"/>
                  <a:cs typeface="Lora Bold"/>
                  <a:sym typeface="Lora Bold"/>
                </a:rPr>
                <a:t>Supervised by:</a:t>
              </a:r>
              <a:r>
                <a:rPr lang="en-US" sz="3928">
                  <a:solidFill>
                    <a:srgbClr val="7B3827"/>
                  </a:solidFill>
                  <a:latin typeface="Lora"/>
                  <a:ea typeface="Lora"/>
                  <a:cs typeface="Lora"/>
                  <a:sym typeface="Lora"/>
                </a:rPr>
                <a:t> Dr. Taghreed Bagies</a:t>
              </a:r>
            </a:p>
          </p:txBody>
        </p:sp>
        <p:sp>
          <p:nvSpPr>
            <p:cNvPr name="TextBox 177" id="177"/>
            <p:cNvSpPr txBox="true"/>
            <p:nvPr/>
          </p:nvSpPr>
          <p:spPr>
            <a:xfrm rot="0">
              <a:off x="3812625" y="142433"/>
              <a:ext cx="13871736" cy="1676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27"/>
                </a:lnSpc>
              </a:pPr>
              <a:r>
                <a:rPr lang="en-US" sz="3838" b="true">
                  <a:solidFill>
                    <a:srgbClr val="7B3827"/>
                  </a:solidFill>
                  <a:latin typeface="Lora Bold"/>
                  <a:ea typeface="Lora Bold"/>
                  <a:cs typeface="Lora Bold"/>
                  <a:sym typeface="Lora Bold"/>
                </a:rPr>
                <a:t>Prepared By:</a:t>
              </a:r>
              <a:r>
                <a:rPr lang="en-US" sz="3838">
                  <a:solidFill>
                    <a:srgbClr val="7B3827"/>
                  </a:solidFill>
                  <a:latin typeface="Lora"/>
                  <a:ea typeface="Lora"/>
                  <a:cs typeface="Lora"/>
                  <a:sym typeface="Lora"/>
                </a:rPr>
                <a:t> Alaa Asghar, Reema Hesamudin,                  Bakirah Alseari</a:t>
              </a:r>
            </a:p>
          </p:txBody>
        </p:sp>
        <p:grpSp>
          <p:nvGrpSpPr>
            <p:cNvPr name="Group 178" id="178"/>
            <p:cNvGrpSpPr/>
            <p:nvPr/>
          </p:nvGrpSpPr>
          <p:grpSpPr>
            <a:xfrm rot="0">
              <a:off x="0" y="0"/>
              <a:ext cx="3382444" cy="3076564"/>
              <a:chOff x="0" y="0"/>
              <a:chExt cx="1685279" cy="1532876"/>
            </a:xfrm>
          </p:grpSpPr>
          <p:sp>
            <p:nvSpPr>
              <p:cNvPr name="Freeform 179" id="179"/>
              <p:cNvSpPr/>
              <p:nvPr/>
            </p:nvSpPr>
            <p:spPr>
              <a:xfrm flipH="false" flipV="false" rot="0">
                <a:off x="0" y="0"/>
                <a:ext cx="1685279" cy="1532876"/>
              </a:xfrm>
              <a:custGeom>
                <a:avLst/>
                <a:gdLst/>
                <a:ahLst/>
                <a:cxnLst/>
                <a:rect r="r" b="b" t="t" l="l"/>
                <a:pathLst>
                  <a:path h="1532876" w="1685279">
                    <a:moveTo>
                      <a:pt x="46097" y="0"/>
                    </a:moveTo>
                    <a:lnTo>
                      <a:pt x="1639181" y="0"/>
                    </a:lnTo>
                    <a:cubicBezTo>
                      <a:pt x="1664640" y="0"/>
                      <a:pt x="1685279" y="20638"/>
                      <a:pt x="1685279" y="46097"/>
                    </a:cubicBezTo>
                    <a:lnTo>
                      <a:pt x="1685279" y="1486779"/>
                    </a:lnTo>
                    <a:cubicBezTo>
                      <a:pt x="1685279" y="1499004"/>
                      <a:pt x="1680422" y="1510729"/>
                      <a:pt x="1671777" y="1519374"/>
                    </a:cubicBezTo>
                    <a:cubicBezTo>
                      <a:pt x="1663132" y="1528019"/>
                      <a:pt x="1651407" y="1532876"/>
                      <a:pt x="1639181" y="1532876"/>
                    </a:cubicBezTo>
                    <a:lnTo>
                      <a:pt x="46097" y="1532876"/>
                    </a:lnTo>
                    <a:cubicBezTo>
                      <a:pt x="20638" y="1532876"/>
                      <a:pt x="0" y="1512238"/>
                      <a:pt x="0" y="1486779"/>
                    </a:cubicBezTo>
                    <a:lnTo>
                      <a:pt x="0" y="46097"/>
                    </a:lnTo>
                    <a:cubicBezTo>
                      <a:pt x="0" y="20638"/>
                      <a:pt x="20638" y="0"/>
                      <a:pt x="46097" y="0"/>
                    </a:cubicBezTo>
                    <a:close/>
                  </a:path>
                </a:pathLst>
              </a:custGeom>
              <a:solidFill>
                <a:srgbClr val="F9D9C1"/>
              </a:solidFill>
            </p:spPr>
          </p:sp>
          <p:sp>
            <p:nvSpPr>
              <p:cNvPr name="TextBox 180" id="180"/>
              <p:cNvSpPr txBox="true"/>
              <p:nvPr/>
            </p:nvSpPr>
            <p:spPr>
              <a:xfrm>
                <a:off x="0" y="-28575"/>
                <a:ext cx="1685279" cy="15614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3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81" id="181"/>
            <p:cNvSpPr/>
            <p:nvPr/>
          </p:nvSpPr>
          <p:spPr>
            <a:xfrm flipH="false" flipV="false" rot="0">
              <a:off x="0" y="251883"/>
              <a:ext cx="3380463" cy="2731367"/>
            </a:xfrm>
            <a:custGeom>
              <a:avLst/>
              <a:gdLst/>
              <a:ahLst/>
              <a:cxnLst/>
              <a:rect r="r" b="b" t="t" l="l"/>
              <a:pathLst>
                <a:path h="2731367" w="3380463">
                  <a:moveTo>
                    <a:pt x="0" y="0"/>
                  </a:moveTo>
                  <a:lnTo>
                    <a:pt x="3380463" y="0"/>
                  </a:lnTo>
                  <a:lnTo>
                    <a:pt x="3380463" y="2731367"/>
                  </a:lnTo>
                  <a:lnTo>
                    <a:pt x="0" y="2731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-42577" t="-27588" r="-55551" b="-56321"/>
              </a:stretch>
            </a:blipFill>
          </p:spPr>
        </p:sp>
      </p:grpSp>
      <p:sp>
        <p:nvSpPr>
          <p:cNvPr name="TextBox 182" id="182"/>
          <p:cNvSpPr txBox="true"/>
          <p:nvPr/>
        </p:nvSpPr>
        <p:spPr>
          <a:xfrm rot="0">
            <a:off x="1114029" y="1623340"/>
            <a:ext cx="8048829" cy="2183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01"/>
              </a:lnSpc>
            </a:pPr>
            <a:r>
              <a:rPr lang="en-US" b="true" sz="16862">
                <a:solidFill>
                  <a:srgbClr val="7B3827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OBOUR</a:t>
            </a:r>
          </a:p>
        </p:txBody>
      </p:sp>
      <p:sp>
        <p:nvSpPr>
          <p:cNvPr name="TextBox 183" id="183"/>
          <p:cNvSpPr txBox="true"/>
          <p:nvPr/>
        </p:nvSpPr>
        <p:spPr>
          <a:xfrm rot="0">
            <a:off x="9400802" y="1833650"/>
            <a:ext cx="5082344" cy="1881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3569"/>
              </a:lnSpc>
            </a:pPr>
            <a:r>
              <a:rPr lang="ar-EG" b="true" sz="15778">
                <a:solidFill>
                  <a:srgbClr val="C97043"/>
                </a:solidFill>
                <a:latin typeface="Yasmin Bold"/>
                <a:ea typeface="Yasmin Bold"/>
                <a:cs typeface="Yasmin Bold"/>
                <a:sym typeface="Yasmin Bold"/>
                <a:rtl val="true"/>
              </a:rPr>
              <a:t>عبور</a:t>
            </a:r>
          </a:p>
        </p:txBody>
      </p:sp>
      <p:sp>
        <p:nvSpPr>
          <p:cNvPr name="TextBox 184" id="184"/>
          <p:cNvSpPr txBox="true"/>
          <p:nvPr/>
        </p:nvSpPr>
        <p:spPr>
          <a:xfrm rot="0">
            <a:off x="1405990" y="3731431"/>
            <a:ext cx="13222430" cy="526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b="true" sz="3976">
                <a:solidFill>
                  <a:srgbClr val="A547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 Substance-use recovery system</a:t>
            </a:r>
          </a:p>
        </p:txBody>
      </p:sp>
      <p:grpSp>
        <p:nvGrpSpPr>
          <p:cNvPr name="Group 185" id="185"/>
          <p:cNvGrpSpPr/>
          <p:nvPr/>
        </p:nvGrpSpPr>
        <p:grpSpPr>
          <a:xfrm rot="0">
            <a:off x="19972880" y="15956442"/>
            <a:ext cx="8129406" cy="11191361"/>
            <a:chOff x="0" y="0"/>
            <a:chExt cx="10839208" cy="14921814"/>
          </a:xfrm>
        </p:grpSpPr>
        <p:grpSp>
          <p:nvGrpSpPr>
            <p:cNvPr name="Group 186" id="186"/>
            <p:cNvGrpSpPr/>
            <p:nvPr/>
          </p:nvGrpSpPr>
          <p:grpSpPr>
            <a:xfrm rot="0">
              <a:off x="0" y="0"/>
              <a:ext cx="10839208" cy="14921814"/>
              <a:chOff x="0" y="0"/>
              <a:chExt cx="794397" cy="1093608"/>
            </a:xfrm>
          </p:grpSpPr>
          <p:sp>
            <p:nvSpPr>
              <p:cNvPr name="Freeform 187" id="187"/>
              <p:cNvSpPr/>
              <p:nvPr/>
            </p:nvSpPr>
            <p:spPr>
              <a:xfrm flipH="false" flipV="false" rot="0">
                <a:off x="0" y="0"/>
                <a:ext cx="794397" cy="1093608"/>
              </a:xfrm>
              <a:custGeom>
                <a:avLst/>
                <a:gdLst/>
                <a:ahLst/>
                <a:cxnLst/>
                <a:rect r="r" b="b" t="t" l="l"/>
                <a:pathLst>
                  <a:path h="1093608" w="794397">
                    <a:moveTo>
                      <a:pt x="78091" y="0"/>
                    </a:moveTo>
                    <a:lnTo>
                      <a:pt x="716306" y="0"/>
                    </a:lnTo>
                    <a:cubicBezTo>
                      <a:pt x="759434" y="0"/>
                      <a:pt x="794397" y="34963"/>
                      <a:pt x="794397" y="78091"/>
                    </a:cubicBezTo>
                    <a:lnTo>
                      <a:pt x="794397" y="1015517"/>
                    </a:lnTo>
                    <a:cubicBezTo>
                      <a:pt x="794397" y="1036228"/>
                      <a:pt x="786170" y="1056090"/>
                      <a:pt x="771525" y="1070736"/>
                    </a:cubicBezTo>
                    <a:cubicBezTo>
                      <a:pt x="756880" y="1085380"/>
                      <a:pt x="737017" y="1093608"/>
                      <a:pt x="716306" y="1093608"/>
                    </a:cubicBezTo>
                    <a:lnTo>
                      <a:pt x="78091" y="1093608"/>
                    </a:lnTo>
                    <a:cubicBezTo>
                      <a:pt x="57380" y="1093608"/>
                      <a:pt x="37517" y="1085380"/>
                      <a:pt x="22872" y="1070736"/>
                    </a:cubicBezTo>
                    <a:cubicBezTo>
                      <a:pt x="8227" y="1056090"/>
                      <a:pt x="0" y="1036228"/>
                      <a:pt x="0" y="1015517"/>
                    </a:cubicBezTo>
                    <a:lnTo>
                      <a:pt x="0" y="78091"/>
                    </a:lnTo>
                    <a:cubicBezTo>
                      <a:pt x="0" y="57380"/>
                      <a:pt x="8227" y="37517"/>
                      <a:pt x="22872" y="22872"/>
                    </a:cubicBezTo>
                    <a:cubicBezTo>
                      <a:pt x="37517" y="8227"/>
                      <a:pt x="57380" y="0"/>
                      <a:pt x="78091" y="0"/>
                    </a:cubicBezTo>
                    <a:close/>
                  </a:path>
                </a:pathLst>
              </a:custGeom>
              <a:solidFill>
                <a:srgbClr val="F4CDB0">
                  <a:alpha val="74902"/>
                </a:srgbClr>
              </a:solidFill>
            </p:spPr>
          </p:sp>
          <p:sp>
            <p:nvSpPr>
              <p:cNvPr name="TextBox 188" id="188"/>
              <p:cNvSpPr txBox="true"/>
              <p:nvPr/>
            </p:nvSpPr>
            <p:spPr>
              <a:xfrm>
                <a:off x="0" y="95250"/>
                <a:ext cx="794397" cy="998358"/>
              </a:xfrm>
              <a:prstGeom prst="rect">
                <a:avLst/>
              </a:prstGeom>
            </p:spPr>
            <p:txBody>
              <a:bodyPr anchor="ctr" rtlCol="false" tIns="22595" lIns="22595" bIns="22595" rIns="22595"/>
              <a:lstStyle/>
              <a:p>
                <a:pPr algn="ctr">
                  <a:lnSpc>
                    <a:spcPts val="2809"/>
                  </a:lnSpc>
                </a:pPr>
              </a:p>
            </p:txBody>
          </p:sp>
        </p:grpSp>
        <p:sp>
          <p:nvSpPr>
            <p:cNvPr name="AutoShape 189" id="189"/>
            <p:cNvSpPr/>
            <p:nvPr/>
          </p:nvSpPr>
          <p:spPr>
            <a:xfrm flipH="true" flipV="true">
              <a:off x="1124914" y="1751335"/>
              <a:ext cx="8337330" cy="12023"/>
            </a:xfrm>
            <a:prstGeom prst="line">
              <a:avLst/>
            </a:prstGeom>
            <a:ln cap="rnd" w="76200">
              <a:solidFill>
                <a:srgbClr val="A547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90" id="190"/>
            <p:cNvGrpSpPr/>
            <p:nvPr/>
          </p:nvGrpSpPr>
          <p:grpSpPr>
            <a:xfrm rot="-10788159">
              <a:off x="9462242" y="1571630"/>
              <a:ext cx="384782" cy="384782"/>
              <a:chOff x="0" y="0"/>
              <a:chExt cx="812800" cy="812800"/>
            </a:xfrm>
          </p:grpSpPr>
          <p:sp>
            <p:nvSpPr>
              <p:cNvPr name="Freeform 191" id="19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2D23"/>
              </a:solidFill>
            </p:spPr>
          </p:sp>
          <p:sp>
            <p:nvSpPr>
              <p:cNvPr name="TextBox 192" id="192"/>
              <p:cNvSpPr txBox="true"/>
              <p:nvPr/>
            </p:nvSpPr>
            <p:spPr>
              <a:xfrm>
                <a:off x="76200" y="171450"/>
                <a:ext cx="660400" cy="565150"/>
              </a:xfrm>
              <a:prstGeom prst="rect">
                <a:avLst/>
              </a:prstGeom>
            </p:spPr>
            <p:txBody>
              <a:bodyPr anchor="ctr" rtlCol="false" tIns="96196" lIns="96196" bIns="96196" rIns="96196"/>
              <a:lstStyle/>
              <a:p>
                <a:pPr algn="ctr">
                  <a:lnSpc>
                    <a:spcPts val="2809"/>
                  </a:lnSpc>
                </a:pPr>
              </a:p>
            </p:txBody>
          </p:sp>
        </p:grpSp>
        <p:sp>
          <p:nvSpPr>
            <p:cNvPr name="TextBox 193" id="193"/>
            <p:cNvSpPr txBox="true"/>
            <p:nvPr/>
          </p:nvSpPr>
          <p:spPr>
            <a:xfrm rot="0">
              <a:off x="1070456" y="2207513"/>
              <a:ext cx="8391124" cy="11543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Developing strategies for more personalized and effective behavi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oral treatm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ent approaches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Encouragement for continued recovery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Improvement in long-term success and societal reintegration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Enhancing motivation and self-esteem by acknowledging patients' efforts and achievements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Providing emotional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 support to help patients maintain hope during recovery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Building a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 support network that helps patients reach out for help and feel less isolated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Awareness raising about substance use disorder in society</a:t>
              </a:r>
            </a:p>
          </p:txBody>
        </p:sp>
        <p:sp>
          <p:nvSpPr>
            <p:cNvPr name="TextBox 194" id="194"/>
            <p:cNvSpPr txBox="true"/>
            <p:nvPr/>
          </p:nvSpPr>
          <p:spPr>
            <a:xfrm rot="0">
              <a:off x="1124911" y="684357"/>
              <a:ext cx="6101523" cy="886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26"/>
                </a:lnSpc>
              </a:pPr>
              <a:r>
                <a:rPr lang="en-US" sz="5263" b="true">
                  <a:solidFill>
                    <a:srgbClr val="C65600"/>
                  </a:solidFill>
                  <a:latin typeface="Lora Bold"/>
                  <a:ea typeface="Lora Bold"/>
                  <a:cs typeface="Lora Bold"/>
                  <a:sym typeface="Lora Bold"/>
                </a:rPr>
                <a:t>Objectives</a:t>
              </a:r>
            </a:p>
          </p:txBody>
        </p:sp>
      </p:grpSp>
      <p:grpSp>
        <p:nvGrpSpPr>
          <p:cNvPr name="Group 195" id="195"/>
          <p:cNvGrpSpPr/>
          <p:nvPr/>
        </p:nvGrpSpPr>
        <p:grpSpPr>
          <a:xfrm rot="0">
            <a:off x="19972880" y="27738353"/>
            <a:ext cx="8129406" cy="7215882"/>
            <a:chOff x="0" y="0"/>
            <a:chExt cx="10839208" cy="9621176"/>
          </a:xfrm>
        </p:grpSpPr>
        <p:grpSp>
          <p:nvGrpSpPr>
            <p:cNvPr name="Group 196" id="196"/>
            <p:cNvGrpSpPr/>
            <p:nvPr/>
          </p:nvGrpSpPr>
          <p:grpSpPr>
            <a:xfrm rot="0">
              <a:off x="0" y="0"/>
              <a:ext cx="10839208" cy="9621176"/>
              <a:chOff x="0" y="0"/>
              <a:chExt cx="794397" cy="705128"/>
            </a:xfrm>
          </p:grpSpPr>
          <p:sp>
            <p:nvSpPr>
              <p:cNvPr name="Freeform 197" id="197"/>
              <p:cNvSpPr/>
              <p:nvPr/>
            </p:nvSpPr>
            <p:spPr>
              <a:xfrm flipH="false" flipV="false" rot="0">
                <a:off x="0" y="0"/>
                <a:ext cx="794397" cy="705128"/>
              </a:xfrm>
              <a:custGeom>
                <a:avLst/>
                <a:gdLst/>
                <a:ahLst/>
                <a:cxnLst/>
                <a:rect r="r" b="b" t="t" l="l"/>
                <a:pathLst>
                  <a:path h="705128" w="794397">
                    <a:moveTo>
                      <a:pt x="78091" y="0"/>
                    </a:moveTo>
                    <a:lnTo>
                      <a:pt x="716306" y="0"/>
                    </a:lnTo>
                    <a:cubicBezTo>
                      <a:pt x="759434" y="0"/>
                      <a:pt x="794397" y="34963"/>
                      <a:pt x="794397" y="78091"/>
                    </a:cubicBezTo>
                    <a:lnTo>
                      <a:pt x="794397" y="627037"/>
                    </a:lnTo>
                    <a:cubicBezTo>
                      <a:pt x="794397" y="647748"/>
                      <a:pt x="786170" y="667611"/>
                      <a:pt x="771525" y="682256"/>
                    </a:cubicBezTo>
                    <a:cubicBezTo>
                      <a:pt x="756880" y="696901"/>
                      <a:pt x="737017" y="705128"/>
                      <a:pt x="716306" y="705128"/>
                    </a:cubicBezTo>
                    <a:lnTo>
                      <a:pt x="78091" y="705128"/>
                    </a:lnTo>
                    <a:cubicBezTo>
                      <a:pt x="57380" y="705128"/>
                      <a:pt x="37517" y="696901"/>
                      <a:pt x="22872" y="682256"/>
                    </a:cubicBezTo>
                    <a:cubicBezTo>
                      <a:pt x="8227" y="667611"/>
                      <a:pt x="0" y="647748"/>
                      <a:pt x="0" y="627037"/>
                    </a:cubicBezTo>
                    <a:lnTo>
                      <a:pt x="0" y="78091"/>
                    </a:lnTo>
                    <a:cubicBezTo>
                      <a:pt x="0" y="57380"/>
                      <a:pt x="8227" y="37517"/>
                      <a:pt x="22872" y="22872"/>
                    </a:cubicBezTo>
                    <a:cubicBezTo>
                      <a:pt x="37517" y="8227"/>
                      <a:pt x="57380" y="0"/>
                      <a:pt x="78091" y="0"/>
                    </a:cubicBezTo>
                    <a:close/>
                  </a:path>
                </a:pathLst>
              </a:custGeom>
              <a:solidFill>
                <a:srgbClr val="F4CDB0">
                  <a:alpha val="74902"/>
                </a:srgbClr>
              </a:solidFill>
            </p:spPr>
          </p:sp>
          <p:sp>
            <p:nvSpPr>
              <p:cNvPr name="TextBox 198" id="198"/>
              <p:cNvSpPr txBox="true"/>
              <p:nvPr/>
            </p:nvSpPr>
            <p:spPr>
              <a:xfrm>
                <a:off x="0" y="95250"/>
                <a:ext cx="794397" cy="609878"/>
              </a:xfrm>
              <a:prstGeom prst="rect">
                <a:avLst/>
              </a:prstGeom>
            </p:spPr>
            <p:txBody>
              <a:bodyPr anchor="ctr" rtlCol="false" tIns="42787" lIns="42787" bIns="42787" rIns="42787"/>
              <a:lstStyle/>
              <a:p>
                <a:pPr algn="ctr">
                  <a:lnSpc>
                    <a:spcPts val="2809"/>
                  </a:lnSpc>
                </a:pPr>
              </a:p>
            </p:txBody>
          </p:sp>
        </p:grpSp>
        <p:sp>
          <p:nvSpPr>
            <p:cNvPr name="AutoShape 199" id="199"/>
            <p:cNvSpPr/>
            <p:nvPr/>
          </p:nvSpPr>
          <p:spPr>
            <a:xfrm flipH="true" flipV="true">
              <a:off x="1124914" y="1798478"/>
              <a:ext cx="8337330" cy="12023"/>
            </a:xfrm>
            <a:prstGeom prst="line">
              <a:avLst/>
            </a:prstGeom>
            <a:ln cap="rnd" w="76200">
              <a:solidFill>
                <a:srgbClr val="A547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00" id="200"/>
            <p:cNvGrpSpPr/>
            <p:nvPr/>
          </p:nvGrpSpPr>
          <p:grpSpPr>
            <a:xfrm rot="-10788159">
              <a:off x="9462242" y="1618773"/>
              <a:ext cx="384782" cy="384782"/>
              <a:chOff x="0" y="0"/>
              <a:chExt cx="812800" cy="812800"/>
            </a:xfrm>
          </p:grpSpPr>
          <p:sp>
            <p:nvSpPr>
              <p:cNvPr name="Freeform 201" id="20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2D23"/>
              </a:solidFill>
            </p:spPr>
          </p:sp>
          <p:sp>
            <p:nvSpPr>
              <p:cNvPr name="TextBox 202" id="202"/>
              <p:cNvSpPr txBox="true"/>
              <p:nvPr/>
            </p:nvSpPr>
            <p:spPr>
              <a:xfrm>
                <a:off x="76200" y="171450"/>
                <a:ext cx="660400" cy="565150"/>
              </a:xfrm>
              <a:prstGeom prst="rect">
                <a:avLst/>
              </a:prstGeom>
            </p:spPr>
            <p:txBody>
              <a:bodyPr anchor="ctr" rtlCol="false" tIns="96196" lIns="96196" bIns="96196" rIns="96196"/>
              <a:lstStyle/>
              <a:p>
                <a:pPr algn="ctr">
                  <a:lnSpc>
                    <a:spcPts val="2809"/>
                  </a:lnSpc>
                </a:pPr>
              </a:p>
            </p:txBody>
          </p:sp>
        </p:grpSp>
        <p:sp>
          <p:nvSpPr>
            <p:cNvPr name="TextBox 203" id="203"/>
            <p:cNvSpPr txBox="true"/>
            <p:nvPr/>
          </p:nvSpPr>
          <p:spPr>
            <a:xfrm rot="0">
              <a:off x="1070456" y="2248692"/>
              <a:ext cx="8391124" cy="6348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3"/>
                </a:lnSpc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        W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e begin by thanking Allah for His guidance in completing this project. O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ur heartfelt gratitude go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es to our supervisor, Dr. Taghreed Bagies, for her invaluable mentorship and support. We also extend our thanks to every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one who contributed to our work, as w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ell as to our families, friends, and King Abdulaziz University for their encouragement and resources.</a:t>
              </a:r>
            </a:p>
          </p:txBody>
        </p:sp>
        <p:sp>
          <p:nvSpPr>
            <p:cNvPr name="TextBox 204" id="204"/>
            <p:cNvSpPr txBox="true"/>
            <p:nvPr/>
          </p:nvSpPr>
          <p:spPr>
            <a:xfrm rot="0">
              <a:off x="1124911" y="731500"/>
              <a:ext cx="8529722" cy="886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26"/>
                </a:lnSpc>
              </a:pPr>
              <a:r>
                <a:rPr lang="en-US" sz="5263" b="true">
                  <a:solidFill>
                    <a:srgbClr val="C65600"/>
                  </a:solidFill>
                  <a:latin typeface="Lora Bold"/>
                  <a:ea typeface="Lora Bold"/>
                  <a:cs typeface="Lora Bold"/>
                  <a:sym typeface="Lora Bold"/>
                </a:rPr>
                <a:t>Acknowledgements</a:t>
              </a:r>
            </a:p>
          </p:txBody>
        </p:sp>
      </p:grpSp>
      <p:sp>
        <p:nvSpPr>
          <p:cNvPr name="TextBox 205" id="205"/>
          <p:cNvSpPr txBox="true"/>
          <p:nvPr/>
        </p:nvSpPr>
        <p:spPr>
          <a:xfrm rot="0">
            <a:off x="21153569" y="35941175"/>
            <a:ext cx="4576142" cy="634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26"/>
              </a:lnSpc>
              <a:spcBef>
                <a:spcPct val="0"/>
              </a:spcBef>
            </a:pPr>
            <a:r>
              <a:rPr lang="en-US" b="true" sz="5263" strike="noStrike" u="none">
                <a:solidFill>
                  <a:srgbClr val="C65600"/>
                </a:solidFill>
                <a:latin typeface="Lora Bold"/>
                <a:ea typeface="Lora Bold"/>
                <a:cs typeface="Lora Bold"/>
                <a:sym typeface="Lora Bold"/>
              </a:rPr>
              <a:t>Future Work</a:t>
            </a:r>
          </a:p>
        </p:txBody>
      </p:sp>
      <p:grpSp>
        <p:nvGrpSpPr>
          <p:cNvPr name="Group 206" id="206"/>
          <p:cNvGrpSpPr/>
          <p:nvPr/>
        </p:nvGrpSpPr>
        <p:grpSpPr>
          <a:xfrm rot="0">
            <a:off x="19972880" y="35724560"/>
            <a:ext cx="8129406" cy="6729057"/>
            <a:chOff x="0" y="0"/>
            <a:chExt cx="10839208" cy="8972076"/>
          </a:xfrm>
        </p:grpSpPr>
        <p:grpSp>
          <p:nvGrpSpPr>
            <p:cNvPr name="Group 207" id="207"/>
            <p:cNvGrpSpPr/>
            <p:nvPr/>
          </p:nvGrpSpPr>
          <p:grpSpPr>
            <a:xfrm rot="0">
              <a:off x="0" y="0"/>
              <a:ext cx="10839208" cy="8972076"/>
              <a:chOff x="0" y="0"/>
              <a:chExt cx="794397" cy="657556"/>
            </a:xfrm>
          </p:grpSpPr>
          <p:sp>
            <p:nvSpPr>
              <p:cNvPr name="Freeform 208" id="208"/>
              <p:cNvSpPr/>
              <p:nvPr/>
            </p:nvSpPr>
            <p:spPr>
              <a:xfrm flipH="false" flipV="false" rot="0">
                <a:off x="0" y="0"/>
                <a:ext cx="794397" cy="657556"/>
              </a:xfrm>
              <a:custGeom>
                <a:avLst/>
                <a:gdLst/>
                <a:ahLst/>
                <a:cxnLst/>
                <a:rect r="r" b="b" t="t" l="l"/>
                <a:pathLst>
                  <a:path h="657556" w="794397">
                    <a:moveTo>
                      <a:pt x="78091" y="0"/>
                    </a:moveTo>
                    <a:lnTo>
                      <a:pt x="716306" y="0"/>
                    </a:lnTo>
                    <a:cubicBezTo>
                      <a:pt x="759434" y="0"/>
                      <a:pt x="794397" y="34963"/>
                      <a:pt x="794397" y="78091"/>
                    </a:cubicBezTo>
                    <a:lnTo>
                      <a:pt x="794397" y="579465"/>
                    </a:lnTo>
                    <a:cubicBezTo>
                      <a:pt x="794397" y="600176"/>
                      <a:pt x="786170" y="620039"/>
                      <a:pt x="771525" y="634684"/>
                    </a:cubicBezTo>
                    <a:cubicBezTo>
                      <a:pt x="756880" y="649329"/>
                      <a:pt x="737017" y="657556"/>
                      <a:pt x="716306" y="657556"/>
                    </a:cubicBezTo>
                    <a:lnTo>
                      <a:pt x="78091" y="657556"/>
                    </a:lnTo>
                    <a:cubicBezTo>
                      <a:pt x="57380" y="657556"/>
                      <a:pt x="37517" y="649329"/>
                      <a:pt x="22872" y="634684"/>
                    </a:cubicBezTo>
                    <a:cubicBezTo>
                      <a:pt x="8227" y="620039"/>
                      <a:pt x="0" y="600176"/>
                      <a:pt x="0" y="579465"/>
                    </a:cubicBezTo>
                    <a:lnTo>
                      <a:pt x="0" y="78091"/>
                    </a:lnTo>
                    <a:cubicBezTo>
                      <a:pt x="0" y="57380"/>
                      <a:pt x="8227" y="37517"/>
                      <a:pt x="22872" y="22872"/>
                    </a:cubicBezTo>
                    <a:cubicBezTo>
                      <a:pt x="37517" y="8227"/>
                      <a:pt x="57380" y="0"/>
                      <a:pt x="78091" y="0"/>
                    </a:cubicBezTo>
                    <a:close/>
                  </a:path>
                </a:pathLst>
              </a:custGeom>
              <a:solidFill>
                <a:srgbClr val="F4CDB0">
                  <a:alpha val="74902"/>
                </a:srgbClr>
              </a:solidFill>
            </p:spPr>
          </p:sp>
          <p:sp>
            <p:nvSpPr>
              <p:cNvPr name="TextBox 209" id="209"/>
              <p:cNvSpPr txBox="true"/>
              <p:nvPr/>
            </p:nvSpPr>
            <p:spPr>
              <a:xfrm>
                <a:off x="0" y="95250"/>
                <a:ext cx="794397" cy="562306"/>
              </a:xfrm>
              <a:prstGeom prst="rect">
                <a:avLst/>
              </a:prstGeom>
            </p:spPr>
            <p:txBody>
              <a:bodyPr anchor="ctr" rtlCol="false" tIns="42787" lIns="42787" bIns="42787" rIns="42787"/>
              <a:lstStyle/>
              <a:p>
                <a:pPr algn="ctr">
                  <a:lnSpc>
                    <a:spcPts val="2809"/>
                  </a:lnSpc>
                </a:pPr>
              </a:p>
            </p:txBody>
          </p:sp>
        </p:grpSp>
        <p:sp>
          <p:nvSpPr>
            <p:cNvPr name="AutoShape 210" id="210"/>
            <p:cNvSpPr/>
            <p:nvPr/>
          </p:nvSpPr>
          <p:spPr>
            <a:xfrm flipH="true" flipV="true">
              <a:off x="1124914" y="1735470"/>
              <a:ext cx="8337330" cy="12023"/>
            </a:xfrm>
            <a:prstGeom prst="line">
              <a:avLst/>
            </a:prstGeom>
            <a:ln cap="rnd" w="76200">
              <a:solidFill>
                <a:srgbClr val="A547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11" id="211"/>
            <p:cNvGrpSpPr/>
            <p:nvPr/>
          </p:nvGrpSpPr>
          <p:grpSpPr>
            <a:xfrm rot="-10788159">
              <a:off x="9462242" y="1555764"/>
              <a:ext cx="384782" cy="384782"/>
              <a:chOff x="0" y="0"/>
              <a:chExt cx="812800" cy="812800"/>
            </a:xfrm>
          </p:grpSpPr>
          <p:sp>
            <p:nvSpPr>
              <p:cNvPr name="Freeform 212" id="2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2D23"/>
              </a:solidFill>
            </p:spPr>
          </p:sp>
          <p:sp>
            <p:nvSpPr>
              <p:cNvPr name="TextBox 213" id="213"/>
              <p:cNvSpPr txBox="true"/>
              <p:nvPr/>
            </p:nvSpPr>
            <p:spPr>
              <a:xfrm>
                <a:off x="76200" y="171450"/>
                <a:ext cx="660400" cy="565150"/>
              </a:xfrm>
              <a:prstGeom prst="rect">
                <a:avLst/>
              </a:prstGeom>
            </p:spPr>
            <p:txBody>
              <a:bodyPr anchor="ctr" rtlCol="false" tIns="96196" lIns="96196" bIns="96196" rIns="96196"/>
              <a:lstStyle/>
              <a:p>
                <a:pPr algn="ctr">
                  <a:lnSpc>
                    <a:spcPts val="2809"/>
                  </a:lnSpc>
                </a:pPr>
              </a:p>
            </p:txBody>
          </p:sp>
        </p:grpSp>
        <p:sp>
          <p:nvSpPr>
            <p:cNvPr name="TextBox 214" id="214"/>
            <p:cNvSpPr txBox="true"/>
            <p:nvPr/>
          </p:nvSpPr>
          <p:spPr>
            <a:xfrm rot="0">
              <a:off x="1070456" y="2287016"/>
              <a:ext cx="8391124" cy="6348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Using AI to </a:t>
              </a:r>
              <a:r>
                <a:rPr lang="en-US" b="true" sz="2863">
                  <a:solidFill>
                    <a:srgbClr val="5E2D23"/>
                  </a:solidFill>
                  <a:latin typeface="Lora Bold"/>
                  <a:ea typeface="Lora Bold"/>
                  <a:cs typeface="Lora Bold"/>
                  <a:sym typeface="Lora Bold"/>
                </a:rPr>
                <a:t>diagnose and scale the severity of drug use-related issues 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can enhance treatment precision and improve recovery progress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Using AI to </a:t>
              </a:r>
              <a:r>
                <a:rPr lang="en-US" b="true" sz="2863">
                  <a:solidFill>
                    <a:srgbClr val="5E2D23"/>
                  </a:solidFill>
                  <a:latin typeface="Lora Bold"/>
                  <a:ea typeface="Lora Bold"/>
                  <a:cs typeface="Lora Bold"/>
                  <a:sym typeface="Lora Bold"/>
                </a:rPr>
                <a:t>create personalized activity plans for patients based on their interests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 can boost engagement and foster sustained rehabilitation</a:t>
              </a:r>
            </a:p>
            <a:p>
              <a:pPr algn="l">
                <a:lnSpc>
                  <a:spcPts val="3493"/>
                </a:lnSpc>
              </a:pPr>
            </a:p>
          </p:txBody>
        </p:sp>
        <p:sp>
          <p:nvSpPr>
            <p:cNvPr name="TextBox 215" id="215"/>
            <p:cNvSpPr txBox="true"/>
            <p:nvPr/>
          </p:nvSpPr>
          <p:spPr>
            <a:xfrm rot="0">
              <a:off x="1124911" y="668492"/>
              <a:ext cx="8529722" cy="886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26"/>
                </a:lnSpc>
              </a:pPr>
              <a:r>
                <a:rPr lang="en-US" sz="5263" b="true">
                  <a:solidFill>
                    <a:srgbClr val="C65600"/>
                  </a:solidFill>
                  <a:latin typeface="Lora Bold"/>
                  <a:ea typeface="Lora Bold"/>
                  <a:cs typeface="Lora Bold"/>
                  <a:sym typeface="Lora Bold"/>
                </a:rPr>
                <a:t>Future Work</a:t>
              </a:r>
            </a:p>
          </p:txBody>
        </p:sp>
      </p:grpSp>
      <p:grpSp>
        <p:nvGrpSpPr>
          <p:cNvPr name="Group 216" id="216"/>
          <p:cNvGrpSpPr/>
          <p:nvPr/>
        </p:nvGrpSpPr>
        <p:grpSpPr>
          <a:xfrm rot="0">
            <a:off x="706152" y="19051195"/>
            <a:ext cx="8129406" cy="8096607"/>
            <a:chOff x="0" y="0"/>
            <a:chExt cx="10839208" cy="10795476"/>
          </a:xfrm>
        </p:grpSpPr>
        <p:grpSp>
          <p:nvGrpSpPr>
            <p:cNvPr name="Group 217" id="217"/>
            <p:cNvGrpSpPr/>
            <p:nvPr/>
          </p:nvGrpSpPr>
          <p:grpSpPr>
            <a:xfrm rot="0">
              <a:off x="0" y="0"/>
              <a:ext cx="10839208" cy="10795476"/>
              <a:chOff x="0" y="0"/>
              <a:chExt cx="794397" cy="791192"/>
            </a:xfrm>
          </p:grpSpPr>
          <p:sp>
            <p:nvSpPr>
              <p:cNvPr name="Freeform 218" id="218"/>
              <p:cNvSpPr/>
              <p:nvPr/>
            </p:nvSpPr>
            <p:spPr>
              <a:xfrm flipH="false" flipV="false" rot="0">
                <a:off x="0" y="0"/>
                <a:ext cx="794397" cy="791192"/>
              </a:xfrm>
              <a:custGeom>
                <a:avLst/>
                <a:gdLst/>
                <a:ahLst/>
                <a:cxnLst/>
                <a:rect r="r" b="b" t="t" l="l"/>
                <a:pathLst>
                  <a:path h="791192" w="794397">
                    <a:moveTo>
                      <a:pt x="78091" y="0"/>
                    </a:moveTo>
                    <a:lnTo>
                      <a:pt x="716306" y="0"/>
                    </a:lnTo>
                    <a:cubicBezTo>
                      <a:pt x="759434" y="0"/>
                      <a:pt x="794397" y="34963"/>
                      <a:pt x="794397" y="78091"/>
                    </a:cubicBezTo>
                    <a:lnTo>
                      <a:pt x="794397" y="713100"/>
                    </a:lnTo>
                    <a:cubicBezTo>
                      <a:pt x="794397" y="733812"/>
                      <a:pt x="786170" y="753674"/>
                      <a:pt x="771525" y="768319"/>
                    </a:cubicBezTo>
                    <a:cubicBezTo>
                      <a:pt x="756880" y="782965"/>
                      <a:pt x="737017" y="791192"/>
                      <a:pt x="716306" y="791192"/>
                    </a:cubicBezTo>
                    <a:lnTo>
                      <a:pt x="78091" y="791192"/>
                    </a:lnTo>
                    <a:cubicBezTo>
                      <a:pt x="57380" y="791192"/>
                      <a:pt x="37517" y="782965"/>
                      <a:pt x="22872" y="768319"/>
                    </a:cubicBezTo>
                    <a:cubicBezTo>
                      <a:pt x="8227" y="753674"/>
                      <a:pt x="0" y="733812"/>
                      <a:pt x="0" y="713100"/>
                    </a:cubicBezTo>
                    <a:lnTo>
                      <a:pt x="0" y="78091"/>
                    </a:lnTo>
                    <a:cubicBezTo>
                      <a:pt x="0" y="57380"/>
                      <a:pt x="8227" y="37517"/>
                      <a:pt x="22872" y="22872"/>
                    </a:cubicBezTo>
                    <a:cubicBezTo>
                      <a:pt x="37517" y="8227"/>
                      <a:pt x="57380" y="0"/>
                      <a:pt x="78091" y="0"/>
                    </a:cubicBezTo>
                    <a:close/>
                  </a:path>
                </a:pathLst>
              </a:custGeom>
              <a:solidFill>
                <a:srgbClr val="F4CDB0">
                  <a:alpha val="74902"/>
                </a:srgbClr>
              </a:solidFill>
            </p:spPr>
          </p:sp>
          <p:sp>
            <p:nvSpPr>
              <p:cNvPr name="TextBox 219" id="219"/>
              <p:cNvSpPr txBox="true"/>
              <p:nvPr/>
            </p:nvSpPr>
            <p:spPr>
              <a:xfrm>
                <a:off x="0" y="95250"/>
                <a:ext cx="794397" cy="695942"/>
              </a:xfrm>
              <a:prstGeom prst="rect">
                <a:avLst/>
              </a:prstGeom>
            </p:spPr>
            <p:txBody>
              <a:bodyPr anchor="ctr" rtlCol="false" tIns="22595" lIns="22595" bIns="22595" rIns="22595"/>
              <a:lstStyle/>
              <a:p>
                <a:pPr algn="ctr">
                  <a:lnSpc>
                    <a:spcPts val="2809"/>
                  </a:lnSpc>
                </a:pPr>
              </a:p>
            </p:txBody>
          </p:sp>
        </p:grpSp>
        <p:sp>
          <p:nvSpPr>
            <p:cNvPr name="AutoShape 220" id="220"/>
            <p:cNvSpPr/>
            <p:nvPr/>
          </p:nvSpPr>
          <p:spPr>
            <a:xfrm flipH="true" flipV="true">
              <a:off x="1124914" y="1739117"/>
              <a:ext cx="8337330" cy="12023"/>
            </a:xfrm>
            <a:prstGeom prst="line">
              <a:avLst/>
            </a:prstGeom>
            <a:ln cap="rnd" w="50800">
              <a:solidFill>
                <a:srgbClr val="A547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21" id="221"/>
            <p:cNvSpPr txBox="true"/>
            <p:nvPr/>
          </p:nvSpPr>
          <p:spPr>
            <a:xfrm rot="0">
              <a:off x="1070456" y="2005491"/>
              <a:ext cx="8391124" cy="8657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3"/>
                </a:lnSpc>
              </a:pPr>
              <a:r>
                <a:rPr lang="en-US" sz="2863" b="true">
                  <a:solidFill>
                    <a:srgbClr val="5E2D23"/>
                  </a:solidFill>
                  <a:latin typeface="Lora Bold"/>
                  <a:ea typeface="Lora Bold"/>
                  <a:cs typeface="Lora Bold"/>
                  <a:sym typeface="Lora Bold"/>
                </a:rPr>
                <a:t>Post-rehabilitation patients 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face numerous challenges that hinder their recovery journey, including:</a:t>
              </a:r>
            </a:p>
            <a:p>
              <a:pPr algn="l">
                <a:lnSpc>
                  <a:spcPts val="3493"/>
                </a:lnSpc>
              </a:pP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Mem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ory issues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Depression and anxiety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Sobriety maintenance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Lim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ited support for ongoing recovery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Lack of recovery apps tailored for Arabic speakers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Social reintegration challenge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s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Limited awareness of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 substance use disorder risks</a:t>
              </a:r>
            </a:p>
            <a:p>
              <a:pPr algn="l">
                <a:lnSpc>
                  <a:spcPts val="3493"/>
                </a:lnSpc>
              </a:pPr>
            </a:p>
          </p:txBody>
        </p:sp>
        <p:sp>
          <p:nvSpPr>
            <p:cNvPr name="TextBox 222" id="222"/>
            <p:cNvSpPr txBox="true"/>
            <p:nvPr/>
          </p:nvSpPr>
          <p:spPr>
            <a:xfrm rot="0">
              <a:off x="1124911" y="672139"/>
              <a:ext cx="8337332" cy="886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26"/>
                </a:lnSpc>
              </a:pPr>
              <a:r>
                <a:rPr lang="en-US" sz="5263" b="true">
                  <a:solidFill>
                    <a:srgbClr val="C65600"/>
                  </a:solidFill>
                  <a:latin typeface="Lora Bold"/>
                  <a:ea typeface="Lora Bold"/>
                  <a:cs typeface="Lora Bold"/>
                  <a:sym typeface="Lora Bold"/>
                </a:rPr>
                <a:t>Problem Definition</a:t>
              </a:r>
            </a:p>
          </p:txBody>
        </p:sp>
      </p:grpSp>
      <p:grpSp>
        <p:nvGrpSpPr>
          <p:cNvPr name="Group 223" id="223"/>
          <p:cNvGrpSpPr/>
          <p:nvPr/>
        </p:nvGrpSpPr>
        <p:grpSpPr>
          <a:xfrm rot="-10788159">
            <a:off x="7802834" y="20207441"/>
            <a:ext cx="288587" cy="288587"/>
            <a:chOff x="0" y="0"/>
            <a:chExt cx="812800" cy="812800"/>
          </a:xfrm>
        </p:grpSpPr>
        <p:sp>
          <p:nvSpPr>
            <p:cNvPr name="Freeform 224" id="2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2D23"/>
            </a:solidFill>
          </p:spPr>
        </p:sp>
        <p:sp>
          <p:nvSpPr>
            <p:cNvPr name="TextBox 225" id="225"/>
            <p:cNvSpPr txBox="true"/>
            <p:nvPr/>
          </p:nvSpPr>
          <p:spPr>
            <a:xfrm>
              <a:off x="76200" y="171450"/>
              <a:ext cx="660400" cy="565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9"/>
                </a:lnSpc>
              </a:pPr>
            </a:p>
          </p:txBody>
        </p:sp>
      </p:grpSp>
      <p:grpSp>
        <p:nvGrpSpPr>
          <p:cNvPr name="Group 226" id="226"/>
          <p:cNvGrpSpPr/>
          <p:nvPr/>
        </p:nvGrpSpPr>
        <p:grpSpPr>
          <a:xfrm rot="0">
            <a:off x="706152" y="27732782"/>
            <a:ext cx="8129406" cy="9202775"/>
            <a:chOff x="0" y="0"/>
            <a:chExt cx="10839208" cy="12270367"/>
          </a:xfrm>
        </p:grpSpPr>
        <p:grpSp>
          <p:nvGrpSpPr>
            <p:cNvPr name="Group 227" id="227"/>
            <p:cNvGrpSpPr/>
            <p:nvPr/>
          </p:nvGrpSpPr>
          <p:grpSpPr>
            <a:xfrm rot="0">
              <a:off x="0" y="0"/>
              <a:ext cx="10839208" cy="12270367"/>
              <a:chOff x="0" y="0"/>
              <a:chExt cx="794397" cy="899285"/>
            </a:xfrm>
          </p:grpSpPr>
          <p:sp>
            <p:nvSpPr>
              <p:cNvPr name="Freeform 228" id="228"/>
              <p:cNvSpPr/>
              <p:nvPr/>
            </p:nvSpPr>
            <p:spPr>
              <a:xfrm flipH="false" flipV="false" rot="0">
                <a:off x="0" y="0"/>
                <a:ext cx="794397" cy="899286"/>
              </a:xfrm>
              <a:custGeom>
                <a:avLst/>
                <a:gdLst/>
                <a:ahLst/>
                <a:cxnLst/>
                <a:rect r="r" b="b" t="t" l="l"/>
                <a:pathLst>
                  <a:path h="899286" w="794397">
                    <a:moveTo>
                      <a:pt x="78091" y="0"/>
                    </a:moveTo>
                    <a:lnTo>
                      <a:pt x="716306" y="0"/>
                    </a:lnTo>
                    <a:cubicBezTo>
                      <a:pt x="759434" y="0"/>
                      <a:pt x="794397" y="34963"/>
                      <a:pt x="794397" y="78091"/>
                    </a:cubicBezTo>
                    <a:lnTo>
                      <a:pt x="794397" y="821194"/>
                    </a:lnTo>
                    <a:cubicBezTo>
                      <a:pt x="794397" y="841905"/>
                      <a:pt x="786170" y="861768"/>
                      <a:pt x="771525" y="876413"/>
                    </a:cubicBezTo>
                    <a:cubicBezTo>
                      <a:pt x="756880" y="891058"/>
                      <a:pt x="737017" y="899286"/>
                      <a:pt x="716306" y="899286"/>
                    </a:cubicBezTo>
                    <a:lnTo>
                      <a:pt x="78091" y="899286"/>
                    </a:lnTo>
                    <a:cubicBezTo>
                      <a:pt x="34963" y="899286"/>
                      <a:pt x="0" y="864323"/>
                      <a:pt x="0" y="821194"/>
                    </a:cubicBezTo>
                    <a:lnTo>
                      <a:pt x="0" y="78091"/>
                    </a:lnTo>
                    <a:cubicBezTo>
                      <a:pt x="0" y="57380"/>
                      <a:pt x="8227" y="37517"/>
                      <a:pt x="22872" y="22872"/>
                    </a:cubicBezTo>
                    <a:cubicBezTo>
                      <a:pt x="37517" y="8227"/>
                      <a:pt x="57380" y="0"/>
                      <a:pt x="78091" y="0"/>
                    </a:cubicBezTo>
                    <a:close/>
                  </a:path>
                </a:pathLst>
              </a:custGeom>
              <a:solidFill>
                <a:srgbClr val="F4CDB0">
                  <a:alpha val="74902"/>
                </a:srgbClr>
              </a:solidFill>
            </p:spPr>
          </p:sp>
          <p:sp>
            <p:nvSpPr>
              <p:cNvPr name="TextBox 229" id="229"/>
              <p:cNvSpPr txBox="true"/>
              <p:nvPr/>
            </p:nvSpPr>
            <p:spPr>
              <a:xfrm>
                <a:off x="0" y="95250"/>
                <a:ext cx="794397" cy="804035"/>
              </a:xfrm>
              <a:prstGeom prst="rect">
                <a:avLst/>
              </a:prstGeom>
            </p:spPr>
            <p:txBody>
              <a:bodyPr anchor="ctr" rtlCol="false" tIns="42787" lIns="42787" bIns="42787" rIns="42787"/>
              <a:lstStyle/>
              <a:p>
                <a:pPr algn="ctr">
                  <a:lnSpc>
                    <a:spcPts val="2809"/>
                  </a:lnSpc>
                </a:pPr>
              </a:p>
            </p:txBody>
          </p:sp>
        </p:grpSp>
        <p:sp>
          <p:nvSpPr>
            <p:cNvPr name="AutoShape 230" id="230"/>
            <p:cNvSpPr/>
            <p:nvPr/>
          </p:nvSpPr>
          <p:spPr>
            <a:xfrm flipH="true" flipV="true">
              <a:off x="1124914" y="1805104"/>
              <a:ext cx="8337330" cy="12023"/>
            </a:xfrm>
            <a:prstGeom prst="line">
              <a:avLst/>
            </a:prstGeom>
            <a:ln cap="rnd" w="76200">
              <a:solidFill>
                <a:srgbClr val="A547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31" id="231"/>
            <p:cNvGrpSpPr/>
            <p:nvPr/>
          </p:nvGrpSpPr>
          <p:grpSpPr>
            <a:xfrm rot="-10788159">
              <a:off x="9462242" y="1625398"/>
              <a:ext cx="384782" cy="384782"/>
              <a:chOff x="0" y="0"/>
              <a:chExt cx="812800" cy="812800"/>
            </a:xfrm>
          </p:grpSpPr>
          <p:sp>
            <p:nvSpPr>
              <p:cNvPr name="Freeform 232" id="2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2D23"/>
              </a:solidFill>
            </p:spPr>
          </p:sp>
          <p:sp>
            <p:nvSpPr>
              <p:cNvPr name="TextBox 233" id="233"/>
              <p:cNvSpPr txBox="true"/>
              <p:nvPr/>
            </p:nvSpPr>
            <p:spPr>
              <a:xfrm>
                <a:off x="76200" y="171450"/>
                <a:ext cx="660400" cy="565150"/>
              </a:xfrm>
              <a:prstGeom prst="rect">
                <a:avLst/>
              </a:prstGeom>
            </p:spPr>
            <p:txBody>
              <a:bodyPr anchor="ctr" rtlCol="false" tIns="96196" lIns="96196" bIns="96196" rIns="96196"/>
              <a:lstStyle/>
              <a:p>
                <a:pPr algn="ctr">
                  <a:lnSpc>
                    <a:spcPts val="2809"/>
                  </a:lnSpc>
                </a:pPr>
              </a:p>
            </p:txBody>
          </p:sp>
        </p:grpSp>
        <p:sp>
          <p:nvSpPr>
            <p:cNvPr name="TextBox 234" id="234"/>
            <p:cNvSpPr txBox="true"/>
            <p:nvPr/>
          </p:nvSpPr>
          <p:spPr>
            <a:xfrm rot="0">
              <a:off x="1070456" y="2071478"/>
              <a:ext cx="8391124" cy="9234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3"/>
                </a:lnSpc>
              </a:pPr>
              <a:r>
                <a:rPr lang="en-US" sz="2863" b="true">
                  <a:solidFill>
                    <a:srgbClr val="5E2D23"/>
                  </a:solidFill>
                  <a:latin typeface="Lora Bold"/>
                  <a:ea typeface="Lora Bold"/>
                  <a:cs typeface="Lora Bold"/>
                  <a:sym typeface="Lora Bold"/>
                </a:rPr>
                <a:t>Obour</a:t>
              </a: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 app supports post-rehabilitation patients recovering from substance use disorder by providing:</a:t>
              </a:r>
            </a:p>
            <a:p>
              <a:pPr algn="l">
                <a:lnSpc>
                  <a:spcPts val="3493"/>
                </a:lnSpc>
              </a:pP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A weekly activity plan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Activity progress tracking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Activity notification reminders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Achievement badges for completing activities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Supportive quotes based on the patient’s emotional state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SMS support messaging for peers</a:t>
              </a:r>
            </a:p>
            <a:p>
              <a:pPr algn="l" marL="618266" indent="-309133" lvl="1">
                <a:lnSpc>
                  <a:spcPts val="3493"/>
                </a:lnSpc>
                <a:buFont typeface="Arial"/>
                <a:buChar char="•"/>
              </a:pPr>
              <a:r>
                <a:rPr lang="en-US" sz="2863">
                  <a:solidFill>
                    <a:srgbClr val="5E2D23"/>
                  </a:solidFill>
                  <a:latin typeface="Lora"/>
                  <a:ea typeface="Lora"/>
                  <a:cs typeface="Lora"/>
                  <a:sym typeface="Lora"/>
                </a:rPr>
                <a:t>Educational information about substance use disorder</a:t>
              </a:r>
            </a:p>
            <a:p>
              <a:pPr algn="l">
                <a:lnSpc>
                  <a:spcPts val="3493"/>
                </a:lnSpc>
              </a:pPr>
            </a:p>
          </p:txBody>
        </p:sp>
        <p:sp>
          <p:nvSpPr>
            <p:cNvPr name="TextBox 235" id="235"/>
            <p:cNvSpPr txBox="true"/>
            <p:nvPr/>
          </p:nvSpPr>
          <p:spPr>
            <a:xfrm rot="0">
              <a:off x="1124911" y="738126"/>
              <a:ext cx="7801884" cy="886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26"/>
                </a:lnSpc>
              </a:pPr>
              <a:r>
                <a:rPr lang="en-US" sz="5263" b="true">
                  <a:solidFill>
                    <a:srgbClr val="C65600"/>
                  </a:solidFill>
                  <a:latin typeface="Lora Bold"/>
                  <a:ea typeface="Lora Bold"/>
                  <a:cs typeface="Lora Bold"/>
                  <a:sym typeface="Lora Bold"/>
                </a:rPr>
                <a:t>Problem Solution</a:t>
              </a:r>
            </a:p>
          </p:txBody>
        </p:sp>
      </p:grpSp>
      <p:grpSp>
        <p:nvGrpSpPr>
          <p:cNvPr name="Group 236" id="236"/>
          <p:cNvGrpSpPr/>
          <p:nvPr/>
        </p:nvGrpSpPr>
        <p:grpSpPr>
          <a:xfrm rot="0">
            <a:off x="15965791" y="37516582"/>
            <a:ext cx="3464164" cy="4615175"/>
            <a:chOff x="0" y="0"/>
            <a:chExt cx="407363" cy="542715"/>
          </a:xfrm>
        </p:grpSpPr>
        <p:sp>
          <p:nvSpPr>
            <p:cNvPr name="Freeform 237" id="237"/>
            <p:cNvSpPr/>
            <p:nvPr/>
          </p:nvSpPr>
          <p:spPr>
            <a:xfrm flipH="false" flipV="false" rot="0">
              <a:off x="0" y="0"/>
              <a:ext cx="407363" cy="542714"/>
            </a:xfrm>
            <a:custGeom>
              <a:avLst/>
              <a:gdLst/>
              <a:ahLst/>
              <a:cxnLst/>
              <a:rect r="r" b="b" t="t" l="l"/>
              <a:pathLst>
                <a:path h="542714" w="407363">
                  <a:moveTo>
                    <a:pt x="73750" y="0"/>
                  </a:moveTo>
                  <a:lnTo>
                    <a:pt x="333613" y="0"/>
                  </a:lnTo>
                  <a:cubicBezTo>
                    <a:pt x="353173" y="0"/>
                    <a:pt x="371931" y="7770"/>
                    <a:pt x="385762" y="21601"/>
                  </a:cubicBezTo>
                  <a:cubicBezTo>
                    <a:pt x="399593" y="35432"/>
                    <a:pt x="407363" y="54191"/>
                    <a:pt x="407363" y="73750"/>
                  </a:cubicBezTo>
                  <a:lnTo>
                    <a:pt x="407363" y="468964"/>
                  </a:lnTo>
                  <a:cubicBezTo>
                    <a:pt x="407363" y="488524"/>
                    <a:pt x="399593" y="507283"/>
                    <a:pt x="385762" y="521113"/>
                  </a:cubicBezTo>
                  <a:cubicBezTo>
                    <a:pt x="371931" y="534944"/>
                    <a:pt x="353173" y="542714"/>
                    <a:pt x="333613" y="542714"/>
                  </a:cubicBezTo>
                  <a:lnTo>
                    <a:pt x="73750" y="542714"/>
                  </a:lnTo>
                  <a:cubicBezTo>
                    <a:pt x="54191" y="542714"/>
                    <a:pt x="35432" y="534944"/>
                    <a:pt x="21601" y="521113"/>
                  </a:cubicBezTo>
                  <a:cubicBezTo>
                    <a:pt x="7770" y="507283"/>
                    <a:pt x="0" y="488524"/>
                    <a:pt x="0" y="468964"/>
                  </a:cubicBezTo>
                  <a:lnTo>
                    <a:pt x="0" y="73750"/>
                  </a:lnTo>
                  <a:cubicBezTo>
                    <a:pt x="0" y="54191"/>
                    <a:pt x="7770" y="35432"/>
                    <a:pt x="21601" y="21601"/>
                  </a:cubicBezTo>
                  <a:cubicBezTo>
                    <a:pt x="35432" y="7770"/>
                    <a:pt x="54191" y="0"/>
                    <a:pt x="73750" y="0"/>
                  </a:cubicBezTo>
                  <a:close/>
                </a:path>
              </a:pathLst>
            </a:custGeom>
            <a:solidFill>
              <a:srgbClr val="DB9865">
                <a:alpha val="60000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238" id="238"/>
            <p:cNvSpPr txBox="true"/>
            <p:nvPr/>
          </p:nvSpPr>
          <p:spPr>
            <a:xfrm>
              <a:off x="0" y="95250"/>
              <a:ext cx="407363" cy="447465"/>
            </a:xfrm>
            <a:prstGeom prst="rect">
              <a:avLst/>
            </a:prstGeom>
          </p:spPr>
          <p:txBody>
            <a:bodyPr anchor="ctr" rtlCol="false" tIns="20747" lIns="20747" bIns="20747" rIns="20747"/>
            <a:lstStyle/>
            <a:p>
              <a:pPr algn="l" marL="0" indent="0" lvl="0">
                <a:lnSpc>
                  <a:spcPts val="280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9" id="239"/>
          <p:cNvSpPr/>
          <p:nvPr/>
        </p:nvSpPr>
        <p:spPr>
          <a:xfrm flipH="false" flipV="false" rot="0">
            <a:off x="16448001" y="38792025"/>
            <a:ext cx="2472391" cy="2472391"/>
          </a:xfrm>
          <a:custGeom>
            <a:avLst/>
            <a:gdLst/>
            <a:ahLst/>
            <a:cxnLst/>
            <a:rect r="r" b="b" t="t" l="l"/>
            <a:pathLst>
              <a:path h="2472391" w="2472391">
                <a:moveTo>
                  <a:pt x="0" y="0"/>
                </a:moveTo>
                <a:lnTo>
                  <a:pt x="2472391" y="0"/>
                </a:lnTo>
                <a:lnTo>
                  <a:pt x="2472391" y="2472391"/>
                </a:lnTo>
                <a:lnTo>
                  <a:pt x="0" y="2472391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TextBox 240" id="240"/>
          <p:cNvSpPr txBox="true"/>
          <p:nvPr/>
        </p:nvSpPr>
        <p:spPr>
          <a:xfrm rot="0">
            <a:off x="16265195" y="37818034"/>
            <a:ext cx="2329981" cy="38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35"/>
              </a:lnSpc>
              <a:spcBef>
                <a:spcPct val="0"/>
              </a:spcBef>
            </a:pPr>
            <a:r>
              <a:rPr lang="en-US" b="true" sz="3180" strike="noStrike" u="none">
                <a:solidFill>
                  <a:srgbClr val="A54700"/>
                </a:solidFill>
                <a:latin typeface="Lora Bold"/>
                <a:ea typeface="Lora Bold"/>
                <a:cs typeface="Lora Bold"/>
                <a:sym typeface="Lora Bold"/>
              </a:rPr>
              <a:t>Contact us</a:t>
            </a:r>
          </a:p>
        </p:txBody>
      </p:sp>
      <p:sp>
        <p:nvSpPr>
          <p:cNvPr name="AutoShape 241" id="241"/>
          <p:cNvSpPr/>
          <p:nvPr/>
        </p:nvSpPr>
        <p:spPr>
          <a:xfrm flipH="true">
            <a:off x="16265198" y="38356979"/>
            <a:ext cx="2650183" cy="497"/>
          </a:xfrm>
          <a:prstGeom prst="line">
            <a:avLst/>
          </a:prstGeom>
          <a:ln cap="rnd" w="38100">
            <a:solidFill>
              <a:srgbClr val="A547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2" id="242"/>
          <p:cNvSpPr txBox="true"/>
          <p:nvPr/>
        </p:nvSpPr>
        <p:spPr>
          <a:xfrm rot="0">
            <a:off x="16976084" y="41405060"/>
            <a:ext cx="1416225" cy="36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"/>
              </a:lnSpc>
            </a:pPr>
            <a:r>
              <a:rPr lang="en-US" sz="2379">
                <a:solidFill>
                  <a:srgbClr val="5E2D23"/>
                </a:solidFill>
                <a:latin typeface="Lora"/>
                <a:ea typeface="Lora"/>
                <a:cs typeface="Lora"/>
                <a:sym typeface="Lora"/>
              </a:rPr>
              <a:t>Scan Me</a:t>
            </a:r>
          </a:p>
        </p:txBody>
      </p:sp>
      <p:grpSp>
        <p:nvGrpSpPr>
          <p:cNvPr name="Group 243" id="243"/>
          <p:cNvGrpSpPr/>
          <p:nvPr/>
        </p:nvGrpSpPr>
        <p:grpSpPr>
          <a:xfrm rot="-10788159">
            <a:off x="18915381" y="38203301"/>
            <a:ext cx="288587" cy="308349"/>
            <a:chOff x="0" y="0"/>
            <a:chExt cx="812800" cy="868459"/>
          </a:xfrm>
        </p:grpSpPr>
        <p:sp>
          <p:nvSpPr>
            <p:cNvPr name="Freeform 244" id="244"/>
            <p:cNvSpPr/>
            <p:nvPr/>
          </p:nvSpPr>
          <p:spPr>
            <a:xfrm flipH="false" flipV="false" rot="0">
              <a:off x="0" y="0"/>
              <a:ext cx="812800" cy="868459"/>
            </a:xfrm>
            <a:custGeom>
              <a:avLst/>
              <a:gdLst/>
              <a:ahLst/>
              <a:cxnLst/>
              <a:rect r="r" b="b" t="t" l="l"/>
              <a:pathLst>
                <a:path h="868459" w="812800">
                  <a:moveTo>
                    <a:pt x="406400" y="0"/>
                  </a:moveTo>
                  <a:cubicBezTo>
                    <a:pt x="181951" y="0"/>
                    <a:pt x="0" y="194411"/>
                    <a:pt x="0" y="434230"/>
                  </a:cubicBezTo>
                  <a:cubicBezTo>
                    <a:pt x="0" y="674048"/>
                    <a:pt x="181951" y="868459"/>
                    <a:pt x="406400" y="868459"/>
                  </a:cubicBezTo>
                  <a:cubicBezTo>
                    <a:pt x="630849" y="868459"/>
                    <a:pt x="812800" y="674048"/>
                    <a:pt x="812800" y="434230"/>
                  </a:cubicBezTo>
                  <a:cubicBezTo>
                    <a:pt x="812800" y="19441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2D23"/>
            </a:solidFill>
          </p:spPr>
        </p:sp>
        <p:sp>
          <p:nvSpPr>
            <p:cNvPr name="TextBox 245" id="245"/>
            <p:cNvSpPr txBox="true"/>
            <p:nvPr/>
          </p:nvSpPr>
          <p:spPr>
            <a:xfrm>
              <a:off x="76200" y="176668"/>
              <a:ext cx="660400" cy="610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DAGldystpSk</dc:identifier>
  <dcterms:modified xsi:type="dcterms:W3CDTF">2011-08-01T06:04:30Z</dcterms:modified>
  <cp:revision>1</cp:revision>
  <dc:title>Obour final poster</dc:title>
</cp:coreProperties>
</file>