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1" r:id="rId3"/>
    <p:sldId id="273" r:id="rId4"/>
    <p:sldId id="274" r:id="rId5"/>
    <p:sldId id="276" r:id="rId6"/>
    <p:sldId id="277" r:id="rId7"/>
    <p:sldId id="282" r:id="rId8"/>
    <p:sldId id="283" r:id="rId9"/>
    <p:sldId id="284" r:id="rId10"/>
    <p:sldId id="285" r:id="rId11"/>
    <p:sldId id="286" r:id="rId12"/>
    <p:sldId id="287" r:id="rId13"/>
    <p:sldId id="288" r:id="rId14"/>
    <p:sldId id="289" r:id="rId15"/>
    <p:sldId id="291" r:id="rId16"/>
    <p:sldId id="292" r:id="rId17"/>
    <p:sldId id="293" r:id="rId18"/>
    <p:sldId id="294" r:id="rId19"/>
    <p:sldId id="295" r:id="rId20"/>
    <p:sldId id="281"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7EB9714-3078-430D-9DD2-831CDCD8B4A6}">
          <p14:sldIdLst>
            <p14:sldId id="269"/>
            <p14:sldId id="271"/>
            <p14:sldId id="273"/>
            <p14:sldId id="274"/>
            <p14:sldId id="276"/>
            <p14:sldId id="277"/>
            <p14:sldId id="282"/>
            <p14:sldId id="283"/>
            <p14:sldId id="284"/>
            <p14:sldId id="285"/>
            <p14:sldId id="286"/>
            <p14:sldId id="287"/>
            <p14:sldId id="288"/>
            <p14:sldId id="289"/>
            <p14:sldId id="291"/>
            <p14:sldId id="292"/>
            <p14:sldId id="293"/>
            <p14:sldId id="294"/>
            <p14:sldId id="295"/>
            <p14:sldId id="281"/>
          </p14:sldIdLst>
        </p14:section>
      </p14:sectionLst>
    </p:ext>
    <p:ext uri="{EFAFB233-063F-42B5-8137-9DF3F51BA10A}">
      <p15:sldGuideLst xmlns:p15="http://schemas.microsoft.com/office/powerpoint/2012/main">
        <p15:guide id="1" orient="horz" pos="1253">
          <p15:clr>
            <a:srgbClr val="A4A3A4"/>
          </p15:clr>
        </p15:guide>
        <p15:guide id="2" orient="horz" pos="3113">
          <p15:clr>
            <a:srgbClr val="A4A3A4"/>
          </p15:clr>
        </p15:guide>
        <p15:guide id="3" orient="horz" pos="754">
          <p15:clr>
            <a:srgbClr val="A4A3A4"/>
          </p15:clr>
        </p15:guide>
        <p15:guide id="4" pos="1882">
          <p15:clr>
            <a:srgbClr val="A4A3A4"/>
          </p15:clr>
        </p15:guide>
        <p15:guide id="5" pos="3878">
          <p15:clr>
            <a:srgbClr val="A4A3A4"/>
          </p15:clr>
        </p15:guide>
        <p15:guide id="6" pos="5759">
          <p15:clr>
            <a:srgbClr val="A4A3A4"/>
          </p15:clr>
        </p15:guide>
        <p15:guide id="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94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7" autoAdjust="0"/>
    <p:restoredTop sz="94660"/>
  </p:normalViewPr>
  <p:slideViewPr>
    <p:cSldViewPr>
      <p:cViewPr varScale="1">
        <p:scale>
          <a:sx n="86" d="100"/>
          <a:sy n="86" d="100"/>
        </p:scale>
        <p:origin x="82" y="221"/>
      </p:cViewPr>
      <p:guideLst>
        <p:guide orient="horz" pos="1253"/>
        <p:guide orient="horz" pos="3113"/>
        <p:guide orient="horz" pos="754"/>
        <p:guide pos="1882"/>
        <p:guide pos="3878"/>
        <p:guide pos="5759"/>
        <p:guide/>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Adobe 黑体 Std R" pitchFamily="34" charset="-122"/>
          <a:ea typeface="Adobe 黑体 Std R"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我的文档\My compositions\My Web Sites\Elemodo Software_files\sky_bg.gif"/>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13192"/>
            <a:ext cx="9144000" cy="68564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安卓 的图像结果">
            <a:extLst>
              <a:ext uri="{FF2B5EF4-FFF2-40B4-BE49-F238E27FC236}">
                <a16:creationId xmlns:a16="http://schemas.microsoft.com/office/drawing/2014/main" id="{CF8DD3C3-475E-46D5-A7FE-28670C4B5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836712"/>
            <a:ext cx="1075933"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零件 的图像结果">
            <a:extLst>
              <a:ext uri="{FF2B5EF4-FFF2-40B4-BE49-F238E27FC236}">
                <a16:creationId xmlns:a16="http://schemas.microsoft.com/office/drawing/2014/main" id="{B1F31E5E-359A-4290-8672-B154FCD28D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260648"/>
            <a:ext cx="510777" cy="43204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6EFD052-41EF-4D06-BBB8-D989E06CE4B5}"/>
              </a:ext>
            </a:extLst>
          </p:cNvPr>
          <p:cNvSpPr txBox="1"/>
          <p:nvPr/>
        </p:nvSpPr>
        <p:spPr>
          <a:xfrm>
            <a:off x="6588224" y="624869"/>
            <a:ext cx="2088232" cy="4524315"/>
          </a:xfrm>
          <a:prstGeom prst="rect">
            <a:avLst/>
          </a:prstGeom>
          <a:noFill/>
        </p:spPr>
        <p:txBody>
          <a:bodyPr wrap="square" rtlCol="0">
            <a:spAutoFit/>
          </a:bodyPr>
          <a:lstStyle/>
          <a:p>
            <a:r>
              <a:rPr lang="zh-CN" altLang="en-US" dirty="0"/>
              <a:t>安卓应用程序以</a:t>
            </a:r>
            <a:r>
              <a:rPr lang="en-US" altLang="zh-CN" dirty="0"/>
              <a:t>UI</a:t>
            </a:r>
            <a:r>
              <a:rPr lang="zh-CN" altLang="en-US" dirty="0"/>
              <a:t>为中心，他们页面的操作通过</a:t>
            </a:r>
            <a:r>
              <a:rPr lang="en-US" altLang="zh-CN" dirty="0"/>
              <a:t>GUI</a:t>
            </a:r>
            <a:r>
              <a:rPr lang="zh-CN" altLang="en-US" dirty="0"/>
              <a:t>小部件相互转换。</a:t>
            </a:r>
            <a:endParaRPr lang="en-US" altLang="zh-CN" dirty="0"/>
          </a:p>
          <a:p>
            <a:endParaRPr lang="en-US" altLang="zh-CN" dirty="0"/>
          </a:p>
          <a:p>
            <a:r>
              <a:rPr lang="zh-CN" altLang="en-US" dirty="0"/>
              <a:t>安卓应用程序的自动化</a:t>
            </a:r>
            <a:r>
              <a:rPr lang="en-US" altLang="zh-CN" dirty="0"/>
              <a:t>GUI</a:t>
            </a:r>
            <a:r>
              <a:rPr lang="zh-CN" altLang="en-US" dirty="0"/>
              <a:t>探索通过生成相关输入来练习应用程序的行为。</a:t>
            </a:r>
            <a:endParaRPr lang="en-US" altLang="zh-CN" dirty="0"/>
          </a:p>
          <a:p>
            <a:endParaRPr lang="en-US" altLang="zh-CN" dirty="0"/>
          </a:p>
          <a:p>
            <a:r>
              <a:rPr lang="zh-CN" altLang="en-US" dirty="0"/>
              <a:t>可以应用于</a:t>
            </a:r>
            <a:endParaRPr lang="en-US" altLang="zh-CN" dirty="0"/>
          </a:p>
          <a:p>
            <a:r>
              <a:rPr lang="zh-CN" altLang="en-US" dirty="0"/>
              <a:t>功能测试（查找运行错误）</a:t>
            </a:r>
            <a:endParaRPr lang="en-US" altLang="zh-CN" dirty="0"/>
          </a:p>
          <a:p>
            <a:r>
              <a:rPr lang="zh-CN" altLang="en-US" dirty="0"/>
              <a:t>安全分析（识别应用程序的恶意行为）</a:t>
            </a:r>
            <a:endParaRPr lang="en-US" altLang="zh-CN" dirty="0"/>
          </a:p>
          <a:p>
            <a:r>
              <a:rPr lang="zh-CN" altLang="en-US" dirty="0"/>
              <a:t>竞争分析</a:t>
            </a:r>
            <a:endParaRPr lang="en-US" altLang="zh-CN" dirty="0"/>
          </a:p>
        </p:txBody>
      </p:sp>
      <p:pic>
        <p:nvPicPr>
          <p:cNvPr id="14" name="Picture 4" descr="零件 的图像结果">
            <a:extLst>
              <a:ext uri="{FF2B5EF4-FFF2-40B4-BE49-F238E27FC236}">
                <a16:creationId xmlns:a16="http://schemas.microsoft.com/office/drawing/2014/main" id="{F004FDBF-2E4F-465A-8FCB-23BF1B9A2C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198854"/>
            <a:ext cx="510777" cy="43204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零件 的图像结果">
            <a:extLst>
              <a:ext uri="{FF2B5EF4-FFF2-40B4-BE49-F238E27FC236}">
                <a16:creationId xmlns:a16="http://schemas.microsoft.com/office/drawing/2014/main" id="{44B852E6-9FC0-4626-9E9E-46600943F8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7" y="1916832"/>
            <a:ext cx="510777" cy="43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零件 的图像结果">
            <a:extLst>
              <a:ext uri="{FF2B5EF4-FFF2-40B4-BE49-F238E27FC236}">
                <a16:creationId xmlns:a16="http://schemas.microsoft.com/office/drawing/2014/main" id="{B2318767-1C00-45AC-96CA-651CFCB8D6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1844824"/>
            <a:ext cx="510777" cy="43204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651F8CEF-51E7-454D-9245-EB8F121A328D}"/>
              </a:ext>
            </a:extLst>
          </p:cNvPr>
          <p:cNvSpPr txBox="1"/>
          <p:nvPr/>
        </p:nvSpPr>
        <p:spPr>
          <a:xfrm>
            <a:off x="467544" y="2887026"/>
            <a:ext cx="4968552" cy="3139321"/>
          </a:xfrm>
          <a:prstGeom prst="rect">
            <a:avLst/>
          </a:prstGeom>
          <a:noFill/>
        </p:spPr>
        <p:txBody>
          <a:bodyPr wrap="square" rtlCol="0">
            <a:spAutoFit/>
          </a:bodyPr>
          <a:lstStyle/>
          <a:p>
            <a:r>
              <a:rPr lang="zh-CN" altLang="en-US" dirty="0"/>
              <a:t>工具代码中的</a:t>
            </a:r>
            <a:r>
              <a:rPr lang="en-US" altLang="zh-CN" dirty="0"/>
              <a:t>Activity</a:t>
            </a:r>
            <a:r>
              <a:rPr lang="zh-CN" altLang="en-US" dirty="0"/>
              <a:t>是一个应用程序组件，通常它提供一个用户可以交互完成某项任务的屏幕。</a:t>
            </a:r>
            <a:r>
              <a:rPr lang="en-US" altLang="zh-CN" dirty="0"/>
              <a:t>Activity</a:t>
            </a:r>
            <a:r>
              <a:rPr lang="zh-CN" altLang="en-US" dirty="0"/>
              <a:t>中所有操作都与用户密切相关，是一个负责与用户交互的组件。在一个</a:t>
            </a:r>
            <a:r>
              <a:rPr lang="en-US" altLang="zh-CN" dirty="0"/>
              <a:t>Android</a:t>
            </a:r>
            <a:r>
              <a:rPr lang="zh-CN" altLang="en-US" dirty="0"/>
              <a:t>应用程序中，一个</a:t>
            </a:r>
            <a:r>
              <a:rPr lang="en-US" altLang="zh-CN" dirty="0"/>
              <a:t>Activity</a:t>
            </a:r>
            <a:r>
              <a:rPr lang="zh-CN" altLang="en-US" dirty="0"/>
              <a:t>通常就是一个单独的屏幕，它上面可以显示一些控件也可以监听用户事件并作出响应。一个应用程序通常包含多个</a:t>
            </a:r>
            <a:r>
              <a:rPr lang="en-US" altLang="zh-CN" dirty="0"/>
              <a:t>Activity</a:t>
            </a:r>
            <a:r>
              <a:rPr lang="zh-CN" altLang="en-US" dirty="0"/>
              <a:t>，</a:t>
            </a:r>
            <a:r>
              <a:rPr lang="en-US" altLang="zh-CN" dirty="0"/>
              <a:t>Activity</a:t>
            </a:r>
            <a:r>
              <a:rPr lang="zh-CN" altLang="en-US" dirty="0"/>
              <a:t>之间的交互可以完成相应的应用程序功能，从这点上讲，</a:t>
            </a:r>
            <a:r>
              <a:rPr lang="en-US" altLang="zh-CN" dirty="0"/>
              <a:t>Activity</a:t>
            </a:r>
            <a:r>
              <a:rPr lang="zh-CN" altLang="en-US" dirty="0"/>
              <a:t>之间是一种有向图的关系，</a:t>
            </a:r>
            <a:r>
              <a:rPr lang="en-US" altLang="zh-CN" dirty="0"/>
              <a:t>GUI</a:t>
            </a:r>
            <a:r>
              <a:rPr lang="zh-CN" altLang="en-US" dirty="0"/>
              <a:t>之间也是如此。</a:t>
            </a:r>
          </a:p>
          <a:p>
            <a:endParaRPr lang="zh-CN" altLang="en-US" dirty="0"/>
          </a:p>
        </p:txBody>
      </p:sp>
    </p:spTree>
    <p:extLst>
      <p:ext uri="{BB962C8B-B14F-4D97-AF65-F5344CB8AC3E}">
        <p14:creationId xmlns:p14="http://schemas.microsoft.com/office/powerpoint/2010/main" val="40057513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我的文档\My compositions\My Web Sites\nav_cloud.png">
            <a:extLst>
              <a:ext uri="{FF2B5EF4-FFF2-40B4-BE49-F238E27FC236}">
                <a16:creationId xmlns:a16="http://schemas.microsoft.com/office/drawing/2014/main" id="{C7530AA9-8EB3-4FB0-B7E1-7C0184018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683367"/>
            <a:ext cx="4104456" cy="86409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BF3B0CF-B55E-48F4-B6B6-3C98E29DB361}"/>
              </a:ext>
            </a:extLst>
          </p:cNvPr>
          <p:cNvSpPr txBox="1"/>
          <p:nvPr/>
        </p:nvSpPr>
        <p:spPr>
          <a:xfrm>
            <a:off x="1115616" y="930749"/>
            <a:ext cx="3672408" cy="369332"/>
          </a:xfrm>
          <a:prstGeom prst="rect">
            <a:avLst/>
          </a:prstGeom>
          <a:noFill/>
        </p:spPr>
        <p:txBody>
          <a:bodyPr wrap="square" rtlCol="0">
            <a:spAutoFit/>
          </a:bodyPr>
          <a:lstStyle/>
          <a:p>
            <a:r>
              <a:rPr lang="en-US" altLang="zh-CN" dirty="0"/>
              <a:t>GUI</a:t>
            </a:r>
            <a:r>
              <a:rPr lang="zh-CN" altLang="en-US" dirty="0"/>
              <a:t>遍历算法和遍历模型构建</a:t>
            </a:r>
          </a:p>
        </p:txBody>
      </p:sp>
      <p:sp>
        <p:nvSpPr>
          <p:cNvPr id="8" name="文本框 7">
            <a:extLst>
              <a:ext uri="{FF2B5EF4-FFF2-40B4-BE49-F238E27FC236}">
                <a16:creationId xmlns:a16="http://schemas.microsoft.com/office/drawing/2014/main" id="{BDD7E438-DB89-4DD7-A2CA-11E89457AFEA}"/>
              </a:ext>
            </a:extLst>
          </p:cNvPr>
          <p:cNvSpPr txBox="1"/>
          <p:nvPr/>
        </p:nvSpPr>
        <p:spPr>
          <a:xfrm>
            <a:off x="467544" y="2060848"/>
            <a:ext cx="7920880" cy="3139321"/>
          </a:xfrm>
          <a:prstGeom prst="rect">
            <a:avLst/>
          </a:prstGeom>
          <a:noFill/>
        </p:spPr>
        <p:txBody>
          <a:bodyPr wrap="square" rtlCol="0">
            <a:spAutoFit/>
          </a:bodyPr>
          <a:lstStyle/>
          <a:p>
            <a:r>
              <a:rPr lang="zh-CN" altLang="en-US" dirty="0"/>
              <a:t>用户与应用程序交互的动作主要包括按键动作和触摸动作两类。一般而言，手机按键包括返回键、</a:t>
            </a:r>
            <a:r>
              <a:rPr lang="en-US" altLang="zh-CN" dirty="0"/>
              <a:t>HOME</a:t>
            </a:r>
            <a:r>
              <a:rPr lang="zh-CN" altLang="en-US" dirty="0"/>
              <a:t>、音量键和电源键等按键，在这里把应用软键盘也归类为按键键盘。每一个物理按键和软键盘按键都有一个</a:t>
            </a:r>
            <a:r>
              <a:rPr lang="en-US" altLang="zh-CN" dirty="0"/>
              <a:t>KEYCODE</a:t>
            </a:r>
            <a:r>
              <a:rPr lang="zh-CN" altLang="en-US" dirty="0"/>
              <a:t>值，例如返回键</a:t>
            </a:r>
            <a:r>
              <a:rPr lang="en-US" altLang="zh-CN" dirty="0" err="1"/>
              <a:t>KEYCODE_BACK</a:t>
            </a:r>
            <a:r>
              <a:rPr lang="zh-CN" altLang="en-US" dirty="0"/>
              <a:t>值为</a:t>
            </a:r>
            <a:r>
              <a:rPr lang="en-US" altLang="zh-CN" dirty="0"/>
              <a:t>4</a:t>
            </a:r>
            <a:r>
              <a:rPr lang="zh-CN" altLang="en-US" dirty="0"/>
              <a:t>。可以通过</a:t>
            </a:r>
            <a:r>
              <a:rPr lang="en-US" altLang="zh-CN" dirty="0"/>
              <a:t>KEYCODE</a:t>
            </a:r>
            <a:r>
              <a:rPr lang="zh-CN" altLang="en-US" dirty="0"/>
              <a:t>来执行按键操作，比较简单。</a:t>
            </a:r>
          </a:p>
          <a:p>
            <a:r>
              <a:rPr lang="zh-CN" altLang="en-US" dirty="0"/>
              <a:t>触摸动作模拟屏幕上的点击、长按、拖动等动作，这些动作需要依据动作所施于的控件对象在屏幕上的区域来模拟具体的动作行为。由上述可知，每个控件都有自己在屏幕上的矩形区域，只需要把与控件相应的模拟动作限定在控件所属矩形区域内即可完成行为动作模拟。</a:t>
            </a:r>
          </a:p>
          <a:p>
            <a:r>
              <a:rPr lang="zh-CN" altLang="en-US" dirty="0"/>
              <a:t>此外，针对输入和点击行为，可以依据获取的控件属性信息、上下文环境信息如数据类型等进行启发式输入和点击操作，而不是随机输入无意义的字符和点击按钮。</a:t>
            </a:r>
          </a:p>
        </p:txBody>
      </p:sp>
    </p:spTree>
    <p:extLst>
      <p:ext uri="{BB962C8B-B14F-4D97-AF65-F5344CB8AC3E}">
        <p14:creationId xmlns:p14="http://schemas.microsoft.com/office/powerpoint/2010/main" val="3260792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974F30AE-6ADD-4C41-B654-2DCCDA87DFE0}"/>
              </a:ext>
            </a:extLst>
          </p:cNvPr>
          <p:cNvGrpSpPr/>
          <p:nvPr/>
        </p:nvGrpSpPr>
        <p:grpSpPr>
          <a:xfrm>
            <a:off x="416818" y="517660"/>
            <a:ext cx="3867150" cy="1457325"/>
            <a:chOff x="416818" y="517660"/>
            <a:chExt cx="3867150" cy="1457325"/>
          </a:xfrm>
        </p:grpSpPr>
        <p:pic>
          <p:nvPicPr>
            <p:cNvPr id="5" name="Picture 2" descr="E:\我的文档\My compositions\My Web Sites\Elemodo Software_files\nav_cloud.png">
              <a:extLst>
                <a:ext uri="{FF2B5EF4-FFF2-40B4-BE49-F238E27FC236}">
                  <a16:creationId xmlns:a16="http://schemas.microsoft.com/office/drawing/2014/main" id="{DE6AA0DD-89A9-4FCF-A07B-CC1CF3C62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18" y="517660"/>
              <a:ext cx="3867150" cy="1457325"/>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2">
              <a:extLst>
                <a:ext uri="{FF2B5EF4-FFF2-40B4-BE49-F238E27FC236}">
                  <a16:creationId xmlns:a16="http://schemas.microsoft.com/office/drawing/2014/main" id="{84EDFF89-331F-406A-8841-E8D0939F5C66}"/>
                </a:ext>
              </a:extLst>
            </p:cNvPr>
            <p:cNvSpPr txBox="1">
              <a:spLocks/>
            </p:cNvSpPr>
            <p:nvPr/>
          </p:nvSpPr>
          <p:spPr>
            <a:xfrm>
              <a:off x="1259632" y="894865"/>
              <a:ext cx="2593875" cy="8059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3600" b="1" dirty="0">
                  <a:solidFill>
                    <a:srgbClr val="0070C0"/>
                  </a:solidFill>
                  <a:effectLst>
                    <a:outerShdw blurRad="50800" dist="38100" dir="18900000" algn="bl" rotWithShape="0">
                      <a:prstClr val="black">
                        <a:alpha val="40000"/>
                      </a:prstClr>
                    </a:outerShdw>
                  </a:effectLst>
                  <a:latin typeface="微软雅黑" pitchFamily="34" charset="-122"/>
                  <a:ea typeface="微软雅黑" pitchFamily="34" charset="-122"/>
                </a:rPr>
                <a:t>功能模块</a:t>
              </a:r>
            </a:p>
          </p:txBody>
        </p:sp>
      </p:grpSp>
      <p:grpSp>
        <p:nvGrpSpPr>
          <p:cNvPr id="7" name="组合 6">
            <a:extLst>
              <a:ext uri="{FF2B5EF4-FFF2-40B4-BE49-F238E27FC236}">
                <a16:creationId xmlns:a16="http://schemas.microsoft.com/office/drawing/2014/main" id="{BE455D3C-8CBF-4DB1-BC88-C02331E98C63}"/>
              </a:ext>
            </a:extLst>
          </p:cNvPr>
          <p:cNvGrpSpPr/>
          <p:nvPr/>
        </p:nvGrpSpPr>
        <p:grpSpPr>
          <a:xfrm>
            <a:off x="2771800" y="1988840"/>
            <a:ext cx="3009901" cy="1257300"/>
            <a:chOff x="1115616" y="2348880"/>
            <a:chExt cx="3009901" cy="1257300"/>
          </a:xfrm>
        </p:grpSpPr>
        <p:pic>
          <p:nvPicPr>
            <p:cNvPr id="8" name="Picture 3" descr="E:\我的文档\My compositions\My Web Sites\Elemodo Software_files\contact_hover.jpg">
              <a:extLst>
                <a:ext uri="{FF2B5EF4-FFF2-40B4-BE49-F238E27FC236}">
                  <a16:creationId xmlns:a16="http://schemas.microsoft.com/office/drawing/2014/main" id="{44D01F2B-40A6-4AF5-B1F0-5B092A90490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9" name="副标题 2">
              <a:extLst>
                <a:ext uri="{FF2B5EF4-FFF2-40B4-BE49-F238E27FC236}">
                  <a16:creationId xmlns:a16="http://schemas.microsoft.com/office/drawing/2014/main" id="{3B1A8FE5-FAC2-4CAA-9E28-87EB5F9B611F}"/>
                </a:ext>
              </a:extLst>
            </p:cNvPr>
            <p:cNvSpPr txBox="1">
              <a:spLocks/>
            </p:cNvSpPr>
            <p:nvPr/>
          </p:nvSpPr>
          <p:spPr>
            <a:xfrm>
              <a:off x="1938237" y="2909964"/>
              <a:ext cx="144300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70C0"/>
                  </a:solidFill>
                  <a:latin typeface="微软雅黑" pitchFamily="34" charset="-122"/>
                  <a:ea typeface="微软雅黑" pitchFamily="34" charset="-122"/>
                </a:rPr>
                <a:t>预处理模块</a:t>
              </a:r>
              <a:endParaRPr lang="zh-CN" altLang="en-US" sz="2400" dirty="0">
                <a:solidFill>
                  <a:srgbClr val="0070C0"/>
                </a:solidFill>
                <a:effectLst/>
                <a:latin typeface="微软雅黑" pitchFamily="34" charset="-122"/>
                <a:ea typeface="微软雅黑" pitchFamily="34" charset="-122"/>
              </a:endParaRPr>
            </a:p>
          </p:txBody>
        </p:sp>
      </p:grpSp>
      <p:grpSp>
        <p:nvGrpSpPr>
          <p:cNvPr id="10" name="组合 9">
            <a:extLst>
              <a:ext uri="{FF2B5EF4-FFF2-40B4-BE49-F238E27FC236}">
                <a16:creationId xmlns:a16="http://schemas.microsoft.com/office/drawing/2014/main" id="{534509EF-781F-4EC0-BDAF-49DAE94D7935}"/>
              </a:ext>
            </a:extLst>
          </p:cNvPr>
          <p:cNvGrpSpPr/>
          <p:nvPr/>
        </p:nvGrpSpPr>
        <p:grpSpPr>
          <a:xfrm>
            <a:off x="3580097" y="2996641"/>
            <a:ext cx="3009901" cy="1257300"/>
            <a:chOff x="1115616" y="2348880"/>
            <a:chExt cx="3009901" cy="1257300"/>
          </a:xfrm>
        </p:grpSpPr>
        <p:pic>
          <p:nvPicPr>
            <p:cNvPr id="11" name="Picture 3" descr="E:\我的文档\My compositions\My Web Sites\Elemodo Software_files\contact_hover.jpg">
              <a:extLst>
                <a:ext uri="{FF2B5EF4-FFF2-40B4-BE49-F238E27FC236}">
                  <a16:creationId xmlns:a16="http://schemas.microsoft.com/office/drawing/2014/main" id="{7ECE098E-80A2-4CA5-A539-04A1ABA5667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12" name="副标题 2">
              <a:extLst>
                <a:ext uri="{FF2B5EF4-FFF2-40B4-BE49-F238E27FC236}">
                  <a16:creationId xmlns:a16="http://schemas.microsoft.com/office/drawing/2014/main" id="{3FA18C6B-8139-40CD-9645-6EFF88625126}"/>
                </a:ext>
              </a:extLst>
            </p:cNvPr>
            <p:cNvSpPr txBox="1">
              <a:spLocks/>
            </p:cNvSpPr>
            <p:nvPr/>
          </p:nvSpPr>
          <p:spPr>
            <a:xfrm>
              <a:off x="1952520" y="2955154"/>
              <a:ext cx="144300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0070C0"/>
                  </a:solidFill>
                  <a:effectLst/>
                  <a:latin typeface="微软雅黑" pitchFamily="34" charset="-122"/>
                  <a:ea typeface="微软雅黑" pitchFamily="34" charset="-122"/>
                </a:rPr>
                <a:t>GUI</a:t>
              </a:r>
              <a:r>
                <a:rPr lang="zh-CN" altLang="en-US" sz="2400" dirty="0">
                  <a:solidFill>
                    <a:srgbClr val="0070C0"/>
                  </a:solidFill>
                  <a:effectLst/>
                  <a:latin typeface="微软雅黑" pitchFamily="34" charset="-122"/>
                  <a:ea typeface="微软雅黑" pitchFamily="34" charset="-122"/>
                </a:rPr>
                <a:t>获取模块</a:t>
              </a:r>
            </a:p>
          </p:txBody>
        </p:sp>
      </p:grpSp>
      <p:grpSp>
        <p:nvGrpSpPr>
          <p:cNvPr id="13" name="组合 12">
            <a:extLst>
              <a:ext uri="{FF2B5EF4-FFF2-40B4-BE49-F238E27FC236}">
                <a16:creationId xmlns:a16="http://schemas.microsoft.com/office/drawing/2014/main" id="{B494D6E6-0802-43FD-B66C-5EF135314F65}"/>
              </a:ext>
            </a:extLst>
          </p:cNvPr>
          <p:cNvGrpSpPr/>
          <p:nvPr/>
        </p:nvGrpSpPr>
        <p:grpSpPr>
          <a:xfrm>
            <a:off x="4388394" y="4004442"/>
            <a:ext cx="3009901" cy="1257300"/>
            <a:chOff x="1115616" y="2348880"/>
            <a:chExt cx="3009901" cy="1257300"/>
          </a:xfrm>
        </p:grpSpPr>
        <p:pic>
          <p:nvPicPr>
            <p:cNvPr id="14" name="Picture 3" descr="E:\我的文档\My compositions\My Web Sites\Elemodo Software_files\contact_hover.jpg">
              <a:extLst>
                <a:ext uri="{FF2B5EF4-FFF2-40B4-BE49-F238E27FC236}">
                  <a16:creationId xmlns:a16="http://schemas.microsoft.com/office/drawing/2014/main" id="{BC626E51-B681-4E0F-89DC-0A60170DB24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15" name="副标题 2">
              <a:extLst>
                <a:ext uri="{FF2B5EF4-FFF2-40B4-BE49-F238E27FC236}">
                  <a16:creationId xmlns:a16="http://schemas.microsoft.com/office/drawing/2014/main" id="{D91FECF6-CE01-4019-85A2-73CD34FAC90F}"/>
                </a:ext>
              </a:extLst>
            </p:cNvPr>
            <p:cNvSpPr txBox="1">
              <a:spLocks/>
            </p:cNvSpPr>
            <p:nvPr/>
          </p:nvSpPr>
          <p:spPr>
            <a:xfrm>
              <a:off x="1855728" y="2955153"/>
              <a:ext cx="1608020"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70C0"/>
                  </a:solidFill>
                  <a:latin typeface="微软雅黑" pitchFamily="34" charset="-122"/>
                  <a:ea typeface="微软雅黑" pitchFamily="34" charset="-122"/>
                </a:rPr>
                <a:t>遍历引擎模块</a:t>
              </a:r>
              <a:endParaRPr lang="zh-CN" altLang="en-US" sz="2400" dirty="0">
                <a:solidFill>
                  <a:srgbClr val="0070C0"/>
                </a:solidFill>
                <a:effectLst/>
                <a:latin typeface="微软雅黑" pitchFamily="34" charset="-122"/>
                <a:ea typeface="微软雅黑" pitchFamily="34" charset="-122"/>
              </a:endParaRPr>
            </a:p>
          </p:txBody>
        </p:sp>
      </p:grpSp>
      <p:grpSp>
        <p:nvGrpSpPr>
          <p:cNvPr id="16" name="组合 15">
            <a:extLst>
              <a:ext uri="{FF2B5EF4-FFF2-40B4-BE49-F238E27FC236}">
                <a16:creationId xmlns:a16="http://schemas.microsoft.com/office/drawing/2014/main" id="{7EFB20BC-4552-4C4C-AAF0-B4743DD83F04}"/>
              </a:ext>
            </a:extLst>
          </p:cNvPr>
          <p:cNvGrpSpPr/>
          <p:nvPr/>
        </p:nvGrpSpPr>
        <p:grpSpPr>
          <a:xfrm>
            <a:off x="5196690" y="5012242"/>
            <a:ext cx="3009901" cy="1257300"/>
            <a:chOff x="1115616" y="2348880"/>
            <a:chExt cx="3009901" cy="1257300"/>
          </a:xfrm>
        </p:grpSpPr>
        <p:pic>
          <p:nvPicPr>
            <p:cNvPr id="17" name="Picture 3" descr="E:\我的文档\My compositions\My Web Sites\Elemodo Software_files\contact_hover.jpg">
              <a:extLst>
                <a:ext uri="{FF2B5EF4-FFF2-40B4-BE49-F238E27FC236}">
                  <a16:creationId xmlns:a16="http://schemas.microsoft.com/office/drawing/2014/main" id="{63450C9F-F925-4028-A8D0-15D331BFCF9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18" name="副标题 2">
              <a:extLst>
                <a:ext uri="{FF2B5EF4-FFF2-40B4-BE49-F238E27FC236}">
                  <a16:creationId xmlns:a16="http://schemas.microsoft.com/office/drawing/2014/main" id="{8CFFCE18-9844-4023-B4E8-B9E160E9BE37}"/>
                </a:ext>
              </a:extLst>
            </p:cNvPr>
            <p:cNvSpPr txBox="1">
              <a:spLocks/>
            </p:cNvSpPr>
            <p:nvPr/>
          </p:nvSpPr>
          <p:spPr>
            <a:xfrm>
              <a:off x="1647340" y="2876875"/>
              <a:ext cx="201622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70C0"/>
                  </a:solidFill>
                  <a:latin typeface="微软雅黑" pitchFamily="34" charset="-122"/>
                  <a:ea typeface="微软雅黑" pitchFamily="34" charset="-122"/>
                </a:rPr>
                <a:t>用户行为模拟模块</a:t>
              </a:r>
              <a:endParaRPr lang="zh-CN" altLang="en-US" sz="2400" dirty="0">
                <a:solidFill>
                  <a:srgbClr val="0070C0"/>
                </a:solidFill>
                <a:effectLst/>
                <a:latin typeface="微软雅黑" pitchFamily="34" charset="-122"/>
                <a:ea typeface="微软雅黑" pitchFamily="34" charset="-122"/>
              </a:endParaRPr>
            </a:p>
          </p:txBody>
        </p:sp>
      </p:grpSp>
    </p:spTree>
    <p:extLst>
      <p:ext uri="{BB962C8B-B14F-4D97-AF65-F5344CB8AC3E}">
        <p14:creationId xmlns:p14="http://schemas.microsoft.com/office/powerpoint/2010/main" val="2240666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7BB7F450-346E-4591-91DE-88A933FDA9D2}"/>
              </a:ext>
            </a:extLst>
          </p:cNvPr>
          <p:cNvGrpSpPr/>
          <p:nvPr/>
        </p:nvGrpSpPr>
        <p:grpSpPr>
          <a:xfrm>
            <a:off x="467543" y="332656"/>
            <a:ext cx="3009901" cy="1257300"/>
            <a:chOff x="-1260649" y="692696"/>
            <a:chExt cx="3009901" cy="1257300"/>
          </a:xfrm>
        </p:grpSpPr>
        <p:pic>
          <p:nvPicPr>
            <p:cNvPr id="4" name="Picture 3" descr="E:\我的文档\My compositions\My Web Sites\Elemodo Software_files\contact_hover.jpg">
              <a:extLst>
                <a:ext uri="{FF2B5EF4-FFF2-40B4-BE49-F238E27FC236}">
                  <a16:creationId xmlns:a16="http://schemas.microsoft.com/office/drawing/2014/main" id="{659AFD55-885F-43AB-8218-B2F84BC66DB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60649" y="692696"/>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17864F31-6985-40F9-A39A-DAF41B2E07C2}"/>
                </a:ext>
              </a:extLst>
            </p:cNvPr>
            <p:cNvSpPr txBox="1">
              <a:spLocks/>
            </p:cNvSpPr>
            <p:nvPr/>
          </p:nvSpPr>
          <p:spPr>
            <a:xfrm>
              <a:off x="-477200" y="1221456"/>
              <a:ext cx="144300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70C0"/>
                  </a:solidFill>
                  <a:latin typeface="微软雅黑" pitchFamily="34" charset="-122"/>
                  <a:ea typeface="微软雅黑" pitchFamily="34" charset="-122"/>
                </a:rPr>
                <a:t>预处理模块</a:t>
              </a:r>
              <a:endParaRPr lang="zh-CN" altLang="en-US" sz="2400" dirty="0">
                <a:solidFill>
                  <a:srgbClr val="0070C0"/>
                </a:solidFill>
                <a:effectLst/>
                <a:latin typeface="微软雅黑" pitchFamily="34" charset="-122"/>
                <a:ea typeface="微软雅黑" pitchFamily="34" charset="-122"/>
              </a:endParaRPr>
            </a:p>
          </p:txBody>
        </p:sp>
      </p:grpSp>
      <p:sp>
        <p:nvSpPr>
          <p:cNvPr id="11" name="文本框 10">
            <a:extLst>
              <a:ext uri="{FF2B5EF4-FFF2-40B4-BE49-F238E27FC236}">
                <a16:creationId xmlns:a16="http://schemas.microsoft.com/office/drawing/2014/main" id="{ABFC274E-A3C5-4C4C-9177-78BCF1240B2F}"/>
              </a:ext>
            </a:extLst>
          </p:cNvPr>
          <p:cNvSpPr txBox="1"/>
          <p:nvPr/>
        </p:nvSpPr>
        <p:spPr>
          <a:xfrm>
            <a:off x="3477444" y="620688"/>
            <a:ext cx="4637902" cy="1200329"/>
          </a:xfrm>
          <a:prstGeom prst="rect">
            <a:avLst/>
          </a:prstGeom>
          <a:noFill/>
        </p:spPr>
        <p:txBody>
          <a:bodyPr wrap="square">
            <a:spAutoFit/>
          </a:bodyPr>
          <a:lstStyle/>
          <a:p>
            <a:r>
              <a:rPr lang="zh-CN" altLang="en-US" dirty="0"/>
              <a:t>通过反编译目标应用程序APK文件，解析其中的AndroidManifest.xml文件获得目标应用的包名和所有Activity名等信息，并在Android模拟器上启动目标应用程序</a:t>
            </a:r>
          </a:p>
        </p:txBody>
      </p:sp>
      <p:grpSp>
        <p:nvGrpSpPr>
          <p:cNvPr id="12" name="组合 11">
            <a:extLst>
              <a:ext uri="{FF2B5EF4-FFF2-40B4-BE49-F238E27FC236}">
                <a16:creationId xmlns:a16="http://schemas.microsoft.com/office/drawing/2014/main" id="{E90DE59A-E0F3-4421-8064-F45355DB2721}"/>
              </a:ext>
            </a:extLst>
          </p:cNvPr>
          <p:cNvGrpSpPr/>
          <p:nvPr/>
        </p:nvGrpSpPr>
        <p:grpSpPr>
          <a:xfrm>
            <a:off x="539552" y="3717032"/>
            <a:ext cx="3009901" cy="1257300"/>
            <a:chOff x="1115616" y="2348880"/>
            <a:chExt cx="3009901" cy="1257300"/>
          </a:xfrm>
        </p:grpSpPr>
        <p:pic>
          <p:nvPicPr>
            <p:cNvPr id="13" name="Picture 3" descr="E:\我的文档\My compositions\My Web Sites\Elemodo Software_files\contact_hover.jpg">
              <a:extLst>
                <a:ext uri="{FF2B5EF4-FFF2-40B4-BE49-F238E27FC236}">
                  <a16:creationId xmlns:a16="http://schemas.microsoft.com/office/drawing/2014/main" id="{9623E7B1-BD09-4476-B69F-47948BED03C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14" name="副标题 2">
              <a:extLst>
                <a:ext uri="{FF2B5EF4-FFF2-40B4-BE49-F238E27FC236}">
                  <a16:creationId xmlns:a16="http://schemas.microsoft.com/office/drawing/2014/main" id="{C0E9F406-74B1-445F-9FBF-A583F95A04F3}"/>
                </a:ext>
              </a:extLst>
            </p:cNvPr>
            <p:cNvSpPr txBox="1">
              <a:spLocks/>
            </p:cNvSpPr>
            <p:nvPr/>
          </p:nvSpPr>
          <p:spPr>
            <a:xfrm>
              <a:off x="1912066" y="2924944"/>
              <a:ext cx="144300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0070C0"/>
                  </a:solidFill>
                  <a:effectLst/>
                  <a:latin typeface="微软雅黑" pitchFamily="34" charset="-122"/>
                  <a:ea typeface="微软雅黑" pitchFamily="34" charset="-122"/>
                </a:rPr>
                <a:t>GUI</a:t>
              </a:r>
              <a:r>
                <a:rPr lang="zh-CN" altLang="en-US" sz="2400" dirty="0">
                  <a:solidFill>
                    <a:srgbClr val="0070C0"/>
                  </a:solidFill>
                  <a:effectLst/>
                  <a:latin typeface="微软雅黑" pitchFamily="34" charset="-122"/>
                  <a:ea typeface="微软雅黑" pitchFamily="34" charset="-122"/>
                </a:rPr>
                <a:t>获取模块</a:t>
              </a:r>
            </a:p>
          </p:txBody>
        </p:sp>
      </p:grpSp>
      <p:sp>
        <p:nvSpPr>
          <p:cNvPr id="16" name="文本框 15">
            <a:extLst>
              <a:ext uri="{FF2B5EF4-FFF2-40B4-BE49-F238E27FC236}">
                <a16:creationId xmlns:a16="http://schemas.microsoft.com/office/drawing/2014/main" id="{BC64A124-35D4-4F76-8837-8D01D629D1C3}"/>
              </a:ext>
            </a:extLst>
          </p:cNvPr>
          <p:cNvSpPr txBox="1"/>
          <p:nvPr/>
        </p:nvSpPr>
        <p:spPr>
          <a:xfrm>
            <a:off x="3549453" y="3320181"/>
            <a:ext cx="4572000" cy="2031325"/>
          </a:xfrm>
          <a:prstGeom prst="rect">
            <a:avLst/>
          </a:prstGeom>
          <a:noFill/>
        </p:spPr>
        <p:txBody>
          <a:bodyPr wrap="square">
            <a:spAutoFit/>
          </a:bodyPr>
          <a:lstStyle/>
          <a:p>
            <a:r>
              <a:rPr lang="zh-CN" altLang="en-US" dirty="0"/>
              <a:t>自动化地获取应用程序当前GUI并表示为可扩展标记语言(Extensible Markup Language，XML)文件。若发生GUI转换则暂停正在执行的GUI任务，根据GUI转换的结果重启暂停状态的GUI任务或提取当前GUI上的控件信息如控件的层次结构、各控件属性等建立新的GUI任务；否则继续执行当前GUI任务。</a:t>
            </a:r>
          </a:p>
        </p:txBody>
      </p:sp>
    </p:spTree>
    <p:extLst>
      <p:ext uri="{BB962C8B-B14F-4D97-AF65-F5344CB8AC3E}">
        <p14:creationId xmlns:p14="http://schemas.microsoft.com/office/powerpoint/2010/main" val="3286862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DB0F48CA-2017-4B85-B40B-63C7E8E1A078}"/>
              </a:ext>
            </a:extLst>
          </p:cNvPr>
          <p:cNvGrpSpPr/>
          <p:nvPr/>
        </p:nvGrpSpPr>
        <p:grpSpPr>
          <a:xfrm>
            <a:off x="683568" y="980728"/>
            <a:ext cx="3009901" cy="1257300"/>
            <a:chOff x="1115616" y="2348880"/>
            <a:chExt cx="3009901" cy="1257300"/>
          </a:xfrm>
        </p:grpSpPr>
        <p:pic>
          <p:nvPicPr>
            <p:cNvPr id="4" name="Picture 3" descr="E:\我的文档\My compositions\My Web Sites\Elemodo Software_files\contact_hover.jpg">
              <a:extLst>
                <a:ext uri="{FF2B5EF4-FFF2-40B4-BE49-F238E27FC236}">
                  <a16:creationId xmlns:a16="http://schemas.microsoft.com/office/drawing/2014/main" id="{DE8C99E6-D984-4F38-9AC3-F7B9E44831E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7AA0BC4F-84A5-43C0-9AF6-E071BFB294BD}"/>
                </a:ext>
              </a:extLst>
            </p:cNvPr>
            <p:cNvSpPr txBox="1">
              <a:spLocks/>
            </p:cNvSpPr>
            <p:nvPr/>
          </p:nvSpPr>
          <p:spPr>
            <a:xfrm>
              <a:off x="1816556" y="2921046"/>
              <a:ext cx="1608020"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70C0"/>
                  </a:solidFill>
                  <a:latin typeface="微软雅黑" pitchFamily="34" charset="-122"/>
                  <a:ea typeface="微软雅黑" pitchFamily="34" charset="-122"/>
                </a:rPr>
                <a:t>遍历引擎模块</a:t>
              </a:r>
              <a:endParaRPr lang="zh-CN" altLang="en-US" sz="2400" dirty="0">
                <a:solidFill>
                  <a:srgbClr val="0070C0"/>
                </a:solidFill>
                <a:effectLst/>
                <a:latin typeface="微软雅黑" pitchFamily="34" charset="-122"/>
                <a:ea typeface="微软雅黑" pitchFamily="34" charset="-122"/>
              </a:endParaRPr>
            </a:p>
          </p:txBody>
        </p:sp>
      </p:grpSp>
      <p:sp>
        <p:nvSpPr>
          <p:cNvPr id="7" name="文本框 6">
            <a:extLst>
              <a:ext uri="{FF2B5EF4-FFF2-40B4-BE49-F238E27FC236}">
                <a16:creationId xmlns:a16="http://schemas.microsoft.com/office/drawing/2014/main" id="{B76F7679-7710-45FC-8185-0A617BDBDA1E}"/>
              </a:ext>
            </a:extLst>
          </p:cNvPr>
          <p:cNvSpPr txBox="1"/>
          <p:nvPr/>
        </p:nvSpPr>
        <p:spPr>
          <a:xfrm>
            <a:off x="3771812" y="1260330"/>
            <a:ext cx="4572000" cy="1200329"/>
          </a:xfrm>
          <a:prstGeom prst="rect">
            <a:avLst/>
          </a:prstGeom>
          <a:noFill/>
        </p:spPr>
        <p:txBody>
          <a:bodyPr wrap="square">
            <a:spAutoFit/>
          </a:bodyPr>
          <a:lstStyle/>
          <a:p>
            <a:r>
              <a:rPr lang="zh-CN" altLang="en-US" dirty="0"/>
              <a:t>负责获取当前要执行的GUI任务并依照遍历模型，以近似于程序执行的逻辑产生待模拟用户界面(User Interface，UI)控件交付用户行为模拟模块模拟相应的用户行为。</a:t>
            </a:r>
          </a:p>
        </p:txBody>
      </p:sp>
      <p:grpSp>
        <p:nvGrpSpPr>
          <p:cNvPr id="8" name="组合 7">
            <a:extLst>
              <a:ext uri="{FF2B5EF4-FFF2-40B4-BE49-F238E27FC236}">
                <a16:creationId xmlns:a16="http://schemas.microsoft.com/office/drawing/2014/main" id="{655EBB49-2922-42E3-99B2-B9079E399D8E}"/>
              </a:ext>
            </a:extLst>
          </p:cNvPr>
          <p:cNvGrpSpPr/>
          <p:nvPr/>
        </p:nvGrpSpPr>
        <p:grpSpPr>
          <a:xfrm>
            <a:off x="764714" y="3807255"/>
            <a:ext cx="3009901" cy="1257300"/>
            <a:chOff x="1115616" y="2348880"/>
            <a:chExt cx="3009901" cy="1257300"/>
          </a:xfrm>
        </p:grpSpPr>
        <p:pic>
          <p:nvPicPr>
            <p:cNvPr id="9" name="Picture 3" descr="E:\我的文档\My compositions\My Web Sites\Elemodo Software_files\contact_hover.jpg">
              <a:extLst>
                <a:ext uri="{FF2B5EF4-FFF2-40B4-BE49-F238E27FC236}">
                  <a16:creationId xmlns:a16="http://schemas.microsoft.com/office/drawing/2014/main" id="{AABC8AA5-3A85-4E65-8C13-4B02960F808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a:extLst>
                <a:ext uri="{FF2B5EF4-FFF2-40B4-BE49-F238E27FC236}">
                  <a16:creationId xmlns:a16="http://schemas.microsoft.com/office/drawing/2014/main" id="{38375472-1BFD-453A-9248-06C3F0344D25}"/>
                </a:ext>
              </a:extLst>
            </p:cNvPr>
            <p:cNvSpPr txBox="1">
              <a:spLocks/>
            </p:cNvSpPr>
            <p:nvPr/>
          </p:nvSpPr>
          <p:spPr>
            <a:xfrm>
              <a:off x="1647340" y="2876875"/>
              <a:ext cx="201622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70C0"/>
                  </a:solidFill>
                  <a:latin typeface="微软雅黑" pitchFamily="34" charset="-122"/>
                  <a:ea typeface="微软雅黑" pitchFamily="34" charset="-122"/>
                </a:rPr>
                <a:t>用户行为模拟模块</a:t>
              </a:r>
              <a:endParaRPr lang="zh-CN" altLang="en-US" sz="2400" dirty="0">
                <a:solidFill>
                  <a:srgbClr val="0070C0"/>
                </a:solidFill>
                <a:effectLst/>
                <a:latin typeface="微软雅黑" pitchFamily="34" charset="-122"/>
                <a:ea typeface="微软雅黑" pitchFamily="34" charset="-122"/>
              </a:endParaRPr>
            </a:p>
          </p:txBody>
        </p:sp>
      </p:grpSp>
      <p:sp>
        <p:nvSpPr>
          <p:cNvPr id="12" name="文本框 11">
            <a:extLst>
              <a:ext uri="{FF2B5EF4-FFF2-40B4-BE49-F238E27FC236}">
                <a16:creationId xmlns:a16="http://schemas.microsoft.com/office/drawing/2014/main" id="{964745B5-A60C-49B1-8845-DD83B7AB0F10}"/>
              </a:ext>
            </a:extLst>
          </p:cNvPr>
          <p:cNvSpPr txBox="1"/>
          <p:nvPr/>
        </p:nvSpPr>
        <p:spPr>
          <a:xfrm>
            <a:off x="3774822" y="4112739"/>
            <a:ext cx="4572000" cy="646331"/>
          </a:xfrm>
          <a:prstGeom prst="rect">
            <a:avLst/>
          </a:prstGeom>
          <a:noFill/>
        </p:spPr>
        <p:txBody>
          <a:bodyPr wrap="square">
            <a:spAutoFit/>
          </a:bodyPr>
          <a:lstStyle/>
          <a:p>
            <a:r>
              <a:rPr lang="zh-CN" altLang="en-US" dirty="0"/>
              <a:t>接收遍历引擎交付的UI控件，模拟该控件相应的用户行为包括简单动作和复杂动作。</a:t>
            </a:r>
          </a:p>
        </p:txBody>
      </p:sp>
    </p:spTree>
    <p:extLst>
      <p:ext uri="{BB962C8B-B14F-4D97-AF65-F5344CB8AC3E}">
        <p14:creationId xmlns:p14="http://schemas.microsoft.com/office/powerpoint/2010/main" val="3986893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10520"/>
            <a:ext cx="9144000" cy="685641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C3D4271D-1D0E-459B-9A5C-7EBC936A957C}"/>
              </a:ext>
            </a:extLst>
          </p:cNvPr>
          <p:cNvGrpSpPr/>
          <p:nvPr/>
        </p:nvGrpSpPr>
        <p:grpSpPr>
          <a:xfrm>
            <a:off x="3067049" y="548680"/>
            <a:ext cx="3009901" cy="1257300"/>
            <a:chOff x="1115616" y="2348880"/>
            <a:chExt cx="3009901" cy="1257300"/>
          </a:xfrm>
        </p:grpSpPr>
        <p:pic>
          <p:nvPicPr>
            <p:cNvPr id="4" name="Picture 3" descr="E:\我的文档\My compositions\My Web Sites\Elemodo Software_files\contact_hover.jpg">
              <a:extLst>
                <a:ext uri="{FF2B5EF4-FFF2-40B4-BE49-F238E27FC236}">
                  <a16:creationId xmlns:a16="http://schemas.microsoft.com/office/drawing/2014/main" id="{BB19730C-9ACA-434D-8E82-A35F6C9C4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A9278D40-EDD0-4BE5-A47B-5617A9D76C38}"/>
                </a:ext>
              </a:extLst>
            </p:cNvPr>
            <p:cNvSpPr txBox="1">
              <a:spLocks/>
            </p:cNvSpPr>
            <p:nvPr/>
          </p:nvSpPr>
          <p:spPr>
            <a:xfrm>
              <a:off x="1938237" y="2909964"/>
              <a:ext cx="144300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70C0"/>
                  </a:solidFill>
                  <a:latin typeface="微软雅黑" pitchFamily="34" charset="-122"/>
                  <a:ea typeface="微软雅黑" pitchFamily="34" charset="-122"/>
                </a:rPr>
                <a:t>小部件提取</a:t>
              </a:r>
              <a:endParaRPr lang="zh-CN" altLang="en-US" sz="2400" dirty="0">
                <a:solidFill>
                  <a:srgbClr val="0070C0"/>
                </a:solidFill>
                <a:effectLst/>
                <a:latin typeface="微软雅黑" pitchFamily="34" charset="-122"/>
                <a:ea typeface="微软雅黑" pitchFamily="34" charset="-122"/>
              </a:endParaRPr>
            </a:p>
          </p:txBody>
        </p:sp>
      </p:grpSp>
      <p:sp>
        <p:nvSpPr>
          <p:cNvPr id="6" name="文本框 5">
            <a:extLst>
              <a:ext uri="{FF2B5EF4-FFF2-40B4-BE49-F238E27FC236}">
                <a16:creationId xmlns:a16="http://schemas.microsoft.com/office/drawing/2014/main" id="{65315819-F2CB-41C2-BE2A-B8FBB2F83769}"/>
              </a:ext>
            </a:extLst>
          </p:cNvPr>
          <p:cNvSpPr txBox="1"/>
          <p:nvPr/>
        </p:nvSpPr>
        <p:spPr>
          <a:xfrm>
            <a:off x="755576" y="2348880"/>
            <a:ext cx="8064896" cy="2862322"/>
          </a:xfrm>
          <a:prstGeom prst="rect">
            <a:avLst/>
          </a:prstGeom>
          <a:noFill/>
        </p:spPr>
        <p:txBody>
          <a:bodyPr wrap="square" rtlCol="0">
            <a:spAutoFit/>
          </a:bodyPr>
          <a:lstStyle/>
          <a:p>
            <a:r>
              <a:rPr lang="zh-CN" altLang="en-US" dirty="0"/>
              <a:t>页面上的小部件随后提取。活动和对话框是包含具有不同功能的各种小部件的页面，例如</a:t>
            </a:r>
            <a:r>
              <a:rPr lang="en-US" altLang="zh-CN" dirty="0"/>
              <a:t>Button</a:t>
            </a:r>
            <a:r>
              <a:rPr lang="zh-CN" altLang="en-US" dirty="0"/>
              <a:t>和</a:t>
            </a:r>
            <a:r>
              <a:rPr lang="en-US" altLang="zh-CN" dirty="0" err="1"/>
              <a:t>CheckBox</a:t>
            </a:r>
            <a:r>
              <a:rPr lang="zh-CN" altLang="en-US" dirty="0"/>
              <a:t>。可以在相应的基于</a:t>
            </a:r>
            <a:r>
              <a:rPr lang="en-US" altLang="zh-CN" dirty="0"/>
              <a:t>xml</a:t>
            </a:r>
            <a:r>
              <a:rPr lang="zh-CN" altLang="en-US" dirty="0"/>
              <a:t>的布局文件中定义它们，也可以通过定制语句将它们动态地添加到页面中。在我们的方法中，我们使用至少一个事件处理程序保留小部件，因为它们的响应逻辑是动态探索的主要目标。然后，我们利用从事件开始的提取方法。</a:t>
            </a:r>
            <a:endParaRPr lang="en-US" altLang="zh-CN" dirty="0"/>
          </a:p>
          <a:p>
            <a:endParaRPr lang="en-US" altLang="zh-CN" dirty="0"/>
          </a:p>
          <a:p>
            <a:r>
              <a:rPr lang="zh-CN" altLang="en-US" dirty="0"/>
              <a:t>一方面，在布局文件中注册的小部件的事件被标识为实例检索配置，比如</a:t>
            </a:r>
            <a:r>
              <a:rPr lang="en-US" altLang="zh-CN" dirty="0"/>
              <a:t>android</a:t>
            </a:r>
            <a:r>
              <a:rPr lang="zh-CN" altLang="en-US" dirty="0"/>
              <a:t>：</a:t>
            </a:r>
            <a:r>
              <a:rPr lang="en-US" altLang="zh-CN" dirty="0" err="1"/>
              <a:t>onClick</a:t>
            </a:r>
            <a:r>
              <a:rPr lang="en-US" altLang="zh-CN" dirty="0"/>
              <a:t>="</a:t>
            </a:r>
            <a:r>
              <a:rPr lang="en-US" altLang="zh-CN" dirty="0" err="1"/>
              <a:t>onClick</a:t>
            </a:r>
            <a:r>
              <a:rPr lang="en-US" altLang="zh-CN" dirty="0"/>
              <a:t>"</a:t>
            </a:r>
            <a:r>
              <a:rPr lang="zh-CN" altLang="en-US" dirty="0"/>
              <a:t>。可以获得小部件的资源</a:t>
            </a:r>
            <a:r>
              <a:rPr lang="en-US" altLang="zh-CN" dirty="0"/>
              <a:t>id</a:t>
            </a:r>
            <a:r>
              <a:rPr lang="zh-CN" altLang="en-US" dirty="0"/>
              <a:t>、类型和文本，并找到事件的回调方法。另一方面，使用侦听器注册方法指定的事件</a:t>
            </a:r>
            <a:r>
              <a:rPr lang="en-US" altLang="zh-CN" dirty="0"/>
              <a:t>(</a:t>
            </a:r>
            <a:r>
              <a:rPr lang="zh-CN" altLang="en-US" dirty="0"/>
              <a:t>例如，</a:t>
            </a:r>
            <a:r>
              <a:rPr lang="en-US" altLang="zh-CN" dirty="0" err="1"/>
              <a:t>setOnClickListener</a:t>
            </a:r>
            <a:r>
              <a:rPr lang="en-US" altLang="zh-CN" dirty="0"/>
              <a:t>)</a:t>
            </a:r>
            <a:r>
              <a:rPr lang="zh-CN" altLang="en-US" dirty="0"/>
              <a:t>通过扫描代码来识别。</a:t>
            </a:r>
          </a:p>
        </p:txBody>
      </p:sp>
    </p:spTree>
    <p:extLst>
      <p:ext uri="{BB962C8B-B14F-4D97-AF65-F5344CB8AC3E}">
        <p14:creationId xmlns:p14="http://schemas.microsoft.com/office/powerpoint/2010/main" val="2868641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F19F837D-890A-4FF6-B8A3-A82FABC01110}"/>
              </a:ext>
            </a:extLst>
          </p:cNvPr>
          <p:cNvGrpSpPr/>
          <p:nvPr/>
        </p:nvGrpSpPr>
        <p:grpSpPr>
          <a:xfrm>
            <a:off x="3067049" y="548680"/>
            <a:ext cx="3009901" cy="1257300"/>
            <a:chOff x="1115616" y="2348880"/>
            <a:chExt cx="3009901" cy="1257300"/>
          </a:xfrm>
        </p:grpSpPr>
        <p:pic>
          <p:nvPicPr>
            <p:cNvPr id="4" name="Picture 3" descr="E:\我的文档\My compositions\My Web Sites\Elemodo Software_files\contact_hover.jpg">
              <a:extLst>
                <a:ext uri="{FF2B5EF4-FFF2-40B4-BE49-F238E27FC236}">
                  <a16:creationId xmlns:a16="http://schemas.microsoft.com/office/drawing/2014/main" id="{3B6878F1-ACFC-4C6E-AF5B-33DA05BB267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3CF9F089-7337-4A77-A3F0-9F28ED0CB4DD}"/>
                </a:ext>
              </a:extLst>
            </p:cNvPr>
            <p:cNvSpPr txBox="1">
              <a:spLocks/>
            </p:cNvSpPr>
            <p:nvPr/>
          </p:nvSpPr>
          <p:spPr>
            <a:xfrm>
              <a:off x="1938237" y="2909964"/>
              <a:ext cx="144300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70C0"/>
                  </a:solidFill>
                  <a:latin typeface="微软雅黑" pitchFamily="34" charset="-122"/>
                  <a:ea typeface="微软雅黑" pitchFamily="34" charset="-122"/>
                </a:rPr>
                <a:t>小部件提取</a:t>
              </a:r>
              <a:endParaRPr lang="zh-CN" altLang="en-US" sz="2400" dirty="0">
                <a:solidFill>
                  <a:srgbClr val="0070C0"/>
                </a:solidFill>
                <a:effectLst/>
                <a:latin typeface="微软雅黑" pitchFamily="34" charset="-122"/>
                <a:ea typeface="微软雅黑" pitchFamily="34" charset="-122"/>
              </a:endParaRPr>
            </a:p>
          </p:txBody>
        </p:sp>
      </p:grpSp>
      <p:sp>
        <p:nvSpPr>
          <p:cNvPr id="8" name="文本框 7">
            <a:extLst>
              <a:ext uri="{FF2B5EF4-FFF2-40B4-BE49-F238E27FC236}">
                <a16:creationId xmlns:a16="http://schemas.microsoft.com/office/drawing/2014/main" id="{F1E8DF90-4FAA-4E07-8987-9B0373AD34DB}"/>
              </a:ext>
            </a:extLst>
          </p:cNvPr>
          <p:cNvSpPr txBox="1"/>
          <p:nvPr/>
        </p:nvSpPr>
        <p:spPr>
          <a:xfrm>
            <a:off x="1187624" y="2040984"/>
            <a:ext cx="6480720" cy="1477328"/>
          </a:xfrm>
          <a:prstGeom prst="rect">
            <a:avLst/>
          </a:prstGeom>
          <a:noFill/>
        </p:spPr>
        <p:txBody>
          <a:bodyPr wrap="square">
            <a:spAutoFit/>
          </a:bodyPr>
          <a:lstStyle/>
          <a:p>
            <a:r>
              <a:rPr lang="zh-CN" altLang="en-US"/>
              <a:t>我们进一步对方法的调用者采用数据流分析来定位其声明语句，这是在布局中指定小部件时的findViewById调用，或者是在动态创建小部件时的新的实例化方法。在这种情况下，将获得小部件的资源id(如果指定了资源id)，并从布局文件或方法调用的参数中检索其类型和文本。</a:t>
            </a:r>
            <a:endParaRPr lang="zh-CN" altLang="en-US" dirty="0"/>
          </a:p>
        </p:txBody>
      </p:sp>
      <p:sp>
        <p:nvSpPr>
          <p:cNvPr id="10" name="文本框 9">
            <a:extLst>
              <a:ext uri="{FF2B5EF4-FFF2-40B4-BE49-F238E27FC236}">
                <a16:creationId xmlns:a16="http://schemas.microsoft.com/office/drawing/2014/main" id="{87D55A80-FEB6-48AB-935E-6E10CA84218A}"/>
              </a:ext>
            </a:extLst>
          </p:cNvPr>
          <p:cNvSpPr txBox="1"/>
          <p:nvPr/>
        </p:nvSpPr>
        <p:spPr>
          <a:xfrm>
            <a:off x="1187624" y="3512645"/>
            <a:ext cx="6480720" cy="2308324"/>
          </a:xfrm>
          <a:prstGeom prst="rect">
            <a:avLst/>
          </a:prstGeom>
          <a:noFill/>
        </p:spPr>
        <p:txBody>
          <a:bodyPr wrap="square">
            <a:spAutoFit/>
          </a:bodyPr>
          <a:lstStyle/>
          <a:p>
            <a:r>
              <a:rPr lang="zh-CN" altLang="en-US" dirty="0"/>
              <a:t>菜单由层次化的菜单项组成，每个菜单项都被视为具有相应事件处理程序的小部件。定义菜单界面有静态和动态两种方式。前者是在资源文件中指定菜单的组成部分，然后将资源加载到程序中。后者使用与菜单相关的方法(例如，addSubMenu, add)来构造菜单结构。与其他类型的小部件不同，深层菜单项是通过选择它们的祖先菜单来显示的。因此，在识别分层菜单项的过程中，我们还需要记录每个菜单项的显示路径，其中包含了要选择的祖先菜单的顺序。</a:t>
            </a:r>
          </a:p>
        </p:txBody>
      </p:sp>
    </p:spTree>
    <p:extLst>
      <p:ext uri="{BB962C8B-B14F-4D97-AF65-F5344CB8AC3E}">
        <p14:creationId xmlns:p14="http://schemas.microsoft.com/office/powerpoint/2010/main" val="89642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1" y="1587"/>
            <a:ext cx="9144000" cy="685641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69CDD6D0-9829-4652-93DC-15AF1CA34F02}"/>
              </a:ext>
            </a:extLst>
          </p:cNvPr>
          <p:cNvGrpSpPr/>
          <p:nvPr/>
        </p:nvGrpSpPr>
        <p:grpSpPr>
          <a:xfrm>
            <a:off x="3067049" y="548680"/>
            <a:ext cx="3009901" cy="1257300"/>
            <a:chOff x="1115616" y="2348880"/>
            <a:chExt cx="3009901" cy="1257300"/>
          </a:xfrm>
        </p:grpSpPr>
        <p:pic>
          <p:nvPicPr>
            <p:cNvPr id="4" name="Picture 3" descr="E:\我的文档\My compositions\My Web Sites\Elemodo Software_files\contact_hover.jpg">
              <a:extLst>
                <a:ext uri="{FF2B5EF4-FFF2-40B4-BE49-F238E27FC236}">
                  <a16:creationId xmlns:a16="http://schemas.microsoft.com/office/drawing/2014/main" id="{5D70EAF1-0724-4701-B34B-BBE05CD2178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15616"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C42FF6A9-CD44-4575-B2EB-22E450A8D536}"/>
                </a:ext>
              </a:extLst>
            </p:cNvPr>
            <p:cNvSpPr txBox="1">
              <a:spLocks/>
            </p:cNvSpPr>
            <p:nvPr/>
          </p:nvSpPr>
          <p:spPr>
            <a:xfrm>
              <a:off x="1938237" y="2909964"/>
              <a:ext cx="144300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dirty="0">
                  <a:solidFill>
                    <a:srgbClr val="0070C0"/>
                  </a:solidFill>
                  <a:effectLst/>
                  <a:latin typeface="微软雅黑" pitchFamily="34" charset="-122"/>
                  <a:ea typeface="微软雅黑" pitchFamily="34" charset="-122"/>
                </a:rPr>
                <a:t>过渡分析</a:t>
              </a:r>
            </a:p>
          </p:txBody>
        </p:sp>
      </p:grpSp>
      <p:sp>
        <p:nvSpPr>
          <p:cNvPr id="7" name="文本框 6">
            <a:extLst>
              <a:ext uri="{FF2B5EF4-FFF2-40B4-BE49-F238E27FC236}">
                <a16:creationId xmlns:a16="http://schemas.microsoft.com/office/drawing/2014/main" id="{E4A0A376-D731-4F10-80F3-67E11DF5392B}"/>
              </a:ext>
            </a:extLst>
          </p:cNvPr>
          <p:cNvSpPr txBox="1"/>
          <p:nvPr/>
        </p:nvSpPr>
        <p:spPr>
          <a:xfrm>
            <a:off x="1010772" y="2996952"/>
            <a:ext cx="7200800" cy="1477328"/>
          </a:xfrm>
          <a:prstGeom prst="rect">
            <a:avLst/>
          </a:prstGeom>
          <a:noFill/>
        </p:spPr>
        <p:txBody>
          <a:bodyPr wrap="square">
            <a:spAutoFit/>
          </a:bodyPr>
          <a:lstStyle/>
          <a:p>
            <a:r>
              <a:rPr lang="zh-CN" altLang="en-US" dirty="0"/>
              <a:t>不同页面之间的过渡通常由小部件的回调调用的方法来标识。它意味着在回调中定位预先指定的方法，并分析方法调用的参数以确定目标页面。确定方法后，将在不同页面之间创建一个转换。否则，如果没有标识这样的方法，我们将从源页面创建一个指向自身的转换。然后，我们根据指定的方法解释规则。</a:t>
            </a:r>
          </a:p>
        </p:txBody>
      </p:sp>
    </p:spTree>
    <p:extLst>
      <p:ext uri="{BB962C8B-B14F-4D97-AF65-F5344CB8AC3E}">
        <p14:creationId xmlns:p14="http://schemas.microsoft.com/office/powerpoint/2010/main" val="2696390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1" y="0"/>
            <a:ext cx="9144000" cy="685641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4288607E-58BB-41AA-B800-800E0BA11519}"/>
              </a:ext>
            </a:extLst>
          </p:cNvPr>
          <p:cNvGrpSpPr/>
          <p:nvPr/>
        </p:nvGrpSpPr>
        <p:grpSpPr>
          <a:xfrm>
            <a:off x="3067049" y="188640"/>
            <a:ext cx="3009901" cy="1257300"/>
            <a:chOff x="1333062" y="2348880"/>
            <a:chExt cx="3009901" cy="1257300"/>
          </a:xfrm>
        </p:grpSpPr>
        <p:pic>
          <p:nvPicPr>
            <p:cNvPr id="4" name="Picture 3" descr="E:\我的文档\My compositions\My Web Sites\Elemodo Software_files\contact_hover.jpg">
              <a:extLst>
                <a:ext uri="{FF2B5EF4-FFF2-40B4-BE49-F238E27FC236}">
                  <a16:creationId xmlns:a16="http://schemas.microsoft.com/office/drawing/2014/main" id="{3E18511C-2323-471D-8CF7-2DAA0176453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33062"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2EC1FE9D-2E72-44C4-90B6-DCA9D2EBEF96}"/>
                </a:ext>
              </a:extLst>
            </p:cNvPr>
            <p:cNvSpPr txBox="1">
              <a:spLocks/>
            </p:cNvSpPr>
            <p:nvPr/>
          </p:nvSpPr>
          <p:spPr>
            <a:xfrm>
              <a:off x="2116511" y="2852936"/>
              <a:ext cx="1443004" cy="546988"/>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0070C0"/>
                  </a:solidFill>
                  <a:latin typeface="微软雅黑" pitchFamily="34" charset="-122"/>
                  <a:ea typeface="微软雅黑" pitchFamily="34" charset="-122"/>
                </a:rPr>
                <a:t>  </a:t>
              </a:r>
              <a:r>
                <a:rPr lang="en-US" altLang="zh-CN" sz="2400" dirty="0" err="1">
                  <a:solidFill>
                    <a:srgbClr val="0070C0"/>
                  </a:solidFill>
                  <a:latin typeface="微软雅黑" pitchFamily="34" charset="-122"/>
                  <a:ea typeface="微软雅黑" pitchFamily="34" charset="-122"/>
                </a:rPr>
                <a:t>dPTM</a:t>
              </a:r>
              <a:endParaRPr lang="zh-CN" altLang="en-US" sz="2400" dirty="0">
                <a:solidFill>
                  <a:srgbClr val="0070C0"/>
                </a:solidFill>
                <a:effectLst/>
                <a:latin typeface="微软雅黑" pitchFamily="34" charset="-122"/>
                <a:ea typeface="微软雅黑" pitchFamily="34" charset="-122"/>
              </a:endParaRPr>
            </a:p>
          </p:txBody>
        </p:sp>
      </p:grpSp>
      <p:sp>
        <p:nvSpPr>
          <p:cNvPr id="6" name="文本框 5">
            <a:extLst>
              <a:ext uri="{FF2B5EF4-FFF2-40B4-BE49-F238E27FC236}">
                <a16:creationId xmlns:a16="http://schemas.microsoft.com/office/drawing/2014/main" id="{CA56B68E-8335-495A-B4C4-BEA67A104E6B}"/>
              </a:ext>
            </a:extLst>
          </p:cNvPr>
          <p:cNvSpPr txBox="1"/>
          <p:nvPr/>
        </p:nvSpPr>
        <p:spPr>
          <a:xfrm>
            <a:off x="683568" y="1552445"/>
            <a:ext cx="7992888" cy="5078313"/>
          </a:xfrm>
          <a:prstGeom prst="rect">
            <a:avLst/>
          </a:prstGeom>
          <a:noFill/>
        </p:spPr>
        <p:txBody>
          <a:bodyPr wrap="square" rtlCol="0">
            <a:spAutoFit/>
          </a:bodyPr>
          <a:lstStyle/>
          <a:p>
            <a:r>
              <a:rPr lang="zh-CN" altLang="en-US" dirty="0"/>
              <a:t>构成</a:t>
            </a:r>
            <a:r>
              <a:rPr lang="en-US" altLang="zh-CN" dirty="0"/>
              <a:t>Android</a:t>
            </a:r>
            <a:r>
              <a:rPr lang="zh-CN" altLang="en-US" dirty="0"/>
              <a:t>应用程序</a:t>
            </a:r>
            <a:r>
              <a:rPr lang="en-US" altLang="zh-CN" dirty="0"/>
              <a:t>GUI</a:t>
            </a:r>
            <a:r>
              <a:rPr lang="zh-CN" altLang="en-US" dirty="0"/>
              <a:t>的各种</a:t>
            </a:r>
            <a:r>
              <a:rPr lang="en-US" altLang="zh-CN" dirty="0"/>
              <a:t>UI</a:t>
            </a:r>
            <a:r>
              <a:rPr lang="zh-CN" altLang="en-US" dirty="0"/>
              <a:t>元素</a:t>
            </a:r>
            <a:r>
              <a:rPr lang="en-US" altLang="zh-CN" dirty="0"/>
              <a:t>(</a:t>
            </a:r>
            <a:r>
              <a:rPr lang="zh-CN" altLang="en-US" dirty="0"/>
              <a:t>统称为控件</a:t>
            </a:r>
            <a:r>
              <a:rPr lang="en-US" altLang="zh-CN" dirty="0"/>
              <a:t>)</a:t>
            </a:r>
            <a:r>
              <a:rPr lang="zh-CN" altLang="en-US" dirty="0"/>
              <a:t>间天生所具有的层次和嵌套关系，与</a:t>
            </a:r>
            <a:r>
              <a:rPr lang="en-US" altLang="zh-CN" dirty="0"/>
              <a:t>XML</a:t>
            </a:r>
            <a:r>
              <a:rPr lang="zh-CN" altLang="en-US" dirty="0"/>
              <a:t>文档中元素之间的关系十分相似，使用</a:t>
            </a:r>
            <a:r>
              <a:rPr lang="en-US" altLang="zh-CN" dirty="0"/>
              <a:t>XML</a:t>
            </a:r>
            <a:r>
              <a:rPr lang="zh-CN" altLang="en-US" dirty="0"/>
              <a:t>文件来描述图形用户界面是十分自然和有效的方法。</a:t>
            </a:r>
            <a:r>
              <a:rPr lang="en-US" altLang="zh-CN" dirty="0"/>
              <a:t>Android</a:t>
            </a:r>
            <a:r>
              <a:rPr lang="zh-CN" altLang="en-US" dirty="0"/>
              <a:t>提供了一个简单的词汇表，用来对应</a:t>
            </a:r>
            <a:r>
              <a:rPr lang="en-US" altLang="zh-CN" dirty="0"/>
              <a:t>View</a:t>
            </a:r>
            <a:r>
              <a:rPr lang="zh-CN" altLang="en-US" dirty="0"/>
              <a:t>类和子类，比如一些按钮和文本编辑框等。一个</a:t>
            </a:r>
            <a:r>
              <a:rPr lang="en-US" altLang="zh-CN" dirty="0"/>
              <a:t>Activity</a:t>
            </a:r>
            <a:r>
              <a:rPr lang="zh-CN" altLang="en-US" dirty="0"/>
              <a:t>的用户界面是由一组按层派生的视图类</a:t>
            </a:r>
            <a:r>
              <a:rPr lang="en-US" altLang="zh-CN" dirty="0"/>
              <a:t>View</a:t>
            </a:r>
            <a:r>
              <a:rPr lang="zh-CN" altLang="en-US" dirty="0"/>
              <a:t>的视图对象组成。每个视图占据</a:t>
            </a:r>
            <a:r>
              <a:rPr lang="en-US" altLang="zh-CN" dirty="0"/>
              <a:t>Activity</a:t>
            </a:r>
            <a:r>
              <a:rPr lang="zh-CN" altLang="en-US" dirty="0"/>
              <a:t>窗口的特定矩形区域监听并响应用户的交互。例如，一个视图可能是一个按钮，当用户点击它时启动一个点击按钮操作。视图是控件的基类，视图组是可以包含其他视图的特殊视图，是用于</a:t>
            </a:r>
            <a:r>
              <a:rPr lang="en-US" altLang="zh-CN" dirty="0"/>
              <a:t>UI</a:t>
            </a:r>
            <a:r>
              <a:rPr lang="zh-CN" altLang="en-US" dirty="0"/>
              <a:t>布局和容器的基本类。</a:t>
            </a:r>
            <a:endParaRPr lang="en-US" altLang="zh-CN" dirty="0"/>
          </a:p>
          <a:p>
            <a:r>
              <a:rPr lang="en-US" altLang="zh-CN" dirty="0"/>
              <a:t>Android</a:t>
            </a:r>
            <a:r>
              <a:rPr lang="zh-CN" altLang="en-US" dirty="0"/>
              <a:t>应用程序</a:t>
            </a:r>
            <a:r>
              <a:rPr lang="en-US" altLang="zh-CN" dirty="0"/>
              <a:t>GUI</a:t>
            </a:r>
            <a:r>
              <a:rPr lang="zh-CN" altLang="en-US" dirty="0"/>
              <a:t>上的控件树是通过视图和视图组组合形成的每个</a:t>
            </a:r>
            <a:r>
              <a:rPr lang="en-US" altLang="zh-CN" dirty="0"/>
              <a:t>GUI</a:t>
            </a:r>
            <a:r>
              <a:rPr lang="zh-CN" altLang="en-US" dirty="0"/>
              <a:t>对应一棵控件树，每棵控件树代表一个任务。遍历引擎依据遍历模型和遍历算法操作处理每棵控件树生成待模拟控件交付用户行为模拟模块模拟用户行为如点击、输入、滑动屏幕等。在很多情况下，控件或内容太多会超出容器或整个屏幕，这些超出容器或屏幕的控件或内容不但不会显示在屏幕上，而且不能与显示的内容一起被获取，是无法预知的。这些被隐藏的控件能否被获取是</a:t>
            </a:r>
            <a:r>
              <a:rPr lang="en-US" altLang="zh-CN" dirty="0"/>
              <a:t>GUI</a:t>
            </a:r>
            <a:r>
              <a:rPr lang="zh-CN" altLang="en-US" dirty="0"/>
              <a:t>自动化遍历方法要解决的一个关键问题。另外，对话框和菜单作为一个独立的窗口弹出时它们会获得屏幕焦点，它们与普通</a:t>
            </a:r>
            <a:r>
              <a:rPr lang="en-US" altLang="zh-CN" dirty="0"/>
              <a:t>GUI</a:t>
            </a:r>
            <a:r>
              <a:rPr lang="zh-CN" altLang="en-US" dirty="0"/>
              <a:t>有同样的页面结构，但是不同的是它们不能作为一个父</a:t>
            </a:r>
            <a:r>
              <a:rPr lang="en-US" altLang="zh-CN" dirty="0"/>
              <a:t>GUI</a:t>
            </a:r>
            <a:r>
              <a:rPr lang="zh-CN" altLang="en-US" dirty="0"/>
              <a:t>被子</a:t>
            </a:r>
            <a:r>
              <a:rPr lang="en-US" altLang="zh-CN" dirty="0"/>
              <a:t>GUI</a:t>
            </a:r>
            <a:r>
              <a:rPr lang="zh-CN" altLang="en-US" dirty="0"/>
              <a:t>返回，跳出即关闭。自动化遍历</a:t>
            </a:r>
            <a:r>
              <a:rPr lang="en-US" altLang="zh-CN" dirty="0"/>
              <a:t>GUI</a:t>
            </a:r>
            <a:r>
              <a:rPr lang="zh-CN" altLang="en-US" dirty="0"/>
              <a:t>的过程中需要自动识别并处理这类</a:t>
            </a:r>
            <a:r>
              <a:rPr lang="en-US" altLang="zh-CN" dirty="0"/>
              <a:t>GUI</a:t>
            </a:r>
            <a:r>
              <a:rPr lang="zh-CN" altLang="en-US" dirty="0"/>
              <a:t>。</a:t>
            </a:r>
          </a:p>
        </p:txBody>
      </p:sp>
    </p:spTree>
    <p:extLst>
      <p:ext uri="{BB962C8B-B14F-4D97-AF65-F5344CB8AC3E}">
        <p14:creationId xmlns:p14="http://schemas.microsoft.com/office/powerpoint/2010/main" val="2004576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4F2624C-DEF1-4855-8E56-D4B6F899C660}"/>
              </a:ext>
            </a:extLst>
          </p:cNvPr>
          <p:cNvSpPr txBox="1"/>
          <p:nvPr/>
        </p:nvSpPr>
        <p:spPr>
          <a:xfrm>
            <a:off x="971600" y="1723059"/>
            <a:ext cx="7200800" cy="2308324"/>
          </a:xfrm>
          <a:prstGeom prst="rect">
            <a:avLst/>
          </a:prstGeom>
          <a:noFill/>
        </p:spPr>
        <p:txBody>
          <a:bodyPr wrap="square">
            <a:spAutoFit/>
          </a:bodyPr>
          <a:lstStyle/>
          <a:p>
            <a:r>
              <a:rPr lang="zh-CN" altLang="en-US" dirty="0"/>
              <a:t>工具代码中gesdastatic负责提取dPTM，gesdadynamic执行动态探索。.从一个安卓安装包（apk）静态地构造一个依赖集成页面转换模型（dPTM）。该模型使用页面为基本单位来描述它们之间的转换。将依赖项捕获为表示页面中具有回调的小部件的元素、状态影响回调的小部件、页面的生命周期回调，分别对应上面的三个依赖项。利用静态模型引导基于深度优先遍历的动态探索。在页面探索时，具有回调和生命周期回调的小部件会优先执行，而回调受其他窗口小部件状态影响的小部件则完全基于这些状态的组合执行。</a:t>
            </a:r>
          </a:p>
        </p:txBody>
      </p:sp>
    </p:spTree>
    <p:extLst>
      <p:ext uri="{BB962C8B-B14F-4D97-AF65-F5344CB8AC3E}">
        <p14:creationId xmlns:p14="http://schemas.microsoft.com/office/powerpoint/2010/main" val="107651264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1" y="0"/>
            <a:ext cx="9144000" cy="685641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46B61355-AB67-4E21-ADCF-9DA02A789E04}"/>
              </a:ext>
            </a:extLst>
          </p:cNvPr>
          <p:cNvGrpSpPr/>
          <p:nvPr/>
        </p:nvGrpSpPr>
        <p:grpSpPr>
          <a:xfrm>
            <a:off x="3067049" y="188640"/>
            <a:ext cx="3009901" cy="1257300"/>
            <a:chOff x="1333062" y="2348880"/>
            <a:chExt cx="3009901" cy="1257300"/>
          </a:xfrm>
        </p:grpSpPr>
        <p:pic>
          <p:nvPicPr>
            <p:cNvPr id="4" name="Picture 3" descr="E:\我的文档\My compositions\My Web Sites\Elemodo Software_files\contact_hover.jpg">
              <a:extLst>
                <a:ext uri="{FF2B5EF4-FFF2-40B4-BE49-F238E27FC236}">
                  <a16:creationId xmlns:a16="http://schemas.microsoft.com/office/drawing/2014/main" id="{2B3EFD6E-9EF2-4625-BA97-2658185FAA5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33062"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5A0C9443-1258-4F7A-A292-313ABFB01CB8}"/>
                </a:ext>
              </a:extLst>
            </p:cNvPr>
            <p:cNvSpPr txBox="1">
              <a:spLocks/>
            </p:cNvSpPr>
            <p:nvPr/>
          </p:nvSpPr>
          <p:spPr>
            <a:xfrm>
              <a:off x="2009209" y="2924944"/>
              <a:ext cx="1657606" cy="474980"/>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0070C0"/>
                  </a:solidFill>
                  <a:latin typeface="微软雅黑" pitchFamily="34" charset="-122"/>
                  <a:ea typeface="微软雅黑" pitchFamily="34" charset="-122"/>
                </a:rPr>
                <a:t>  </a:t>
              </a:r>
              <a:r>
                <a:rPr lang="zh-CN" altLang="en-US" sz="2400" dirty="0">
                  <a:solidFill>
                    <a:srgbClr val="0070C0"/>
                  </a:solidFill>
                  <a:latin typeface="微软雅黑" pitchFamily="34" charset="-122"/>
                  <a:ea typeface="微软雅黑" pitchFamily="34" charset="-122"/>
                </a:rPr>
                <a:t>结果输出分析</a:t>
              </a:r>
              <a:endParaRPr lang="zh-CN" altLang="en-US" sz="2400" dirty="0">
                <a:solidFill>
                  <a:srgbClr val="0070C0"/>
                </a:solidFill>
                <a:effectLst/>
                <a:latin typeface="微软雅黑" pitchFamily="34" charset="-122"/>
                <a:ea typeface="微软雅黑" pitchFamily="34" charset="-122"/>
              </a:endParaRPr>
            </a:p>
          </p:txBody>
        </p:sp>
      </p:grpSp>
      <p:sp>
        <p:nvSpPr>
          <p:cNvPr id="6" name="文本框 5">
            <a:extLst>
              <a:ext uri="{FF2B5EF4-FFF2-40B4-BE49-F238E27FC236}">
                <a16:creationId xmlns:a16="http://schemas.microsoft.com/office/drawing/2014/main" id="{152EC57E-988A-4FAE-B92C-ED0CFCC21190}"/>
              </a:ext>
            </a:extLst>
          </p:cNvPr>
          <p:cNvSpPr txBox="1"/>
          <p:nvPr/>
        </p:nvSpPr>
        <p:spPr>
          <a:xfrm>
            <a:off x="755576" y="1445940"/>
            <a:ext cx="7848872" cy="4647356"/>
          </a:xfrm>
          <a:prstGeom prst="rect">
            <a:avLst/>
          </a:prstGeom>
          <a:noFill/>
        </p:spPr>
        <p:txBody>
          <a:bodyPr wrap="square" rtlCol="0">
            <a:spAutoFit/>
          </a:bodyPr>
          <a:lstStyle/>
          <a:p>
            <a:r>
              <a:rPr lang="zh-CN" altLang="en-US" dirty="0"/>
              <a:t>遍历过程中访问到的</a:t>
            </a:r>
            <a:r>
              <a:rPr lang="en-US" altLang="zh-CN" dirty="0"/>
              <a:t>GUI</a:t>
            </a:r>
            <a:r>
              <a:rPr lang="zh-CN" altLang="en-US" dirty="0"/>
              <a:t>越多意味着更高的</a:t>
            </a:r>
            <a:r>
              <a:rPr lang="en-US" altLang="zh-CN" dirty="0"/>
              <a:t>GUI</a:t>
            </a:r>
            <a:r>
              <a:rPr lang="zh-CN" altLang="en-US" dirty="0"/>
              <a:t>覆盖率，换句话说就是能够访问到更多的应用程序的功能或行为，这对基于程序运行时行为特征的</a:t>
            </a:r>
            <a:r>
              <a:rPr lang="en-US" altLang="zh-CN" dirty="0"/>
              <a:t>Android</a:t>
            </a:r>
            <a:r>
              <a:rPr lang="zh-CN" altLang="en-US" dirty="0"/>
              <a:t>应用程序动态安全分析具有重要的意义。但是，一般情况下应用程序包含的</a:t>
            </a:r>
            <a:r>
              <a:rPr lang="en-US" altLang="zh-CN" dirty="0"/>
              <a:t>GUI</a:t>
            </a:r>
            <a:r>
              <a:rPr lang="zh-CN" altLang="en-US" dirty="0"/>
              <a:t>数目难以统计，因此不能通过</a:t>
            </a:r>
            <a:r>
              <a:rPr lang="en-US" altLang="zh-CN" dirty="0"/>
              <a:t>GUI</a:t>
            </a:r>
            <a:r>
              <a:rPr lang="zh-CN" altLang="en-US" dirty="0"/>
              <a:t>数目给出方法的定量评估标准</a:t>
            </a:r>
            <a:r>
              <a:rPr lang="en-US" altLang="zh-CN" dirty="0"/>
              <a:t>[1-5]</a:t>
            </a:r>
            <a:r>
              <a:rPr lang="zh-CN" altLang="en-US" dirty="0"/>
              <a:t>。文献</a:t>
            </a:r>
            <a:r>
              <a:rPr lang="en-US" altLang="zh-CN" dirty="0"/>
              <a:t>[6, 8]</a:t>
            </a:r>
            <a:r>
              <a:rPr lang="zh-CN" altLang="en-US" dirty="0"/>
              <a:t>实验中选取的应用程序过于简单，最复杂的应用程序仅包含</a:t>
            </a:r>
            <a:r>
              <a:rPr lang="en-US" altLang="zh-CN" dirty="0"/>
              <a:t>6</a:t>
            </a:r>
            <a:r>
              <a:rPr lang="zh-CN" altLang="en-US" dirty="0"/>
              <a:t>个</a:t>
            </a:r>
            <a:r>
              <a:rPr lang="en-US" altLang="zh-CN" dirty="0"/>
              <a:t>Activity[6]</a:t>
            </a:r>
            <a:r>
              <a:rPr lang="zh-CN" altLang="en-US" dirty="0"/>
              <a:t>或</a:t>
            </a:r>
            <a:r>
              <a:rPr lang="en-US" altLang="zh-CN" dirty="0"/>
              <a:t>8</a:t>
            </a:r>
            <a:r>
              <a:rPr lang="zh-CN" altLang="en-US" dirty="0"/>
              <a:t>个</a:t>
            </a:r>
            <a:r>
              <a:rPr lang="en-US" altLang="zh-CN" dirty="0"/>
              <a:t>GUI[8]</a:t>
            </a:r>
            <a:r>
              <a:rPr lang="zh-CN" altLang="en-US" dirty="0"/>
              <a:t>，虽然它们有较高的</a:t>
            </a:r>
            <a:r>
              <a:rPr lang="en-US" altLang="zh-CN" dirty="0"/>
              <a:t>GUI</a:t>
            </a:r>
            <a:r>
              <a:rPr lang="zh-CN" altLang="en-US" dirty="0"/>
              <a:t>覆盖率</a:t>
            </a:r>
            <a:r>
              <a:rPr lang="en-US" altLang="zh-CN" dirty="0"/>
              <a:t>(56%~92%[6]</a:t>
            </a:r>
            <a:r>
              <a:rPr lang="zh-CN" altLang="en-US" dirty="0"/>
              <a:t>，</a:t>
            </a:r>
            <a:r>
              <a:rPr lang="en-US" altLang="zh-CN" dirty="0"/>
              <a:t>66.7%~100%[8])</a:t>
            </a:r>
            <a:r>
              <a:rPr lang="zh-CN" altLang="en-US" dirty="0"/>
              <a:t>但是其结果不具有代表性。尽管大部分情况下应用程序的</a:t>
            </a:r>
            <a:r>
              <a:rPr lang="en-US" altLang="zh-CN" dirty="0"/>
              <a:t>Activity</a:t>
            </a:r>
            <a:r>
              <a:rPr lang="zh-CN" altLang="en-US" dirty="0"/>
              <a:t>数量和</a:t>
            </a:r>
            <a:r>
              <a:rPr lang="en-US" altLang="zh-CN" dirty="0"/>
              <a:t>GUI</a:t>
            </a:r>
            <a:r>
              <a:rPr lang="zh-CN" altLang="en-US" dirty="0"/>
              <a:t>数量不相等，但是依然能够通过</a:t>
            </a:r>
            <a:r>
              <a:rPr lang="en-US" altLang="zh-CN" dirty="0"/>
              <a:t>Activity</a:t>
            </a:r>
            <a:r>
              <a:rPr lang="zh-CN" altLang="en-US" dirty="0"/>
              <a:t>的覆盖率近似地对方法的有效性进行定量的评估</a:t>
            </a:r>
            <a:r>
              <a:rPr lang="en-US" altLang="zh-CN" dirty="0"/>
              <a:t>[7]</a:t>
            </a:r>
            <a:r>
              <a:rPr lang="zh-CN" altLang="en-US" dirty="0"/>
              <a:t>。文献</a:t>
            </a:r>
            <a:r>
              <a:rPr lang="en-US" altLang="zh-CN" dirty="0"/>
              <a:t>[7]</a:t>
            </a:r>
            <a:r>
              <a:rPr lang="zh-CN" altLang="en-US" dirty="0"/>
              <a:t>基于深度优先的</a:t>
            </a:r>
            <a:r>
              <a:rPr lang="en-US" altLang="zh-CN" dirty="0"/>
              <a:t>GUI</a:t>
            </a:r>
            <a:r>
              <a:rPr lang="zh-CN" altLang="en-US" dirty="0"/>
              <a:t>探测方法的平均</a:t>
            </a:r>
            <a:r>
              <a:rPr lang="en-US" altLang="zh-CN" dirty="0"/>
              <a:t>Activity</a:t>
            </a:r>
            <a:r>
              <a:rPr lang="zh-CN" altLang="en-US" dirty="0"/>
              <a:t>覆盖率为</a:t>
            </a:r>
            <a:r>
              <a:rPr lang="en-US" altLang="zh-CN" dirty="0"/>
              <a:t>59.39%</a:t>
            </a:r>
            <a:r>
              <a:rPr lang="zh-CN" altLang="en-US" dirty="0"/>
              <a:t>，该文献的一项调查报告显示人工方式遍历</a:t>
            </a:r>
            <a:r>
              <a:rPr lang="en-US" altLang="zh-CN" dirty="0"/>
              <a:t>(7</a:t>
            </a:r>
            <a:r>
              <a:rPr lang="zh-CN" altLang="en-US" dirty="0"/>
              <a:t>位用户操作应用程序的结合</a:t>
            </a:r>
            <a:r>
              <a:rPr lang="en-US" altLang="zh-CN" dirty="0"/>
              <a:t>)</a:t>
            </a:r>
            <a:r>
              <a:rPr lang="zh-CN" altLang="en-US" dirty="0"/>
              <a:t>应用程序的</a:t>
            </a:r>
            <a:r>
              <a:rPr lang="en-US" altLang="zh-CN" dirty="0"/>
              <a:t>Activity</a:t>
            </a:r>
            <a:r>
              <a:rPr lang="zh-CN" altLang="en-US" dirty="0"/>
              <a:t>平均覆盖率为</a:t>
            </a:r>
            <a:r>
              <a:rPr lang="en-US" altLang="zh-CN" dirty="0"/>
              <a:t>30.8%</a:t>
            </a:r>
            <a:r>
              <a:rPr lang="zh-CN" altLang="en-US" dirty="0"/>
              <a:t>。本文方法对三个应用程序</a:t>
            </a:r>
            <a:r>
              <a:rPr lang="en-US" altLang="zh-CN" dirty="0"/>
              <a:t>Activity</a:t>
            </a:r>
            <a:r>
              <a:rPr lang="zh-CN" altLang="en-US" dirty="0"/>
              <a:t>的覆盖率分别为</a:t>
            </a:r>
            <a:r>
              <a:rPr lang="en-US" altLang="zh-CN" dirty="0"/>
              <a:t>60.7%</a:t>
            </a:r>
            <a:r>
              <a:rPr lang="zh-CN" altLang="en-US" dirty="0"/>
              <a:t>、</a:t>
            </a:r>
            <a:r>
              <a:rPr lang="en-US" altLang="zh-CN" dirty="0"/>
              <a:t>77.8%</a:t>
            </a:r>
            <a:r>
              <a:rPr lang="zh-CN" altLang="en-US" dirty="0"/>
              <a:t>和</a:t>
            </a:r>
            <a:r>
              <a:rPr lang="en-US" altLang="zh-CN" dirty="0"/>
              <a:t>56.4%</a:t>
            </a:r>
            <a:r>
              <a:rPr lang="zh-CN" altLang="en-US" dirty="0"/>
              <a:t>，</a:t>
            </a:r>
            <a:r>
              <a:rPr lang="en-US" altLang="zh-CN" dirty="0"/>
              <a:t>Activity</a:t>
            </a:r>
            <a:r>
              <a:rPr lang="zh-CN" altLang="en-US" dirty="0"/>
              <a:t>平均覆盖率约为</a:t>
            </a:r>
            <a:r>
              <a:rPr lang="en-US" altLang="zh-CN" dirty="0"/>
              <a:t>65%</a:t>
            </a:r>
            <a:r>
              <a:rPr lang="zh-CN" altLang="en-US" dirty="0"/>
              <a:t>，高于文献</a:t>
            </a:r>
            <a:r>
              <a:rPr lang="en-US" altLang="zh-CN" dirty="0"/>
              <a:t>[7]</a:t>
            </a:r>
            <a:r>
              <a:rPr lang="zh-CN" altLang="en-US" dirty="0"/>
              <a:t>中自动化方法的</a:t>
            </a:r>
            <a:r>
              <a:rPr lang="en-US" altLang="zh-CN" dirty="0"/>
              <a:t>59.39%</a:t>
            </a:r>
            <a:r>
              <a:rPr lang="zh-CN" altLang="en-US" dirty="0"/>
              <a:t>和人工方式的</a:t>
            </a:r>
            <a:r>
              <a:rPr lang="en-US" altLang="zh-CN" dirty="0"/>
              <a:t>30.8%</a:t>
            </a:r>
            <a:r>
              <a:rPr lang="zh-CN" altLang="en-US" dirty="0"/>
              <a:t>。分析实验结果可知覆盖率的高低与应用程序的复杂度有一定的关系，应用程序包含的</a:t>
            </a:r>
            <a:r>
              <a:rPr lang="en-US" altLang="zh-CN" dirty="0"/>
              <a:t>Activity</a:t>
            </a:r>
            <a:r>
              <a:rPr lang="zh-CN" altLang="en-US" dirty="0"/>
              <a:t>越多意味着应用的功能越多、设计越复杂，这会增加遍历的难度从而影响</a:t>
            </a:r>
            <a:r>
              <a:rPr lang="en-US" altLang="zh-CN" dirty="0"/>
              <a:t>Activity</a:t>
            </a:r>
            <a:r>
              <a:rPr lang="zh-CN" altLang="en-US" dirty="0"/>
              <a:t>遍历覆盖率。</a:t>
            </a:r>
          </a:p>
        </p:txBody>
      </p:sp>
    </p:spTree>
    <p:extLst>
      <p:ext uri="{BB962C8B-B14F-4D97-AF65-F5344CB8AC3E}">
        <p14:creationId xmlns:p14="http://schemas.microsoft.com/office/powerpoint/2010/main" val="4163553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我的文档\My compositions\My Web Sites\Elemodo Software_files\sky_bg.gif"/>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1587"/>
            <a:ext cx="9144000" cy="68564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我的文档\My compositions\My Web Sites\nav_cloud.png">
            <a:extLst>
              <a:ext uri="{FF2B5EF4-FFF2-40B4-BE49-F238E27FC236}">
                <a16:creationId xmlns:a16="http://schemas.microsoft.com/office/drawing/2014/main" id="{A1C3E7A0-86BC-4B9E-A039-32CA393EB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85" y="1255276"/>
            <a:ext cx="1815940" cy="68433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8FF6C63-C083-4AD7-B450-DF202C9DF4F2}"/>
              </a:ext>
            </a:extLst>
          </p:cNvPr>
          <p:cNvSpPr txBox="1"/>
          <p:nvPr/>
        </p:nvSpPr>
        <p:spPr>
          <a:xfrm>
            <a:off x="827584" y="1412776"/>
            <a:ext cx="1465778" cy="369332"/>
          </a:xfrm>
          <a:prstGeom prst="rect">
            <a:avLst/>
          </a:prstGeom>
          <a:noFill/>
        </p:spPr>
        <p:txBody>
          <a:bodyPr wrap="square" rtlCol="0">
            <a:spAutoFit/>
          </a:bodyPr>
          <a:lstStyle/>
          <a:p>
            <a:r>
              <a:rPr lang="en-US" altLang="zh-CN" dirty="0"/>
              <a:t>     Monkey</a:t>
            </a:r>
            <a:endParaRPr lang="zh-CN" altLang="en-US" dirty="0"/>
          </a:p>
        </p:txBody>
      </p:sp>
      <p:sp>
        <p:nvSpPr>
          <p:cNvPr id="8" name="文本框 7">
            <a:extLst>
              <a:ext uri="{FF2B5EF4-FFF2-40B4-BE49-F238E27FC236}">
                <a16:creationId xmlns:a16="http://schemas.microsoft.com/office/drawing/2014/main" id="{AB7FE69C-3B61-4F68-87B9-A5C12FEB877B}"/>
              </a:ext>
            </a:extLst>
          </p:cNvPr>
          <p:cNvSpPr txBox="1"/>
          <p:nvPr/>
        </p:nvSpPr>
        <p:spPr>
          <a:xfrm>
            <a:off x="1284845" y="2713146"/>
            <a:ext cx="6192688" cy="2862322"/>
          </a:xfrm>
          <a:prstGeom prst="rect">
            <a:avLst/>
          </a:prstGeom>
          <a:noFill/>
        </p:spPr>
        <p:txBody>
          <a:bodyPr wrap="square" rtlCol="0">
            <a:spAutoFit/>
          </a:bodyPr>
          <a:lstStyle/>
          <a:p>
            <a:r>
              <a:rPr lang="en-US" altLang="zh-CN" dirty="0"/>
              <a:t>   </a:t>
            </a:r>
            <a:r>
              <a:rPr lang="zh-CN" altLang="en-US" dirty="0"/>
              <a:t>为了自动化</a:t>
            </a:r>
            <a:r>
              <a:rPr lang="en-US" altLang="zh-CN" dirty="0"/>
              <a:t>GUI</a:t>
            </a:r>
            <a:r>
              <a:rPr lang="zh-CN" altLang="en-US" dirty="0"/>
              <a:t>探索，现有技术通常是通过特定的策略访问尽可能多的</a:t>
            </a:r>
            <a:r>
              <a:rPr lang="en-US" altLang="zh-CN" dirty="0"/>
              <a:t>GUI</a:t>
            </a:r>
            <a:r>
              <a:rPr lang="zh-CN" altLang="en-US" dirty="0"/>
              <a:t>页面，</a:t>
            </a:r>
            <a:r>
              <a:rPr lang="en-US" altLang="zh-CN" dirty="0"/>
              <a:t>Monkey</a:t>
            </a:r>
            <a:r>
              <a:rPr lang="zh-CN" altLang="en-US" dirty="0"/>
              <a:t>、</a:t>
            </a:r>
            <a:r>
              <a:rPr lang="en-US" altLang="zh-CN" dirty="0"/>
              <a:t>Stoat</a:t>
            </a:r>
            <a:r>
              <a:rPr lang="zh-CN" altLang="en-US" dirty="0"/>
              <a:t>、</a:t>
            </a:r>
            <a:r>
              <a:rPr lang="en-US" altLang="zh-CN" dirty="0" err="1"/>
              <a:t>A3E</a:t>
            </a:r>
            <a:r>
              <a:rPr lang="zh-CN" altLang="en-US" dirty="0"/>
              <a:t>就是这样的。</a:t>
            </a:r>
            <a:endParaRPr lang="en-US" altLang="zh-CN" dirty="0"/>
          </a:p>
          <a:p>
            <a:endParaRPr lang="en-US" altLang="zh-CN" dirty="0"/>
          </a:p>
          <a:p>
            <a:r>
              <a:rPr lang="zh-CN" altLang="en-US" dirty="0"/>
              <a:t>其中</a:t>
            </a:r>
            <a:r>
              <a:rPr lang="en-US" altLang="zh-CN" dirty="0"/>
              <a:t>Stoat</a:t>
            </a:r>
            <a:r>
              <a:rPr lang="zh-CN" altLang="en-US" dirty="0"/>
              <a:t>和</a:t>
            </a:r>
            <a:r>
              <a:rPr lang="en-US" altLang="zh-CN" dirty="0" err="1"/>
              <a:t>A3E</a:t>
            </a:r>
            <a:r>
              <a:rPr lang="zh-CN" altLang="en-US" dirty="0"/>
              <a:t>是启发式的，</a:t>
            </a:r>
            <a:r>
              <a:rPr lang="en-US" altLang="zh-CN" dirty="0"/>
              <a:t>Stoat</a:t>
            </a:r>
            <a:r>
              <a:rPr lang="zh-CN" altLang="en-US" dirty="0"/>
              <a:t>执行由加权</a:t>
            </a:r>
            <a:r>
              <a:rPr lang="en-US" altLang="zh-CN" dirty="0"/>
              <a:t>UI</a:t>
            </a:r>
            <a:r>
              <a:rPr lang="zh-CN" altLang="en-US" dirty="0"/>
              <a:t>启发式支持的动态探索，</a:t>
            </a:r>
            <a:r>
              <a:rPr lang="en-US" altLang="zh-CN" dirty="0" err="1"/>
              <a:t>A3E</a:t>
            </a:r>
            <a:r>
              <a:rPr lang="zh-CN" altLang="en-US" dirty="0"/>
              <a:t>通过系统的深度优先遍历来探索应用程序。</a:t>
            </a:r>
            <a:endParaRPr lang="en-US" altLang="zh-CN" dirty="0"/>
          </a:p>
          <a:p>
            <a:endParaRPr lang="en-US" altLang="zh-CN" dirty="0"/>
          </a:p>
          <a:p>
            <a:r>
              <a:rPr lang="zh-CN" altLang="en-US" dirty="0"/>
              <a:t>而</a:t>
            </a:r>
            <a:r>
              <a:rPr lang="en-US" altLang="zh-CN" dirty="0"/>
              <a:t>Monkey</a:t>
            </a:r>
            <a:r>
              <a:rPr lang="zh-CN" altLang="en-US" dirty="0"/>
              <a:t>是基于随机策略，是</a:t>
            </a:r>
            <a:r>
              <a:rPr lang="en-US" altLang="zh-CN" dirty="0"/>
              <a:t>Android</a:t>
            </a:r>
            <a:r>
              <a:rPr lang="zh-CN" altLang="en-US" dirty="0"/>
              <a:t>中的一个命令行工具，可以运行在模拟器里或实际设备中。它向系统发送伪随机的用户事件流</a:t>
            </a:r>
            <a:r>
              <a:rPr lang="en-US" altLang="zh-CN" dirty="0"/>
              <a:t>(</a:t>
            </a:r>
            <a:r>
              <a:rPr lang="zh-CN" altLang="en-US" dirty="0"/>
              <a:t>如按键输入、触摸屏输入、手势输入等</a:t>
            </a:r>
            <a:r>
              <a:rPr lang="en-US" altLang="zh-CN" dirty="0"/>
              <a:t>)</a:t>
            </a:r>
            <a:r>
              <a:rPr lang="zh-CN" altLang="en-US" dirty="0"/>
              <a:t>，实现对正在开发的应用程序进行压力测试。</a:t>
            </a:r>
            <a:endParaRPr lang="en-US" altLang="zh-CN" dirty="0"/>
          </a:p>
        </p:txBody>
      </p:sp>
      <p:pic>
        <p:nvPicPr>
          <p:cNvPr id="9" name="Picture 2" descr="E:\我的文档\My compositions\My Web Sites\nav_cloud.png">
            <a:extLst>
              <a:ext uri="{FF2B5EF4-FFF2-40B4-BE49-F238E27FC236}">
                <a16:creationId xmlns:a16="http://schemas.microsoft.com/office/drawing/2014/main" id="{26D30D7B-3D8E-46C9-B0F4-DCEF666AB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267439"/>
            <a:ext cx="1815940" cy="68433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A5D5443-7A1E-4FB4-BA68-560C750ABE45}"/>
              </a:ext>
            </a:extLst>
          </p:cNvPr>
          <p:cNvSpPr txBox="1"/>
          <p:nvPr/>
        </p:nvSpPr>
        <p:spPr>
          <a:xfrm>
            <a:off x="3203848" y="1412776"/>
            <a:ext cx="1584176" cy="369332"/>
          </a:xfrm>
          <a:prstGeom prst="rect">
            <a:avLst/>
          </a:prstGeom>
          <a:noFill/>
        </p:spPr>
        <p:txBody>
          <a:bodyPr wrap="square" rtlCol="0">
            <a:spAutoFit/>
          </a:bodyPr>
          <a:lstStyle/>
          <a:p>
            <a:r>
              <a:rPr lang="en-US" altLang="zh-CN" dirty="0"/>
              <a:t>         Stoat</a:t>
            </a:r>
            <a:endParaRPr lang="zh-CN" altLang="en-US" dirty="0"/>
          </a:p>
        </p:txBody>
      </p:sp>
      <p:pic>
        <p:nvPicPr>
          <p:cNvPr id="11" name="Picture 2" descr="E:\我的文档\My compositions\My Web Sites\nav_cloud.png">
            <a:extLst>
              <a:ext uri="{FF2B5EF4-FFF2-40B4-BE49-F238E27FC236}">
                <a16:creationId xmlns:a16="http://schemas.microsoft.com/office/drawing/2014/main" id="{41F749D1-F043-467D-A327-0E0147A0B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795" y="1255276"/>
            <a:ext cx="1815940" cy="684332"/>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9A0E5FC-3139-422E-B845-2112990F1325}"/>
              </a:ext>
            </a:extLst>
          </p:cNvPr>
          <p:cNvSpPr txBox="1"/>
          <p:nvPr/>
        </p:nvSpPr>
        <p:spPr>
          <a:xfrm>
            <a:off x="5636795" y="1412776"/>
            <a:ext cx="1743517" cy="369332"/>
          </a:xfrm>
          <a:prstGeom prst="rect">
            <a:avLst/>
          </a:prstGeom>
          <a:noFill/>
        </p:spPr>
        <p:txBody>
          <a:bodyPr wrap="square" rtlCol="0">
            <a:spAutoFit/>
          </a:bodyPr>
          <a:lstStyle/>
          <a:p>
            <a:r>
              <a:rPr lang="en-US" altLang="zh-CN" dirty="0"/>
              <a:t>            </a:t>
            </a:r>
            <a:r>
              <a:rPr lang="en-US" altLang="zh-CN" dirty="0" err="1"/>
              <a:t>A3E</a:t>
            </a:r>
            <a:endParaRPr lang="zh-CN" altLang="en-US" dirty="0"/>
          </a:p>
        </p:txBody>
      </p:sp>
    </p:spTree>
    <p:extLst>
      <p:ext uri="{BB962C8B-B14F-4D97-AF65-F5344CB8AC3E}">
        <p14:creationId xmlns:p14="http://schemas.microsoft.com/office/powerpoint/2010/main" val="427006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9"/>
                                        </p:tgtEl>
                                        <p:attrNameLst>
                                          <p:attrName>r</p:attrName>
                                        </p:attrNameLst>
                                      </p:cBhvr>
                                    </p:animRot>
                                    <p:animRot by="-240000">
                                      <p:cBhvr>
                                        <p:cTn id="14" dur="200" fill="hold">
                                          <p:stCondLst>
                                            <p:cond delay="200"/>
                                          </p:stCondLst>
                                        </p:cTn>
                                        <p:tgtEl>
                                          <p:spTgt spid="9"/>
                                        </p:tgtEl>
                                        <p:attrNameLst>
                                          <p:attrName>r</p:attrName>
                                        </p:attrNameLst>
                                      </p:cBhvr>
                                    </p:animRot>
                                    <p:animRot by="240000">
                                      <p:cBhvr>
                                        <p:cTn id="15" dur="200" fill="hold">
                                          <p:stCondLst>
                                            <p:cond delay="400"/>
                                          </p:stCondLst>
                                        </p:cTn>
                                        <p:tgtEl>
                                          <p:spTgt spid="9"/>
                                        </p:tgtEl>
                                        <p:attrNameLst>
                                          <p:attrName>r</p:attrName>
                                        </p:attrNameLst>
                                      </p:cBhvr>
                                    </p:animRot>
                                    <p:animRot by="-240000">
                                      <p:cBhvr>
                                        <p:cTn id="16" dur="200" fill="hold">
                                          <p:stCondLst>
                                            <p:cond delay="600"/>
                                          </p:stCondLst>
                                        </p:cTn>
                                        <p:tgtEl>
                                          <p:spTgt spid="9"/>
                                        </p:tgtEl>
                                        <p:attrNameLst>
                                          <p:attrName>r</p:attrName>
                                        </p:attrNameLst>
                                      </p:cBhvr>
                                    </p:animRot>
                                    <p:animRot by="120000">
                                      <p:cBhvr>
                                        <p:cTn id="17" dur="200" fill="hold">
                                          <p:stCondLst>
                                            <p:cond delay="800"/>
                                          </p:stCondLst>
                                        </p:cTn>
                                        <p:tgtEl>
                                          <p:spTgt spid="9"/>
                                        </p:tgtEl>
                                        <p:attrNameLst>
                                          <p:attrName>r</p:attrName>
                                        </p:attrNameLst>
                                      </p:cBhvr>
                                    </p:animRot>
                                  </p:childTnLst>
                                </p:cTn>
                              </p:par>
                            </p:childTnLst>
                          </p:cTn>
                        </p:par>
                        <p:par>
                          <p:cTn id="18" fill="hold">
                            <p:stCondLst>
                              <p:cond delay="2000"/>
                            </p:stCondLst>
                            <p:childTnLst>
                              <p:par>
                                <p:cTn id="19" presetID="32" presetClass="emph" presetSubtype="0" fill="hold" nodeType="afterEffect">
                                  <p:stCondLst>
                                    <p:cond delay="0"/>
                                  </p:stCondLst>
                                  <p:childTnLst>
                                    <p:animRot by="120000">
                                      <p:cBhvr>
                                        <p:cTn id="20" dur="100" fill="hold">
                                          <p:stCondLst>
                                            <p:cond delay="0"/>
                                          </p:stCondLst>
                                        </p:cTn>
                                        <p:tgtEl>
                                          <p:spTgt spid="11"/>
                                        </p:tgtEl>
                                        <p:attrNameLst>
                                          <p:attrName>r</p:attrName>
                                        </p:attrNameLst>
                                      </p:cBhvr>
                                    </p:animRot>
                                    <p:animRot by="-240000">
                                      <p:cBhvr>
                                        <p:cTn id="21" dur="200" fill="hold">
                                          <p:stCondLst>
                                            <p:cond delay="200"/>
                                          </p:stCondLst>
                                        </p:cTn>
                                        <p:tgtEl>
                                          <p:spTgt spid="11"/>
                                        </p:tgtEl>
                                        <p:attrNameLst>
                                          <p:attrName>r</p:attrName>
                                        </p:attrNameLst>
                                      </p:cBhvr>
                                    </p:animRot>
                                    <p:animRot by="240000">
                                      <p:cBhvr>
                                        <p:cTn id="22" dur="200" fill="hold">
                                          <p:stCondLst>
                                            <p:cond delay="400"/>
                                          </p:stCondLst>
                                        </p:cTn>
                                        <p:tgtEl>
                                          <p:spTgt spid="11"/>
                                        </p:tgtEl>
                                        <p:attrNameLst>
                                          <p:attrName>r</p:attrName>
                                        </p:attrNameLst>
                                      </p:cBhvr>
                                    </p:animRot>
                                    <p:animRot by="-240000">
                                      <p:cBhvr>
                                        <p:cTn id="23" dur="200" fill="hold">
                                          <p:stCondLst>
                                            <p:cond delay="600"/>
                                          </p:stCondLst>
                                        </p:cTn>
                                        <p:tgtEl>
                                          <p:spTgt spid="11"/>
                                        </p:tgtEl>
                                        <p:attrNameLst>
                                          <p:attrName>r</p:attrName>
                                        </p:attrNameLst>
                                      </p:cBhvr>
                                    </p:animRot>
                                    <p:animRot by="120000">
                                      <p:cBhvr>
                                        <p:cTn id="24"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2814EBC0-6F5F-48CD-92E8-F9F8BBBCAA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27376"/>
            <a:ext cx="9144000" cy="685641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a:extLst>
              <a:ext uri="{FF2B5EF4-FFF2-40B4-BE49-F238E27FC236}">
                <a16:creationId xmlns:a16="http://schemas.microsoft.com/office/drawing/2014/main" id="{A7D2835A-9AD5-4A2C-84C0-D1473C272726}"/>
              </a:ext>
            </a:extLst>
          </p:cNvPr>
          <p:cNvGrpSpPr/>
          <p:nvPr/>
        </p:nvGrpSpPr>
        <p:grpSpPr>
          <a:xfrm>
            <a:off x="2843808" y="892142"/>
            <a:ext cx="3009901" cy="1257300"/>
            <a:chOff x="1333062" y="2348880"/>
            <a:chExt cx="3009901" cy="1257300"/>
          </a:xfrm>
        </p:grpSpPr>
        <p:pic>
          <p:nvPicPr>
            <p:cNvPr id="4" name="Picture 3" descr="E:\我的文档\My compositions\My Web Sites\Elemodo Software_files\contact_hover.jpg">
              <a:extLst>
                <a:ext uri="{FF2B5EF4-FFF2-40B4-BE49-F238E27FC236}">
                  <a16:creationId xmlns:a16="http://schemas.microsoft.com/office/drawing/2014/main" id="{D461C141-7232-4194-8451-F5EFF643079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33062" y="2348880"/>
              <a:ext cx="3009901"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CF0A1B7E-D0AD-45C8-B1D1-D3DA351E7535}"/>
                </a:ext>
              </a:extLst>
            </p:cNvPr>
            <p:cNvSpPr txBox="1">
              <a:spLocks/>
            </p:cNvSpPr>
            <p:nvPr/>
          </p:nvSpPr>
          <p:spPr>
            <a:xfrm>
              <a:off x="2009209" y="2924944"/>
              <a:ext cx="1657606" cy="474980"/>
            </a:xfrm>
            <a:prstGeom prst="rect">
              <a:avLst/>
            </a:prstGeom>
            <a:gradFill>
              <a:gsLst>
                <a:gs pos="47000">
                  <a:schemeClr val="bg1"/>
                </a:gs>
                <a:gs pos="100000">
                  <a:schemeClr val="bg1">
                    <a:alpha val="0"/>
                  </a:schemeClr>
                </a:gs>
              </a:gsLst>
              <a:lin ang="5400000" scaled="0"/>
            </a:gra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dobe 楷体 Std R" pitchFamily="18" charset="-122"/>
                  <a:ea typeface="Adobe 楷体 Std R" pitchFamily="18"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楷体 Std R" pitchFamily="18" charset="-122"/>
                  <a:ea typeface="Adobe 楷体 Std R" pitchFamily="18"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楷体 Std R" pitchFamily="18" charset="-122"/>
                  <a:ea typeface="Adobe 楷体 Std R" pitchFamily="18"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楷体 Std R" pitchFamily="18" charset="-122"/>
                  <a:ea typeface="Adobe 楷体 Std R" pitchFamily="18"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0070C0"/>
                  </a:solidFill>
                  <a:latin typeface="微软雅黑" pitchFamily="34" charset="-122"/>
                  <a:ea typeface="微软雅黑" pitchFamily="34" charset="-122"/>
                </a:rPr>
                <a:t>  </a:t>
              </a:r>
              <a:r>
                <a:rPr lang="zh-CN" altLang="en-US" sz="2400" dirty="0">
                  <a:solidFill>
                    <a:srgbClr val="0070C0"/>
                  </a:solidFill>
                  <a:latin typeface="微软雅黑" pitchFamily="34" charset="-122"/>
                  <a:ea typeface="微软雅黑" pitchFamily="34" charset="-122"/>
                </a:rPr>
                <a:t>结果输出分析</a:t>
              </a:r>
              <a:endParaRPr lang="zh-CN" altLang="en-US" sz="2400" dirty="0">
                <a:solidFill>
                  <a:srgbClr val="0070C0"/>
                </a:solidFill>
                <a:effectLst/>
                <a:latin typeface="微软雅黑" pitchFamily="34" charset="-122"/>
                <a:ea typeface="微软雅黑" pitchFamily="34" charset="-122"/>
              </a:endParaRPr>
            </a:p>
          </p:txBody>
        </p:sp>
      </p:grpSp>
      <p:sp>
        <p:nvSpPr>
          <p:cNvPr id="7" name="文本框 6">
            <a:extLst>
              <a:ext uri="{FF2B5EF4-FFF2-40B4-BE49-F238E27FC236}">
                <a16:creationId xmlns:a16="http://schemas.microsoft.com/office/drawing/2014/main" id="{616D3792-BE2F-4C85-B06D-FB9945DEB9B7}"/>
              </a:ext>
            </a:extLst>
          </p:cNvPr>
          <p:cNvSpPr txBox="1"/>
          <p:nvPr/>
        </p:nvSpPr>
        <p:spPr>
          <a:xfrm>
            <a:off x="1619671" y="3068960"/>
            <a:ext cx="5904656" cy="1754326"/>
          </a:xfrm>
          <a:prstGeom prst="rect">
            <a:avLst/>
          </a:prstGeom>
          <a:noFill/>
        </p:spPr>
        <p:txBody>
          <a:bodyPr wrap="square">
            <a:spAutoFit/>
          </a:bodyPr>
          <a:lstStyle/>
          <a:p>
            <a:r>
              <a:rPr lang="zh-CN" altLang="en-US" dirty="0"/>
              <a:t>对应用程序本身和遍历过程的分析表明，限制Activity覆盖率进一步提高的原因主要包括以下几个方面：对于一些自定义布局和控件等不能精确模拟相应的用户行为，从而影响遍历结果；应用程序对用户身份的限制会对遍历路径产生不同引导，一部分界面或Activity无法遍历到；此外还有一些第三方登录等类似用户行为无法进行模拟。</a:t>
            </a:r>
          </a:p>
        </p:txBody>
      </p:sp>
    </p:spTree>
    <p:extLst>
      <p:ext uri="{BB962C8B-B14F-4D97-AF65-F5344CB8AC3E}">
        <p14:creationId xmlns:p14="http://schemas.microsoft.com/office/powerpoint/2010/main" val="1402388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我的文档\My compositions\My Web Sites\Elemodo Software_files\sky_bg.gif"/>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55D967C-CCBB-4FE0-A01E-7DB30B1D3124}"/>
              </a:ext>
            </a:extLst>
          </p:cNvPr>
          <p:cNvSpPr txBox="1"/>
          <p:nvPr/>
        </p:nvSpPr>
        <p:spPr>
          <a:xfrm>
            <a:off x="683568" y="476672"/>
            <a:ext cx="7632848" cy="1754326"/>
          </a:xfrm>
          <a:prstGeom prst="rect">
            <a:avLst/>
          </a:prstGeom>
          <a:noFill/>
        </p:spPr>
        <p:txBody>
          <a:bodyPr wrap="square" rtlCol="0">
            <a:spAutoFit/>
          </a:bodyPr>
          <a:lstStyle/>
          <a:p>
            <a:r>
              <a:rPr lang="en-US" altLang="zh-CN" dirty="0"/>
              <a:t>Monkey</a:t>
            </a:r>
            <a:r>
              <a:rPr lang="zh-CN" altLang="en-US" dirty="0"/>
              <a:t>、</a:t>
            </a:r>
            <a:r>
              <a:rPr lang="en-US" altLang="zh-CN" dirty="0"/>
              <a:t>Stoat</a:t>
            </a:r>
            <a:r>
              <a:rPr lang="zh-CN" altLang="en-US" dirty="0"/>
              <a:t>、</a:t>
            </a:r>
            <a:r>
              <a:rPr lang="en-US" altLang="zh-CN" dirty="0" err="1"/>
              <a:t>A3E</a:t>
            </a:r>
            <a:r>
              <a:rPr lang="zh-CN" altLang="en-US" dirty="0"/>
              <a:t>这三种方法在现实应用中的检测覆盖率很低</a:t>
            </a:r>
            <a:endParaRPr lang="en-US" altLang="zh-CN" dirty="0"/>
          </a:p>
          <a:p>
            <a:r>
              <a:rPr lang="zh-CN" altLang="en-US" dirty="0"/>
              <a:t>（这篇论文中的所有覆盖率都指的是行覆盖率）</a:t>
            </a:r>
            <a:endParaRPr lang="en-US" altLang="zh-CN" dirty="0"/>
          </a:p>
          <a:p>
            <a:endParaRPr lang="en-US" altLang="zh-CN" dirty="0"/>
          </a:p>
          <a:p>
            <a:r>
              <a:rPr lang="zh-CN" altLang="en-US" dirty="0"/>
              <a:t>这篇论文的第一个研究就是用</a:t>
            </a:r>
            <a:r>
              <a:rPr lang="en-US" altLang="zh-CN" dirty="0"/>
              <a:t>Monkey</a:t>
            </a:r>
            <a:r>
              <a:rPr lang="zh-CN" altLang="en-US" dirty="0"/>
              <a:t>和</a:t>
            </a:r>
            <a:r>
              <a:rPr lang="en-US" altLang="zh-CN" dirty="0"/>
              <a:t>Stoat</a:t>
            </a:r>
            <a:r>
              <a:rPr lang="zh-CN" altLang="en-US" dirty="0"/>
              <a:t>对</a:t>
            </a:r>
            <a:r>
              <a:rPr lang="en-US" altLang="zh-CN" dirty="0"/>
              <a:t>70</a:t>
            </a:r>
            <a:r>
              <a:rPr lang="zh-CN" altLang="en-US" dirty="0"/>
              <a:t>个真实的开源安卓应用进行测试研究，以寻找他们的局限性。</a:t>
            </a:r>
            <a:endParaRPr lang="en-US" altLang="zh-CN" dirty="0"/>
          </a:p>
          <a:p>
            <a:r>
              <a:rPr lang="zh-CN" altLang="en-US" dirty="0"/>
              <a:t>为了得到覆盖率数据需要两个工具：</a:t>
            </a:r>
            <a:r>
              <a:rPr lang="en-US" altLang="zh-CN" dirty="0" err="1"/>
              <a:t>JACOCO</a:t>
            </a:r>
            <a:r>
              <a:rPr lang="zh-CN" altLang="en-US" dirty="0"/>
              <a:t>和安卓模拟器</a:t>
            </a:r>
            <a:endParaRPr lang="en-US" altLang="zh-CN" dirty="0"/>
          </a:p>
        </p:txBody>
      </p:sp>
      <p:pic>
        <p:nvPicPr>
          <p:cNvPr id="4" name="Picture 4" descr="jacoco 的图像结果">
            <a:extLst>
              <a:ext uri="{FF2B5EF4-FFF2-40B4-BE49-F238E27FC236}">
                <a16:creationId xmlns:a16="http://schemas.microsoft.com/office/drawing/2014/main" id="{7807B851-7280-4111-9068-EFA456326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04864"/>
            <a:ext cx="3687894" cy="1566753"/>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2974FBB-318A-4D05-A4E2-B529D41EAE75}"/>
              </a:ext>
            </a:extLst>
          </p:cNvPr>
          <p:cNvPicPr>
            <a:picLocks noChangeAspect="1"/>
          </p:cNvPicPr>
          <p:nvPr/>
        </p:nvPicPr>
        <p:blipFill>
          <a:blip r:embed="rId4"/>
          <a:stretch>
            <a:fillRect/>
          </a:stretch>
        </p:blipFill>
        <p:spPr>
          <a:xfrm>
            <a:off x="4916556" y="2204864"/>
            <a:ext cx="3841038" cy="1513539"/>
          </a:xfrm>
          <a:prstGeom prst="rect">
            <a:avLst/>
          </a:prstGeom>
        </p:spPr>
      </p:pic>
      <p:sp>
        <p:nvSpPr>
          <p:cNvPr id="3" name="文本框 2">
            <a:extLst>
              <a:ext uri="{FF2B5EF4-FFF2-40B4-BE49-F238E27FC236}">
                <a16:creationId xmlns:a16="http://schemas.microsoft.com/office/drawing/2014/main" id="{926A9ED3-ED72-4766-B4A5-58DFC8CE7234}"/>
              </a:ext>
            </a:extLst>
          </p:cNvPr>
          <p:cNvSpPr txBox="1"/>
          <p:nvPr/>
        </p:nvSpPr>
        <p:spPr>
          <a:xfrm>
            <a:off x="683568" y="3888880"/>
            <a:ext cx="3384376" cy="2862322"/>
          </a:xfrm>
          <a:prstGeom prst="rect">
            <a:avLst/>
          </a:prstGeom>
          <a:noFill/>
        </p:spPr>
        <p:txBody>
          <a:bodyPr wrap="square" rtlCol="0">
            <a:spAutoFit/>
          </a:bodyPr>
          <a:lstStyle/>
          <a:p>
            <a:r>
              <a:rPr lang="en-US" altLang="zh-CN" dirty="0" err="1"/>
              <a:t>JaCoCo</a:t>
            </a:r>
            <a:r>
              <a:rPr lang="zh-CN" altLang="en-US" dirty="0"/>
              <a:t>是面向</a:t>
            </a:r>
            <a:r>
              <a:rPr lang="en-US" altLang="zh-CN" dirty="0"/>
              <a:t>Java</a:t>
            </a:r>
            <a:r>
              <a:rPr lang="zh-CN" altLang="en-US" dirty="0"/>
              <a:t>的开源代码覆盖率工具，</a:t>
            </a:r>
            <a:r>
              <a:rPr lang="en-US" altLang="zh-CN" dirty="0" err="1"/>
              <a:t>JaCoCo</a:t>
            </a:r>
            <a:r>
              <a:rPr lang="zh-CN" altLang="en-US" dirty="0"/>
              <a:t>以</a:t>
            </a:r>
            <a:r>
              <a:rPr lang="en-US" altLang="zh-CN" dirty="0"/>
              <a:t>Java</a:t>
            </a:r>
            <a:r>
              <a:rPr lang="zh-CN" altLang="en-US" dirty="0"/>
              <a:t>代理模式运行，它负责在运行测试时检测字节码。 </a:t>
            </a:r>
            <a:r>
              <a:rPr lang="en-US" altLang="zh-CN" dirty="0" err="1"/>
              <a:t>JaCoCo</a:t>
            </a:r>
            <a:r>
              <a:rPr lang="zh-CN" altLang="en-US" dirty="0"/>
              <a:t>会深入研究每个指令，并显示每个测试过程中要执行的行。 为了收集覆盖率数据，</a:t>
            </a:r>
            <a:r>
              <a:rPr lang="en-US" altLang="zh-CN" dirty="0" err="1"/>
              <a:t>JaCoCo</a:t>
            </a:r>
            <a:r>
              <a:rPr lang="zh-CN" altLang="en-US" dirty="0"/>
              <a:t>使用</a:t>
            </a:r>
            <a:r>
              <a:rPr lang="en-US" altLang="zh-CN" dirty="0" err="1"/>
              <a:t>ASM</a:t>
            </a:r>
            <a:r>
              <a:rPr lang="zh-CN" altLang="en-US" dirty="0"/>
              <a:t>即时进行代码检测，并在此过程中从</a:t>
            </a:r>
            <a:r>
              <a:rPr lang="en-US" altLang="zh-CN" dirty="0" err="1"/>
              <a:t>JVM</a:t>
            </a:r>
            <a:r>
              <a:rPr lang="en-US" altLang="zh-CN" dirty="0"/>
              <a:t> Tool Interface</a:t>
            </a:r>
            <a:r>
              <a:rPr lang="zh-CN" altLang="en-US" dirty="0"/>
              <a:t>接收事件，最终生成代码覆盖率报告。</a:t>
            </a:r>
          </a:p>
        </p:txBody>
      </p:sp>
      <p:sp>
        <p:nvSpPr>
          <p:cNvPr id="6" name="文本框 5">
            <a:extLst>
              <a:ext uri="{FF2B5EF4-FFF2-40B4-BE49-F238E27FC236}">
                <a16:creationId xmlns:a16="http://schemas.microsoft.com/office/drawing/2014/main" id="{4FB3A300-CE48-475B-BFF1-AA23F0C0C8F6}"/>
              </a:ext>
            </a:extLst>
          </p:cNvPr>
          <p:cNvSpPr txBox="1"/>
          <p:nvPr/>
        </p:nvSpPr>
        <p:spPr>
          <a:xfrm>
            <a:off x="5220072" y="4149080"/>
            <a:ext cx="3537522" cy="923330"/>
          </a:xfrm>
          <a:prstGeom prst="rect">
            <a:avLst/>
          </a:prstGeom>
          <a:noFill/>
        </p:spPr>
        <p:txBody>
          <a:bodyPr wrap="square" rtlCol="0">
            <a:spAutoFit/>
          </a:bodyPr>
          <a:lstStyle/>
          <a:p>
            <a:endParaRPr lang="zh-CN" altLang="en-US" dirty="0"/>
          </a:p>
          <a:p>
            <a:r>
              <a:rPr lang="zh-CN" altLang="en-US" dirty="0"/>
              <a:t>安卓模拟器，配置</a:t>
            </a:r>
            <a:r>
              <a:rPr lang="en-US" altLang="zh-CN" dirty="0" err="1"/>
              <a:t>2GB</a:t>
            </a:r>
            <a:r>
              <a:rPr lang="en-US" altLang="zh-CN" dirty="0"/>
              <a:t> RAM</a:t>
            </a:r>
            <a:r>
              <a:rPr lang="zh-CN" altLang="en-US" dirty="0"/>
              <a:t>和 </a:t>
            </a:r>
            <a:r>
              <a:rPr lang="en-US" altLang="zh-CN" dirty="0"/>
              <a:t>Android</a:t>
            </a:r>
            <a:r>
              <a:rPr lang="zh-CN" altLang="en-US" dirty="0"/>
              <a:t>版本</a:t>
            </a:r>
            <a:r>
              <a:rPr lang="en-US" altLang="zh-CN" dirty="0"/>
              <a:t>5.1.1</a:t>
            </a:r>
            <a:r>
              <a:rPr lang="zh-CN" altLang="en-US" dirty="0"/>
              <a:t>（</a:t>
            </a:r>
            <a:r>
              <a:rPr lang="en-US" altLang="zh-CN" dirty="0"/>
              <a:t>API</a:t>
            </a:r>
            <a:r>
              <a:rPr lang="zh-CN" altLang="en-US" dirty="0"/>
              <a:t>级别</a:t>
            </a:r>
            <a:r>
              <a:rPr lang="en-US" altLang="zh-CN" dirty="0"/>
              <a:t>22</a:t>
            </a:r>
            <a:r>
              <a:rPr lang="zh-CN" altLang="en-US" dirty="0"/>
              <a:t>）</a:t>
            </a:r>
          </a:p>
        </p:txBody>
      </p:sp>
    </p:spTree>
    <p:extLst>
      <p:ext uri="{BB962C8B-B14F-4D97-AF65-F5344CB8AC3E}">
        <p14:creationId xmlns:p14="http://schemas.microsoft.com/office/powerpoint/2010/main" val="18412615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我的文档\My compositions\My Web Sites\Elemodo Software_files\sky_bg.gif"/>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1587"/>
            <a:ext cx="9144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E61DB6E-E440-4F0C-BDF1-54F1812F1BEA}"/>
              </a:ext>
            </a:extLst>
          </p:cNvPr>
          <p:cNvSpPr txBox="1"/>
          <p:nvPr/>
        </p:nvSpPr>
        <p:spPr>
          <a:xfrm>
            <a:off x="683568" y="476672"/>
            <a:ext cx="7488832" cy="3416320"/>
          </a:xfrm>
          <a:prstGeom prst="rect">
            <a:avLst/>
          </a:prstGeom>
          <a:noFill/>
        </p:spPr>
        <p:txBody>
          <a:bodyPr wrap="square" rtlCol="0">
            <a:spAutoFit/>
          </a:bodyPr>
          <a:lstStyle/>
          <a:p>
            <a:r>
              <a:rPr lang="zh-CN" altLang="en-US" dirty="0"/>
              <a:t>分别使用</a:t>
            </a:r>
            <a:r>
              <a:rPr lang="en-US" altLang="zh-CN" dirty="0"/>
              <a:t>Monkey</a:t>
            </a:r>
            <a:r>
              <a:rPr lang="zh-CN" altLang="en-US" dirty="0"/>
              <a:t>和</a:t>
            </a:r>
            <a:r>
              <a:rPr lang="en-US" altLang="zh-CN" dirty="0"/>
              <a:t>Stoat</a:t>
            </a:r>
            <a:r>
              <a:rPr lang="zh-CN" altLang="en-US" dirty="0"/>
              <a:t>为每个应用设置一个小时的锻炼时长。在测试完之后，通过</a:t>
            </a:r>
            <a:r>
              <a:rPr lang="en-US" altLang="zh-CN" dirty="0" err="1"/>
              <a:t>Jacoco</a:t>
            </a:r>
            <a:r>
              <a:rPr lang="zh-CN" altLang="en-US" dirty="0"/>
              <a:t>生成的报告，确定未探索的语句、未探索的代码分支、未探索的方法以及未探索的类。（论文作者是通过手动阅读</a:t>
            </a:r>
            <a:r>
              <a:rPr lang="en-US" altLang="zh-CN" dirty="0" err="1"/>
              <a:t>Jacoco</a:t>
            </a:r>
            <a:r>
              <a:rPr lang="zh-CN" altLang="en-US" dirty="0"/>
              <a:t>报告的方式完成的）</a:t>
            </a:r>
            <a:endParaRPr lang="en-US" altLang="zh-CN" dirty="0"/>
          </a:p>
          <a:p>
            <a:endParaRPr lang="en-US" altLang="zh-CN" dirty="0"/>
          </a:p>
          <a:p>
            <a:r>
              <a:rPr lang="zh-CN" altLang="en-US" dirty="0"/>
              <a:t>结果是</a:t>
            </a:r>
            <a:r>
              <a:rPr lang="en-US" altLang="zh-CN" dirty="0"/>
              <a:t>Monkey</a:t>
            </a:r>
            <a:r>
              <a:rPr lang="zh-CN" altLang="en-US" dirty="0"/>
              <a:t>的类别、方法、路线覆盖率分别为</a:t>
            </a:r>
            <a:r>
              <a:rPr lang="en-US" altLang="zh-CN" dirty="0"/>
              <a:t>56.7%</a:t>
            </a:r>
            <a:r>
              <a:rPr lang="zh-CN" altLang="en-US" dirty="0"/>
              <a:t>、</a:t>
            </a:r>
            <a:r>
              <a:rPr lang="en-US" altLang="zh-CN" dirty="0"/>
              <a:t>45%</a:t>
            </a:r>
            <a:r>
              <a:rPr lang="zh-CN" altLang="en-US" dirty="0"/>
              <a:t>和</a:t>
            </a:r>
            <a:r>
              <a:rPr lang="en-US" altLang="zh-CN" dirty="0"/>
              <a:t>41.1%</a:t>
            </a:r>
            <a:r>
              <a:rPr lang="zh-CN" altLang="en-US" dirty="0"/>
              <a:t>，</a:t>
            </a:r>
            <a:endParaRPr lang="en-US" altLang="zh-CN" dirty="0"/>
          </a:p>
          <a:p>
            <a:r>
              <a:rPr lang="en-US" altLang="zh-CN" dirty="0"/>
              <a:t>Stoat</a:t>
            </a:r>
            <a:r>
              <a:rPr lang="zh-CN" altLang="en-US" dirty="0"/>
              <a:t>分别为</a:t>
            </a:r>
            <a:r>
              <a:rPr lang="en-US" altLang="zh-CN" dirty="0"/>
              <a:t>55.54%</a:t>
            </a:r>
            <a:r>
              <a:rPr lang="zh-CN" altLang="en-US" dirty="0"/>
              <a:t>、</a:t>
            </a:r>
            <a:r>
              <a:rPr lang="en-US" altLang="zh-CN" dirty="0"/>
              <a:t>44.5%</a:t>
            </a:r>
            <a:r>
              <a:rPr lang="zh-CN" altLang="en-US" dirty="0"/>
              <a:t>和</a:t>
            </a:r>
            <a:r>
              <a:rPr lang="en-US" altLang="zh-CN" dirty="0"/>
              <a:t>40.6%</a:t>
            </a:r>
            <a:r>
              <a:rPr lang="zh-CN" altLang="en-US" dirty="0"/>
              <a:t>。</a:t>
            </a:r>
            <a:endParaRPr lang="en-US" altLang="zh-CN" dirty="0"/>
          </a:p>
          <a:p>
            <a:endParaRPr lang="en-US" altLang="zh-CN" dirty="0"/>
          </a:p>
          <a:p>
            <a:r>
              <a:rPr lang="zh-CN" altLang="en-US" dirty="0"/>
              <a:t>通过研究，发现未被探索的代码主要是由于缺乏对所需事件和应用程序小部件状态的依赖知识即他们没有考虑依赖性。</a:t>
            </a:r>
          </a:p>
          <a:p>
            <a:r>
              <a:rPr lang="zh-CN" altLang="en-US" dirty="0"/>
              <a:t>主要是三个关键依赖：小部件</a:t>
            </a:r>
            <a:r>
              <a:rPr lang="en-US" altLang="zh-CN" dirty="0"/>
              <a:t>-</a:t>
            </a:r>
            <a:r>
              <a:rPr lang="zh-CN" altLang="en-US" dirty="0"/>
              <a:t>页面依赖项 小部件</a:t>
            </a:r>
            <a:r>
              <a:rPr lang="en-US" altLang="zh-CN" dirty="0"/>
              <a:t>-</a:t>
            </a:r>
            <a:r>
              <a:rPr lang="zh-CN" altLang="en-US" dirty="0"/>
              <a:t>小部件依赖 系统</a:t>
            </a:r>
            <a:r>
              <a:rPr lang="en-US" altLang="zh-CN" dirty="0"/>
              <a:t>-</a:t>
            </a:r>
            <a:r>
              <a:rPr lang="zh-CN" altLang="en-US" dirty="0"/>
              <a:t>事件依赖项</a:t>
            </a:r>
          </a:p>
        </p:txBody>
      </p:sp>
      <p:pic>
        <p:nvPicPr>
          <p:cNvPr id="4" name="Picture 2" descr="E:\我的文档\My compositions\My Web Sites\nav_cloud.png">
            <a:extLst>
              <a:ext uri="{FF2B5EF4-FFF2-40B4-BE49-F238E27FC236}">
                <a16:creationId xmlns:a16="http://schemas.microsoft.com/office/drawing/2014/main" id="{88DE206B-9061-45B7-831B-EE6AA8BE1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23" y="4140182"/>
            <a:ext cx="2555922" cy="96319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D52552D-50E4-4C38-A3BA-69D1895C0885}"/>
              </a:ext>
            </a:extLst>
          </p:cNvPr>
          <p:cNvSpPr txBox="1"/>
          <p:nvPr/>
        </p:nvSpPr>
        <p:spPr>
          <a:xfrm>
            <a:off x="690969" y="4437112"/>
            <a:ext cx="2304256" cy="369332"/>
          </a:xfrm>
          <a:prstGeom prst="rect">
            <a:avLst/>
          </a:prstGeom>
          <a:noFill/>
        </p:spPr>
        <p:txBody>
          <a:bodyPr wrap="square" rtlCol="0">
            <a:spAutoFit/>
          </a:bodyPr>
          <a:lstStyle/>
          <a:p>
            <a:r>
              <a:rPr lang="zh-CN" altLang="en-US" dirty="0"/>
              <a:t>小部件</a:t>
            </a:r>
            <a:r>
              <a:rPr lang="en-US" altLang="zh-CN" dirty="0"/>
              <a:t>-</a:t>
            </a:r>
            <a:r>
              <a:rPr lang="zh-CN" altLang="en-US" dirty="0"/>
              <a:t>页面依赖项</a:t>
            </a:r>
          </a:p>
        </p:txBody>
      </p:sp>
      <p:pic>
        <p:nvPicPr>
          <p:cNvPr id="10" name="Picture 2" descr="E:\我的文档\My compositions\My Web Sites\nav_cloud.png">
            <a:extLst>
              <a:ext uri="{FF2B5EF4-FFF2-40B4-BE49-F238E27FC236}">
                <a16:creationId xmlns:a16="http://schemas.microsoft.com/office/drawing/2014/main" id="{387EAD6B-8D5A-4904-A904-13B6691C2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568" y="4158252"/>
            <a:ext cx="2555922" cy="9631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E:\我的文档\My compositions\My Web Sites\nav_cloud.png">
            <a:extLst>
              <a:ext uri="{FF2B5EF4-FFF2-40B4-BE49-F238E27FC236}">
                <a16:creationId xmlns:a16="http://schemas.microsoft.com/office/drawing/2014/main" id="{0CB8FCE7-E290-4FE3-8F95-21F907B4E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703" y="4158252"/>
            <a:ext cx="2555922" cy="96319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EEB9A44E-A582-486E-85AE-4654C99CF1FB}"/>
              </a:ext>
            </a:extLst>
          </p:cNvPr>
          <p:cNvSpPr txBox="1"/>
          <p:nvPr/>
        </p:nvSpPr>
        <p:spPr>
          <a:xfrm>
            <a:off x="3628250" y="4431130"/>
            <a:ext cx="2160240" cy="369332"/>
          </a:xfrm>
          <a:prstGeom prst="rect">
            <a:avLst/>
          </a:prstGeom>
          <a:noFill/>
        </p:spPr>
        <p:txBody>
          <a:bodyPr wrap="square" rtlCol="0">
            <a:spAutoFit/>
          </a:bodyPr>
          <a:lstStyle/>
          <a:p>
            <a:r>
              <a:rPr lang="zh-CN" altLang="en-US" dirty="0"/>
              <a:t>小部件</a:t>
            </a:r>
            <a:r>
              <a:rPr lang="en-US" altLang="zh-CN" dirty="0"/>
              <a:t>-</a:t>
            </a:r>
            <a:r>
              <a:rPr lang="zh-CN" altLang="en-US" dirty="0"/>
              <a:t>小部件依赖</a:t>
            </a:r>
          </a:p>
        </p:txBody>
      </p:sp>
      <p:sp>
        <p:nvSpPr>
          <p:cNvPr id="12" name="文本框 11">
            <a:extLst>
              <a:ext uri="{FF2B5EF4-FFF2-40B4-BE49-F238E27FC236}">
                <a16:creationId xmlns:a16="http://schemas.microsoft.com/office/drawing/2014/main" id="{26A0163D-38C9-4761-B818-6F6A8E7ECEAC}"/>
              </a:ext>
            </a:extLst>
          </p:cNvPr>
          <p:cNvSpPr txBox="1"/>
          <p:nvPr/>
        </p:nvSpPr>
        <p:spPr>
          <a:xfrm>
            <a:off x="6538868" y="4455182"/>
            <a:ext cx="1872208" cy="369332"/>
          </a:xfrm>
          <a:prstGeom prst="rect">
            <a:avLst/>
          </a:prstGeom>
          <a:noFill/>
        </p:spPr>
        <p:txBody>
          <a:bodyPr wrap="square" rtlCol="0">
            <a:spAutoFit/>
          </a:bodyPr>
          <a:lstStyle/>
          <a:p>
            <a:r>
              <a:rPr lang="zh-CN" altLang="en-US" dirty="0"/>
              <a:t>系统</a:t>
            </a:r>
            <a:r>
              <a:rPr lang="en-US" altLang="zh-CN" dirty="0"/>
              <a:t>-</a:t>
            </a:r>
            <a:r>
              <a:rPr lang="zh-CN" altLang="en-US" dirty="0"/>
              <a:t>事件依赖项</a:t>
            </a:r>
          </a:p>
        </p:txBody>
      </p:sp>
      <p:sp>
        <p:nvSpPr>
          <p:cNvPr id="13" name="文本框 12">
            <a:extLst>
              <a:ext uri="{FF2B5EF4-FFF2-40B4-BE49-F238E27FC236}">
                <a16:creationId xmlns:a16="http://schemas.microsoft.com/office/drawing/2014/main" id="{FF2526AE-29E5-4169-8250-D3D5AFF573F6}"/>
              </a:ext>
            </a:extLst>
          </p:cNvPr>
          <p:cNvSpPr txBox="1"/>
          <p:nvPr/>
        </p:nvSpPr>
        <p:spPr>
          <a:xfrm>
            <a:off x="732924" y="5229200"/>
            <a:ext cx="1822852" cy="1296144"/>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702087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10"/>
                                        </p:tgtEl>
                                        <p:attrNameLst>
                                          <p:attrName>r</p:attrName>
                                        </p:attrNameLst>
                                      </p:cBhvr>
                                    </p:animRot>
                                    <p:animRot by="-240000">
                                      <p:cBhvr>
                                        <p:cTn id="14" dur="200" fill="hold">
                                          <p:stCondLst>
                                            <p:cond delay="200"/>
                                          </p:stCondLst>
                                        </p:cTn>
                                        <p:tgtEl>
                                          <p:spTgt spid="10"/>
                                        </p:tgtEl>
                                        <p:attrNameLst>
                                          <p:attrName>r</p:attrName>
                                        </p:attrNameLst>
                                      </p:cBhvr>
                                    </p:animRot>
                                    <p:animRot by="240000">
                                      <p:cBhvr>
                                        <p:cTn id="15" dur="200" fill="hold">
                                          <p:stCondLst>
                                            <p:cond delay="400"/>
                                          </p:stCondLst>
                                        </p:cTn>
                                        <p:tgtEl>
                                          <p:spTgt spid="10"/>
                                        </p:tgtEl>
                                        <p:attrNameLst>
                                          <p:attrName>r</p:attrName>
                                        </p:attrNameLst>
                                      </p:cBhvr>
                                    </p:animRot>
                                    <p:animRot by="-240000">
                                      <p:cBhvr>
                                        <p:cTn id="16" dur="200" fill="hold">
                                          <p:stCondLst>
                                            <p:cond delay="600"/>
                                          </p:stCondLst>
                                        </p:cTn>
                                        <p:tgtEl>
                                          <p:spTgt spid="10"/>
                                        </p:tgtEl>
                                        <p:attrNameLst>
                                          <p:attrName>r</p:attrName>
                                        </p:attrNameLst>
                                      </p:cBhvr>
                                    </p:animRot>
                                    <p:animRot by="120000">
                                      <p:cBhvr>
                                        <p:cTn id="17" dur="200" fill="hold">
                                          <p:stCondLst>
                                            <p:cond delay="800"/>
                                          </p:stCondLst>
                                        </p:cTn>
                                        <p:tgtEl>
                                          <p:spTgt spid="10"/>
                                        </p:tgtEl>
                                        <p:attrNameLst>
                                          <p:attrName>r</p:attrName>
                                        </p:attrNameLst>
                                      </p:cBhvr>
                                    </p:animRot>
                                  </p:childTnLst>
                                </p:cTn>
                              </p:par>
                            </p:childTnLst>
                          </p:cTn>
                        </p:par>
                        <p:par>
                          <p:cTn id="18" fill="hold">
                            <p:stCondLst>
                              <p:cond delay="2000"/>
                            </p:stCondLst>
                            <p:childTnLst>
                              <p:par>
                                <p:cTn id="19" presetID="32" presetClass="emph" presetSubtype="0" fill="hold" nodeType="afterEffect">
                                  <p:stCondLst>
                                    <p:cond delay="0"/>
                                  </p:stCondLst>
                                  <p:childTnLst>
                                    <p:animRot by="120000">
                                      <p:cBhvr>
                                        <p:cTn id="20" dur="100" fill="hold">
                                          <p:stCondLst>
                                            <p:cond delay="0"/>
                                          </p:stCondLst>
                                        </p:cTn>
                                        <p:tgtEl>
                                          <p:spTgt spid="11"/>
                                        </p:tgtEl>
                                        <p:attrNameLst>
                                          <p:attrName>r</p:attrName>
                                        </p:attrNameLst>
                                      </p:cBhvr>
                                    </p:animRot>
                                    <p:animRot by="-240000">
                                      <p:cBhvr>
                                        <p:cTn id="21" dur="200" fill="hold">
                                          <p:stCondLst>
                                            <p:cond delay="200"/>
                                          </p:stCondLst>
                                        </p:cTn>
                                        <p:tgtEl>
                                          <p:spTgt spid="11"/>
                                        </p:tgtEl>
                                        <p:attrNameLst>
                                          <p:attrName>r</p:attrName>
                                        </p:attrNameLst>
                                      </p:cBhvr>
                                    </p:animRot>
                                    <p:animRot by="240000">
                                      <p:cBhvr>
                                        <p:cTn id="22" dur="200" fill="hold">
                                          <p:stCondLst>
                                            <p:cond delay="400"/>
                                          </p:stCondLst>
                                        </p:cTn>
                                        <p:tgtEl>
                                          <p:spTgt spid="11"/>
                                        </p:tgtEl>
                                        <p:attrNameLst>
                                          <p:attrName>r</p:attrName>
                                        </p:attrNameLst>
                                      </p:cBhvr>
                                    </p:animRot>
                                    <p:animRot by="-240000">
                                      <p:cBhvr>
                                        <p:cTn id="23" dur="200" fill="hold">
                                          <p:stCondLst>
                                            <p:cond delay="600"/>
                                          </p:stCondLst>
                                        </p:cTn>
                                        <p:tgtEl>
                                          <p:spTgt spid="11"/>
                                        </p:tgtEl>
                                        <p:attrNameLst>
                                          <p:attrName>r</p:attrName>
                                        </p:attrNameLst>
                                      </p:cBhvr>
                                    </p:animRot>
                                    <p:animRot by="120000">
                                      <p:cBhvr>
                                        <p:cTn id="24"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E:\我的文档\My compositions\My Web Sites\Elemodo Software_files\sky_bg.gif">
            <a:extLst>
              <a:ext uri="{FF2B5EF4-FFF2-40B4-BE49-F238E27FC236}">
                <a16:creationId xmlns:a16="http://schemas.microsoft.com/office/drawing/2014/main" id="{B6B74E89-A17B-4B5D-B1A9-6409476617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1587"/>
            <a:ext cx="9144000" cy="6856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我的文档\My compositions\My Web Sites\nav_cloud.png">
            <a:extLst>
              <a:ext uri="{FF2B5EF4-FFF2-40B4-BE49-F238E27FC236}">
                <a16:creationId xmlns:a16="http://schemas.microsoft.com/office/drawing/2014/main" id="{C97112B7-C251-4023-9859-89F18F960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05" y="764704"/>
            <a:ext cx="2555922" cy="96319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E78B1F33-5FE0-4EA1-91F2-C7C153B6ED80}"/>
              </a:ext>
            </a:extLst>
          </p:cNvPr>
          <p:cNvSpPr txBox="1"/>
          <p:nvPr/>
        </p:nvSpPr>
        <p:spPr>
          <a:xfrm>
            <a:off x="629038" y="1042185"/>
            <a:ext cx="2304256" cy="369332"/>
          </a:xfrm>
          <a:prstGeom prst="rect">
            <a:avLst/>
          </a:prstGeom>
          <a:noFill/>
        </p:spPr>
        <p:txBody>
          <a:bodyPr wrap="square" rtlCol="0">
            <a:spAutoFit/>
          </a:bodyPr>
          <a:lstStyle/>
          <a:p>
            <a:r>
              <a:rPr lang="zh-CN" altLang="en-US" dirty="0"/>
              <a:t>小部件</a:t>
            </a:r>
            <a:r>
              <a:rPr lang="en-US" altLang="zh-CN" dirty="0"/>
              <a:t>-</a:t>
            </a:r>
            <a:r>
              <a:rPr lang="zh-CN" altLang="en-US" dirty="0"/>
              <a:t>页面依赖项</a:t>
            </a:r>
          </a:p>
        </p:txBody>
      </p:sp>
      <p:pic>
        <p:nvPicPr>
          <p:cNvPr id="14" name="Picture 2" descr="E:\我的文档\My compositions\My Web Sites\nav_cloud.png">
            <a:extLst>
              <a:ext uri="{FF2B5EF4-FFF2-40B4-BE49-F238E27FC236}">
                <a16:creationId xmlns:a16="http://schemas.microsoft.com/office/drawing/2014/main" id="{B1D008D8-0F7D-4B96-A117-140E7201A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05" y="2852936"/>
            <a:ext cx="2555922" cy="9631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我的文档\My compositions\My Web Sites\nav_cloud.png">
            <a:extLst>
              <a:ext uri="{FF2B5EF4-FFF2-40B4-BE49-F238E27FC236}">
                <a16:creationId xmlns:a16="http://schemas.microsoft.com/office/drawing/2014/main" id="{491B69F9-FF63-4F1A-952C-44B2870C0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12" y="4780221"/>
            <a:ext cx="2555922" cy="963192"/>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C6A38FC1-C351-477B-A15D-999C51108817}"/>
              </a:ext>
            </a:extLst>
          </p:cNvPr>
          <p:cNvSpPr txBox="1"/>
          <p:nvPr/>
        </p:nvSpPr>
        <p:spPr>
          <a:xfrm>
            <a:off x="483953" y="3149866"/>
            <a:ext cx="2160240" cy="369332"/>
          </a:xfrm>
          <a:prstGeom prst="rect">
            <a:avLst/>
          </a:prstGeom>
          <a:noFill/>
        </p:spPr>
        <p:txBody>
          <a:bodyPr wrap="square" rtlCol="0">
            <a:spAutoFit/>
          </a:bodyPr>
          <a:lstStyle/>
          <a:p>
            <a:r>
              <a:rPr lang="zh-CN" altLang="en-US" dirty="0"/>
              <a:t>小部件</a:t>
            </a:r>
            <a:r>
              <a:rPr lang="en-US" altLang="zh-CN" dirty="0"/>
              <a:t>-</a:t>
            </a:r>
            <a:r>
              <a:rPr lang="zh-CN" altLang="en-US" dirty="0"/>
              <a:t>小部件依赖</a:t>
            </a:r>
          </a:p>
        </p:txBody>
      </p:sp>
      <p:sp>
        <p:nvSpPr>
          <p:cNvPr id="25" name="文本框 24">
            <a:extLst>
              <a:ext uri="{FF2B5EF4-FFF2-40B4-BE49-F238E27FC236}">
                <a16:creationId xmlns:a16="http://schemas.microsoft.com/office/drawing/2014/main" id="{9C1DF8B6-2E47-4AC9-B50F-CE733C3C24E3}"/>
              </a:ext>
            </a:extLst>
          </p:cNvPr>
          <p:cNvSpPr txBox="1"/>
          <p:nvPr/>
        </p:nvSpPr>
        <p:spPr>
          <a:xfrm>
            <a:off x="627969" y="5077151"/>
            <a:ext cx="1872208" cy="369332"/>
          </a:xfrm>
          <a:prstGeom prst="rect">
            <a:avLst/>
          </a:prstGeom>
          <a:noFill/>
        </p:spPr>
        <p:txBody>
          <a:bodyPr wrap="square" rtlCol="0">
            <a:spAutoFit/>
          </a:bodyPr>
          <a:lstStyle/>
          <a:p>
            <a:r>
              <a:rPr lang="zh-CN" altLang="en-US" dirty="0"/>
              <a:t>系统</a:t>
            </a:r>
            <a:r>
              <a:rPr lang="en-US" altLang="zh-CN" dirty="0"/>
              <a:t>-</a:t>
            </a:r>
            <a:r>
              <a:rPr lang="zh-CN" altLang="en-US" dirty="0"/>
              <a:t>事件依赖项</a:t>
            </a:r>
          </a:p>
        </p:txBody>
      </p:sp>
      <p:sp>
        <p:nvSpPr>
          <p:cNvPr id="26" name="文本框 25">
            <a:extLst>
              <a:ext uri="{FF2B5EF4-FFF2-40B4-BE49-F238E27FC236}">
                <a16:creationId xmlns:a16="http://schemas.microsoft.com/office/drawing/2014/main" id="{2FEB35EE-19EF-4059-8E10-F9F950D96A5E}"/>
              </a:ext>
            </a:extLst>
          </p:cNvPr>
          <p:cNvSpPr txBox="1"/>
          <p:nvPr/>
        </p:nvSpPr>
        <p:spPr>
          <a:xfrm>
            <a:off x="3426290" y="692696"/>
            <a:ext cx="4890126" cy="1200329"/>
          </a:xfrm>
          <a:prstGeom prst="rect">
            <a:avLst/>
          </a:prstGeom>
          <a:noFill/>
        </p:spPr>
        <p:txBody>
          <a:bodyPr wrap="square" rtlCol="0">
            <a:spAutoFit/>
          </a:bodyPr>
          <a:lstStyle/>
          <a:p>
            <a:r>
              <a:rPr lang="zh-CN" altLang="en-US" dirty="0"/>
              <a:t>驱动转换到新页面的事件没有被触发（需要触发当前页面上正确的小部件，且小部件的状态正确才能转换到新页面），因此回调方法和目标活动的类没有被覆盖。</a:t>
            </a:r>
          </a:p>
        </p:txBody>
      </p:sp>
      <p:sp>
        <p:nvSpPr>
          <p:cNvPr id="27" name="文本框 26">
            <a:extLst>
              <a:ext uri="{FF2B5EF4-FFF2-40B4-BE49-F238E27FC236}">
                <a16:creationId xmlns:a16="http://schemas.microsoft.com/office/drawing/2014/main" id="{2E285CCA-41D4-4FBE-8152-2C2DB3AC8880}"/>
              </a:ext>
            </a:extLst>
          </p:cNvPr>
          <p:cNvSpPr txBox="1"/>
          <p:nvPr/>
        </p:nvSpPr>
        <p:spPr>
          <a:xfrm>
            <a:off x="3563888" y="2708920"/>
            <a:ext cx="4752528" cy="1200329"/>
          </a:xfrm>
          <a:prstGeom prst="rect">
            <a:avLst/>
          </a:prstGeom>
          <a:noFill/>
        </p:spPr>
        <p:txBody>
          <a:bodyPr wrap="square" rtlCol="0">
            <a:spAutoFit/>
          </a:bodyPr>
          <a:lstStyle/>
          <a:p>
            <a:r>
              <a:rPr lang="zh-CN" altLang="en-US" dirty="0"/>
              <a:t>一个小部件回调事件中代码分支的执行没有被触发，（小部件要回调，需要先触发另一个小部件），因此回调中的这部分代码分支不会被覆盖</a:t>
            </a:r>
          </a:p>
        </p:txBody>
      </p:sp>
      <p:sp>
        <p:nvSpPr>
          <p:cNvPr id="28" name="文本框 27">
            <a:extLst>
              <a:ext uri="{FF2B5EF4-FFF2-40B4-BE49-F238E27FC236}">
                <a16:creationId xmlns:a16="http://schemas.microsoft.com/office/drawing/2014/main" id="{CAB95086-661D-46A6-8543-F211FCBEBFC5}"/>
              </a:ext>
            </a:extLst>
          </p:cNvPr>
          <p:cNvSpPr txBox="1"/>
          <p:nvPr/>
        </p:nvSpPr>
        <p:spPr>
          <a:xfrm>
            <a:off x="3707904" y="4780221"/>
            <a:ext cx="4608512" cy="923330"/>
          </a:xfrm>
          <a:prstGeom prst="rect">
            <a:avLst/>
          </a:prstGeom>
          <a:noFill/>
        </p:spPr>
        <p:txBody>
          <a:bodyPr wrap="square" rtlCol="0">
            <a:spAutoFit/>
          </a:bodyPr>
          <a:lstStyle/>
          <a:p>
            <a:r>
              <a:rPr lang="zh-CN" altLang="en-US" dirty="0"/>
              <a:t>没有模拟系统事件来激活生命周期回调（特定生命周期回调的执行取决于特定系统级事件的触发）</a:t>
            </a:r>
          </a:p>
        </p:txBody>
      </p:sp>
    </p:spTree>
    <p:extLst>
      <p:ext uri="{BB962C8B-B14F-4D97-AF65-F5344CB8AC3E}">
        <p14:creationId xmlns:p14="http://schemas.microsoft.com/office/powerpoint/2010/main" val="132632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12"/>
                                        </p:tgtEl>
                                        <p:attrNameLst>
                                          <p:attrName>r</p:attrName>
                                        </p:attrNameLst>
                                      </p:cBhvr>
                                    </p:animRot>
                                    <p:animRot by="-240000">
                                      <p:cBhvr>
                                        <p:cTn id="7" dur="200" fill="hold">
                                          <p:stCondLst>
                                            <p:cond delay="200"/>
                                          </p:stCondLst>
                                        </p:cTn>
                                        <p:tgtEl>
                                          <p:spTgt spid="12"/>
                                        </p:tgtEl>
                                        <p:attrNameLst>
                                          <p:attrName>r</p:attrName>
                                        </p:attrNameLst>
                                      </p:cBhvr>
                                    </p:animRot>
                                    <p:animRot by="240000">
                                      <p:cBhvr>
                                        <p:cTn id="8" dur="200" fill="hold">
                                          <p:stCondLst>
                                            <p:cond delay="400"/>
                                          </p:stCondLst>
                                        </p:cTn>
                                        <p:tgtEl>
                                          <p:spTgt spid="12"/>
                                        </p:tgtEl>
                                        <p:attrNameLst>
                                          <p:attrName>r</p:attrName>
                                        </p:attrNameLst>
                                      </p:cBhvr>
                                    </p:animRot>
                                    <p:animRot by="-240000">
                                      <p:cBhvr>
                                        <p:cTn id="9" dur="200" fill="hold">
                                          <p:stCondLst>
                                            <p:cond delay="600"/>
                                          </p:stCondLst>
                                        </p:cTn>
                                        <p:tgtEl>
                                          <p:spTgt spid="12"/>
                                        </p:tgtEl>
                                        <p:attrNameLst>
                                          <p:attrName>r</p:attrName>
                                        </p:attrNameLst>
                                      </p:cBhvr>
                                    </p:animRot>
                                    <p:animRot by="120000">
                                      <p:cBhvr>
                                        <p:cTn id="10" dur="200" fill="hold">
                                          <p:stCondLst>
                                            <p:cond delay="800"/>
                                          </p:stCondLst>
                                        </p:cTn>
                                        <p:tgtEl>
                                          <p:spTgt spid="12"/>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2000"/>
                            </p:stCondLst>
                            <p:childTnLst>
                              <p:par>
                                <p:cTn id="19" presetID="32" presetClass="emph" presetSubtype="0" fill="hold" nodeType="afterEffect">
                                  <p:stCondLst>
                                    <p:cond delay="0"/>
                                  </p:stCondLst>
                                  <p:childTnLst>
                                    <p:animRot by="120000">
                                      <p:cBhvr>
                                        <p:cTn id="20" dur="100" fill="hold">
                                          <p:stCondLst>
                                            <p:cond delay="0"/>
                                          </p:stCondLst>
                                        </p:cTn>
                                        <p:tgtEl>
                                          <p:spTgt spid="23"/>
                                        </p:tgtEl>
                                        <p:attrNameLst>
                                          <p:attrName>r</p:attrName>
                                        </p:attrNameLst>
                                      </p:cBhvr>
                                    </p:animRot>
                                    <p:animRot by="-240000">
                                      <p:cBhvr>
                                        <p:cTn id="21" dur="200" fill="hold">
                                          <p:stCondLst>
                                            <p:cond delay="200"/>
                                          </p:stCondLst>
                                        </p:cTn>
                                        <p:tgtEl>
                                          <p:spTgt spid="23"/>
                                        </p:tgtEl>
                                        <p:attrNameLst>
                                          <p:attrName>r</p:attrName>
                                        </p:attrNameLst>
                                      </p:cBhvr>
                                    </p:animRot>
                                    <p:animRot by="240000">
                                      <p:cBhvr>
                                        <p:cTn id="22" dur="200" fill="hold">
                                          <p:stCondLst>
                                            <p:cond delay="400"/>
                                          </p:stCondLst>
                                        </p:cTn>
                                        <p:tgtEl>
                                          <p:spTgt spid="23"/>
                                        </p:tgtEl>
                                        <p:attrNameLst>
                                          <p:attrName>r</p:attrName>
                                        </p:attrNameLst>
                                      </p:cBhvr>
                                    </p:animRot>
                                    <p:animRot by="-240000">
                                      <p:cBhvr>
                                        <p:cTn id="23" dur="200" fill="hold">
                                          <p:stCondLst>
                                            <p:cond delay="600"/>
                                          </p:stCondLst>
                                        </p:cTn>
                                        <p:tgtEl>
                                          <p:spTgt spid="23"/>
                                        </p:tgtEl>
                                        <p:attrNameLst>
                                          <p:attrName>r</p:attrName>
                                        </p:attrNameLst>
                                      </p:cBhvr>
                                    </p:animRot>
                                    <p:animRot by="120000">
                                      <p:cBhvr>
                                        <p:cTn id="24" dur="200" fill="hold">
                                          <p:stCondLst>
                                            <p:cond delay="8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1587"/>
            <a:ext cx="9144000" cy="68564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我的文档\My compositions\My Web Sites\nav_cloud.png">
            <a:extLst>
              <a:ext uri="{FF2B5EF4-FFF2-40B4-BE49-F238E27FC236}">
                <a16:creationId xmlns:a16="http://schemas.microsoft.com/office/drawing/2014/main" id="{F44E4499-5410-49D9-9017-A838C8A3B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55" y="1502666"/>
            <a:ext cx="2555922" cy="96319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5C69419-B82E-4831-8143-AC819F706FF3}"/>
              </a:ext>
            </a:extLst>
          </p:cNvPr>
          <p:cNvSpPr txBox="1"/>
          <p:nvPr/>
        </p:nvSpPr>
        <p:spPr>
          <a:xfrm>
            <a:off x="755486" y="1799596"/>
            <a:ext cx="1944216" cy="369332"/>
          </a:xfrm>
          <a:prstGeom prst="rect">
            <a:avLst/>
          </a:prstGeom>
          <a:noFill/>
        </p:spPr>
        <p:txBody>
          <a:bodyPr wrap="square" rtlCol="0">
            <a:spAutoFit/>
          </a:bodyPr>
          <a:lstStyle/>
          <a:p>
            <a:r>
              <a:rPr lang="zh-CN" altLang="en-US" dirty="0"/>
              <a:t>用户输入数据</a:t>
            </a:r>
          </a:p>
        </p:txBody>
      </p:sp>
      <p:sp>
        <p:nvSpPr>
          <p:cNvPr id="5" name="文本框 4">
            <a:extLst>
              <a:ext uri="{FF2B5EF4-FFF2-40B4-BE49-F238E27FC236}">
                <a16:creationId xmlns:a16="http://schemas.microsoft.com/office/drawing/2014/main" id="{11919354-DC60-4D37-8D65-831D324DF4B0}"/>
              </a:ext>
            </a:extLst>
          </p:cNvPr>
          <p:cNvSpPr txBox="1"/>
          <p:nvPr/>
        </p:nvSpPr>
        <p:spPr>
          <a:xfrm>
            <a:off x="3059654" y="903293"/>
            <a:ext cx="5616624" cy="1754326"/>
          </a:xfrm>
          <a:prstGeom prst="rect">
            <a:avLst/>
          </a:prstGeom>
          <a:noFill/>
        </p:spPr>
        <p:txBody>
          <a:bodyPr wrap="square" rtlCol="0">
            <a:spAutoFit/>
          </a:bodyPr>
          <a:lstStyle/>
          <a:p>
            <a:r>
              <a:rPr lang="zh-CN" altLang="en-US" dirty="0"/>
              <a:t>在实验中还发现一个问题：有些页面依赖用户输入数据来继续其业务员逻辑，如果随即输入的数据不能被接受（例如要求输入邮箱，结果输入的内容无</a:t>
            </a:r>
            <a:r>
              <a:rPr lang="en-US" altLang="zh-CN" dirty="0"/>
              <a:t>@</a:t>
            </a:r>
            <a:r>
              <a:rPr lang="zh-CN" altLang="en-US" dirty="0"/>
              <a:t>），应用程序不能传输到其他页面的这部分代码不会被覆盖。但由于在静态分析期间难以识别用户数据，所以没有将这一点定义为静态依赖关系。</a:t>
            </a:r>
          </a:p>
        </p:txBody>
      </p:sp>
      <p:sp>
        <p:nvSpPr>
          <p:cNvPr id="6" name="文本框 5">
            <a:extLst>
              <a:ext uri="{FF2B5EF4-FFF2-40B4-BE49-F238E27FC236}">
                <a16:creationId xmlns:a16="http://schemas.microsoft.com/office/drawing/2014/main" id="{03A93AD7-021F-4F0C-9467-3D25E1B60EF3}"/>
              </a:ext>
            </a:extLst>
          </p:cNvPr>
          <p:cNvSpPr txBox="1"/>
          <p:nvPr/>
        </p:nvSpPr>
        <p:spPr>
          <a:xfrm>
            <a:off x="1727594" y="3559324"/>
            <a:ext cx="5760640" cy="1754326"/>
          </a:xfrm>
          <a:prstGeom prst="rect">
            <a:avLst/>
          </a:prstGeom>
          <a:noFill/>
        </p:spPr>
        <p:txBody>
          <a:bodyPr wrap="square" rtlCol="0">
            <a:spAutoFit/>
          </a:bodyPr>
          <a:lstStyle/>
          <a:p>
            <a:r>
              <a:rPr lang="zh-CN" altLang="en-US" dirty="0"/>
              <a:t>以上就是第一部分的研究</a:t>
            </a:r>
            <a:endParaRPr lang="en-US" altLang="zh-CN" dirty="0"/>
          </a:p>
          <a:p>
            <a:r>
              <a:rPr lang="zh-CN" altLang="en-US" dirty="0"/>
              <a:t>用</a:t>
            </a:r>
            <a:r>
              <a:rPr lang="en-US" altLang="zh-CN" dirty="0"/>
              <a:t>Monkey</a:t>
            </a:r>
            <a:r>
              <a:rPr lang="zh-CN" altLang="en-US" dirty="0"/>
              <a:t>和</a:t>
            </a:r>
            <a:r>
              <a:rPr lang="en-US" altLang="zh-CN" dirty="0"/>
              <a:t>Stoat</a:t>
            </a:r>
            <a:r>
              <a:rPr lang="zh-CN" altLang="en-US" dirty="0"/>
              <a:t>对</a:t>
            </a:r>
            <a:r>
              <a:rPr lang="en-US" altLang="zh-CN" dirty="0"/>
              <a:t>70</a:t>
            </a:r>
            <a:r>
              <a:rPr lang="zh-CN" altLang="en-US" dirty="0"/>
              <a:t>个</a:t>
            </a:r>
            <a:r>
              <a:rPr lang="en-US" altLang="zh-CN" dirty="0"/>
              <a:t>app</a:t>
            </a:r>
            <a:r>
              <a:rPr lang="zh-CN" altLang="en-US" dirty="0"/>
              <a:t>进行的的覆盖率测试结果存放在</a:t>
            </a:r>
            <a:r>
              <a:rPr lang="en-US" altLang="zh-CN" dirty="0" err="1"/>
              <a:t>gedsa</a:t>
            </a:r>
            <a:r>
              <a:rPr lang="en-US" altLang="zh-CN" dirty="0"/>
              <a:t>/evaluation/report</a:t>
            </a:r>
            <a:r>
              <a:rPr lang="zh-CN" altLang="en-US" dirty="0"/>
              <a:t>中</a:t>
            </a:r>
            <a:r>
              <a:rPr lang="en-US" altLang="zh-CN" dirty="0" err="1"/>
              <a:t>Monkey.zip</a:t>
            </a:r>
            <a:r>
              <a:rPr lang="zh-CN" altLang="en-US" dirty="0"/>
              <a:t>和</a:t>
            </a:r>
            <a:r>
              <a:rPr lang="en-US" altLang="zh-CN" dirty="0" err="1"/>
              <a:t>Stoat.zip</a:t>
            </a:r>
            <a:r>
              <a:rPr lang="zh-CN" altLang="en-US" dirty="0"/>
              <a:t>中</a:t>
            </a:r>
            <a:endParaRPr lang="en-US" altLang="zh-CN" dirty="0"/>
          </a:p>
          <a:p>
            <a:endParaRPr lang="en-US" altLang="zh-CN" dirty="0"/>
          </a:p>
          <a:p>
            <a:r>
              <a:rPr lang="en-US" altLang="zh-CN" dirty="0"/>
              <a:t>Monkey</a:t>
            </a:r>
            <a:r>
              <a:rPr lang="zh-CN" altLang="en-US" dirty="0"/>
              <a:t>和</a:t>
            </a:r>
            <a:r>
              <a:rPr lang="en-US" altLang="zh-CN" dirty="0"/>
              <a:t>Stoat</a:t>
            </a:r>
            <a:r>
              <a:rPr lang="zh-CN" altLang="en-US" dirty="0"/>
              <a:t>在每个程序中错过的依赖项存放在</a:t>
            </a:r>
            <a:r>
              <a:rPr lang="en-US" altLang="zh-CN" dirty="0" err="1"/>
              <a:t>gesda</a:t>
            </a:r>
            <a:r>
              <a:rPr lang="en-US" altLang="zh-CN" dirty="0"/>
              <a:t>/study</a:t>
            </a:r>
            <a:r>
              <a:rPr lang="zh-CN" altLang="en-US" dirty="0"/>
              <a:t>中的</a:t>
            </a:r>
            <a:r>
              <a:rPr lang="en-US" altLang="zh-CN" dirty="0" err="1"/>
              <a:t>result.xlsx</a:t>
            </a:r>
            <a:r>
              <a:rPr lang="zh-CN" altLang="en-US" dirty="0"/>
              <a:t>中</a:t>
            </a:r>
          </a:p>
        </p:txBody>
      </p:sp>
    </p:spTree>
    <p:extLst>
      <p:ext uri="{BB962C8B-B14F-4D97-AF65-F5344CB8AC3E}">
        <p14:creationId xmlns:p14="http://schemas.microsoft.com/office/powerpoint/2010/main" val="1162067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E15F647-5A37-4A48-81E4-20B6EA9D6E23}"/>
              </a:ext>
            </a:extLst>
          </p:cNvPr>
          <p:cNvSpPr txBox="1"/>
          <p:nvPr/>
        </p:nvSpPr>
        <p:spPr>
          <a:xfrm>
            <a:off x="467544" y="404664"/>
            <a:ext cx="7848872" cy="3139321"/>
          </a:xfrm>
          <a:prstGeom prst="rect">
            <a:avLst/>
          </a:prstGeom>
          <a:noFill/>
        </p:spPr>
        <p:txBody>
          <a:bodyPr wrap="square" rtlCol="0">
            <a:spAutoFit/>
          </a:bodyPr>
          <a:lstStyle/>
          <a:p>
            <a:r>
              <a:rPr lang="zh-CN" altLang="en-US" dirty="0"/>
              <a:t>针对上面发现的局限性，这篇论文采用一种利用静态依赖关系分析来提高</a:t>
            </a:r>
            <a:r>
              <a:rPr lang="en-US" altLang="zh-CN" dirty="0"/>
              <a:t>GUI</a:t>
            </a:r>
            <a:r>
              <a:rPr lang="zh-CN" altLang="en-US" dirty="0"/>
              <a:t>探测性能的方法。方法分为两个阶段：</a:t>
            </a:r>
            <a:endParaRPr lang="en-US" altLang="zh-CN" dirty="0"/>
          </a:p>
          <a:p>
            <a:endParaRPr lang="zh-CN" altLang="en-US" dirty="0"/>
          </a:p>
          <a:p>
            <a:r>
              <a:rPr lang="en-US" altLang="zh-CN" dirty="0"/>
              <a:t>1.</a:t>
            </a:r>
            <a:r>
              <a:rPr lang="zh-CN" altLang="en-US" dirty="0"/>
              <a:t>从一个安卓安装包（</a:t>
            </a:r>
            <a:r>
              <a:rPr lang="en-US" altLang="zh-CN" dirty="0" err="1"/>
              <a:t>apk</a:t>
            </a:r>
            <a:r>
              <a:rPr lang="zh-CN" altLang="en-US" dirty="0"/>
              <a:t>）静态地构造一个依赖集成页面转换模型（</a:t>
            </a:r>
            <a:r>
              <a:rPr lang="en-US" altLang="zh-CN" dirty="0" err="1"/>
              <a:t>dPTM</a:t>
            </a:r>
            <a:r>
              <a:rPr lang="zh-CN" altLang="en-US" dirty="0"/>
              <a:t>）。该模型使用页面为基本单位来描述它们之间的转换。将依赖项捕获为表示页面中具有回调的小部件的元素、状态影响回调的小部件、页面的生命周期回调，分别对应上面的三个依赖项</a:t>
            </a:r>
            <a:endParaRPr lang="en-US" altLang="zh-CN" dirty="0"/>
          </a:p>
          <a:p>
            <a:r>
              <a:rPr lang="zh-CN" altLang="en-US" dirty="0"/>
              <a:t>。</a:t>
            </a:r>
          </a:p>
          <a:p>
            <a:r>
              <a:rPr lang="en-US" altLang="zh-CN" dirty="0"/>
              <a:t>2.</a:t>
            </a:r>
            <a:r>
              <a:rPr lang="zh-CN" altLang="en-US" dirty="0"/>
              <a:t>利用静态模型引导基于深度优先遍历的动态探索。在页面探索时，具有回调和生命周期回调的小部件会优先执行，而回调受其他窗口组件状态影响的小部件则完全基于这些状态的组合执行。</a:t>
            </a:r>
          </a:p>
        </p:txBody>
      </p:sp>
      <p:pic>
        <p:nvPicPr>
          <p:cNvPr id="4" name="图片 3">
            <a:extLst>
              <a:ext uri="{FF2B5EF4-FFF2-40B4-BE49-F238E27FC236}">
                <a16:creationId xmlns:a16="http://schemas.microsoft.com/office/drawing/2014/main" id="{E5B496B6-73BA-47E2-8214-9B7B80DB90D3}"/>
              </a:ext>
            </a:extLst>
          </p:cNvPr>
          <p:cNvPicPr>
            <a:picLocks noChangeAspect="1"/>
          </p:cNvPicPr>
          <p:nvPr/>
        </p:nvPicPr>
        <p:blipFill>
          <a:blip r:embed="rId3"/>
          <a:stretch>
            <a:fillRect/>
          </a:stretch>
        </p:blipFill>
        <p:spPr>
          <a:xfrm>
            <a:off x="1763688" y="3645024"/>
            <a:ext cx="5090160" cy="2270760"/>
          </a:xfrm>
          <a:prstGeom prst="rect">
            <a:avLst/>
          </a:prstGeom>
        </p:spPr>
      </p:pic>
      <p:sp>
        <p:nvSpPr>
          <p:cNvPr id="8" name="文本框 7">
            <a:extLst>
              <a:ext uri="{FF2B5EF4-FFF2-40B4-BE49-F238E27FC236}">
                <a16:creationId xmlns:a16="http://schemas.microsoft.com/office/drawing/2014/main" id="{A504BEA0-46CE-4A15-8603-69C8B51683C6}"/>
              </a:ext>
            </a:extLst>
          </p:cNvPr>
          <p:cNvSpPr txBox="1"/>
          <p:nvPr/>
        </p:nvSpPr>
        <p:spPr>
          <a:xfrm>
            <a:off x="611560" y="5947605"/>
            <a:ext cx="7200800" cy="646331"/>
          </a:xfrm>
          <a:prstGeom prst="rect">
            <a:avLst/>
          </a:prstGeom>
          <a:noFill/>
        </p:spPr>
        <p:txBody>
          <a:bodyPr wrap="square">
            <a:spAutoFit/>
          </a:bodyPr>
          <a:lstStyle/>
          <a:p>
            <a:r>
              <a:rPr lang="zh-CN" altLang="en-US" dirty="0"/>
              <a:t>以一个应用程序为输入，第一阶段产生一个图形化的模型（dPTM）</a:t>
            </a:r>
            <a:endParaRPr lang="en-US" altLang="zh-CN" dirty="0"/>
          </a:p>
          <a:p>
            <a:r>
              <a:rPr lang="zh-CN" altLang="en-US" dirty="0"/>
              <a:t>第二阶段以应用程序的</a:t>
            </a:r>
            <a:r>
              <a:rPr lang="en-US" altLang="zh-CN" dirty="0" err="1"/>
              <a:t>dPTM</a:t>
            </a:r>
            <a:r>
              <a:rPr lang="zh-CN" altLang="en-US" dirty="0"/>
              <a:t>为输入，输出页面状态的</a:t>
            </a:r>
            <a:r>
              <a:rPr lang="en-US" altLang="zh-CN" dirty="0"/>
              <a:t>Boolean</a:t>
            </a:r>
            <a:r>
              <a:rPr lang="zh-CN" altLang="en-US" dirty="0"/>
              <a:t>值</a:t>
            </a:r>
          </a:p>
        </p:txBody>
      </p:sp>
    </p:spTree>
    <p:extLst>
      <p:ext uri="{BB962C8B-B14F-4D97-AF65-F5344CB8AC3E}">
        <p14:creationId xmlns:p14="http://schemas.microsoft.com/office/powerpoint/2010/main" val="16231119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1587"/>
            <a:ext cx="9144000" cy="68564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我的文档\My compositions\My Web Sites\nav_cloud.png">
            <a:extLst>
              <a:ext uri="{FF2B5EF4-FFF2-40B4-BE49-F238E27FC236}">
                <a16:creationId xmlns:a16="http://schemas.microsoft.com/office/drawing/2014/main" id="{12D4F4D6-EAEA-47B4-A87B-5D64E3287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683367"/>
            <a:ext cx="4104456" cy="86409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F5FF3EA-6640-41AB-A656-AC6CA487553E}"/>
              </a:ext>
            </a:extLst>
          </p:cNvPr>
          <p:cNvSpPr txBox="1"/>
          <p:nvPr/>
        </p:nvSpPr>
        <p:spPr>
          <a:xfrm>
            <a:off x="1115616" y="930749"/>
            <a:ext cx="3672408" cy="369332"/>
          </a:xfrm>
          <a:prstGeom prst="rect">
            <a:avLst/>
          </a:prstGeom>
          <a:noFill/>
        </p:spPr>
        <p:txBody>
          <a:bodyPr wrap="square" rtlCol="0">
            <a:spAutoFit/>
          </a:bodyPr>
          <a:lstStyle/>
          <a:p>
            <a:r>
              <a:rPr lang="zh-CN" altLang="en-US" dirty="0"/>
              <a:t>遍历算法和遍历模型构建</a:t>
            </a:r>
          </a:p>
        </p:txBody>
      </p:sp>
      <p:sp>
        <p:nvSpPr>
          <p:cNvPr id="5" name="文本框 4">
            <a:extLst>
              <a:ext uri="{FF2B5EF4-FFF2-40B4-BE49-F238E27FC236}">
                <a16:creationId xmlns:a16="http://schemas.microsoft.com/office/drawing/2014/main" id="{560CA1CD-B521-4F2D-8E08-AC00DE1D040A}"/>
              </a:ext>
            </a:extLst>
          </p:cNvPr>
          <p:cNvSpPr txBox="1"/>
          <p:nvPr/>
        </p:nvSpPr>
        <p:spPr>
          <a:xfrm>
            <a:off x="637743" y="2247714"/>
            <a:ext cx="7488832" cy="2585323"/>
          </a:xfrm>
          <a:prstGeom prst="rect">
            <a:avLst/>
          </a:prstGeom>
          <a:noFill/>
        </p:spPr>
        <p:txBody>
          <a:bodyPr wrap="square" rtlCol="0">
            <a:spAutoFit/>
          </a:bodyPr>
          <a:lstStyle/>
          <a:p>
            <a:r>
              <a:rPr lang="zh-CN" altLang="en-US" dirty="0"/>
              <a:t> 应用程序</a:t>
            </a:r>
            <a:r>
              <a:rPr lang="en-US" altLang="zh-CN" dirty="0"/>
              <a:t>GUI</a:t>
            </a:r>
            <a:r>
              <a:rPr lang="zh-CN" altLang="en-US" dirty="0"/>
              <a:t>探测策略是该自动化遍历方法的核心。当获取到当前</a:t>
            </a:r>
            <a:r>
              <a:rPr lang="en-US" altLang="zh-CN" dirty="0"/>
              <a:t>GUI</a:t>
            </a:r>
            <a:r>
              <a:rPr lang="zh-CN" altLang="en-US" dirty="0"/>
              <a:t>控件树后，以怎样的遍历算法和逻辑执行任务决定遍历方法</a:t>
            </a:r>
            <a:r>
              <a:rPr lang="en-US" altLang="zh-CN" dirty="0"/>
              <a:t>GUI</a:t>
            </a:r>
            <a:r>
              <a:rPr lang="zh-CN" altLang="en-US" dirty="0"/>
              <a:t>覆盖率的高低。本文方法的</a:t>
            </a:r>
            <a:r>
              <a:rPr lang="en-US" altLang="zh-CN" dirty="0"/>
              <a:t>GUI</a:t>
            </a:r>
            <a:r>
              <a:rPr lang="zh-CN" altLang="en-US" dirty="0"/>
              <a:t>遍历过程基于</a:t>
            </a:r>
            <a:r>
              <a:rPr lang="en-US" altLang="zh-CN" dirty="0"/>
              <a:t>Nilsson</a:t>
            </a:r>
            <a:r>
              <a:rPr lang="zh-CN" altLang="en-US" dirty="0"/>
              <a:t>提出的一个著名的图搜索过程，它是一个表达能力很强的搜索策略框架。为了尽可能多地遍历到应用程序包含的</a:t>
            </a:r>
            <a:r>
              <a:rPr lang="en-US" altLang="zh-CN" dirty="0"/>
              <a:t>GUI</a:t>
            </a:r>
            <a:r>
              <a:rPr lang="zh-CN" altLang="en-US" dirty="0"/>
              <a:t>，在本文方法中没有目标节点也就是没有目标</a:t>
            </a:r>
            <a:r>
              <a:rPr lang="en-US" altLang="zh-CN" dirty="0"/>
              <a:t>GUI</a:t>
            </a:r>
            <a:r>
              <a:rPr lang="zh-CN" altLang="en-US" dirty="0"/>
              <a:t>。由于</a:t>
            </a:r>
            <a:r>
              <a:rPr lang="en-US" altLang="zh-CN" dirty="0"/>
              <a:t>GUI</a:t>
            </a:r>
            <a:r>
              <a:rPr lang="zh-CN" altLang="en-US" dirty="0"/>
              <a:t>上能够触发</a:t>
            </a:r>
            <a:r>
              <a:rPr lang="en-US" altLang="zh-CN" dirty="0"/>
              <a:t>GUI</a:t>
            </a:r>
            <a:r>
              <a:rPr lang="zh-CN" altLang="en-US" dirty="0"/>
              <a:t>转换的控件是事先未知的，所以</a:t>
            </a:r>
            <a:r>
              <a:rPr lang="en-US" altLang="zh-CN" dirty="0"/>
              <a:t>OPEN</a:t>
            </a:r>
            <a:r>
              <a:rPr lang="zh-CN" altLang="en-US" dirty="0"/>
              <a:t>表只存放当前要模拟执行用户行为的</a:t>
            </a:r>
            <a:r>
              <a:rPr lang="en-US" altLang="zh-CN" dirty="0"/>
              <a:t>GUI</a:t>
            </a:r>
            <a:r>
              <a:rPr lang="zh-CN" altLang="en-US" dirty="0"/>
              <a:t>节点，通过动态换进换出</a:t>
            </a:r>
            <a:r>
              <a:rPr lang="en-US" altLang="zh-CN" dirty="0"/>
              <a:t>OPEN</a:t>
            </a:r>
            <a:r>
              <a:rPr lang="zh-CN" altLang="en-US" dirty="0"/>
              <a:t>表内的</a:t>
            </a:r>
            <a:r>
              <a:rPr lang="en-US" altLang="zh-CN" dirty="0"/>
              <a:t>GUI</a:t>
            </a:r>
            <a:r>
              <a:rPr lang="zh-CN" altLang="en-US" dirty="0"/>
              <a:t>节点实现深度优先的搜索策略。</a:t>
            </a:r>
            <a:r>
              <a:rPr lang="en-US" altLang="zh-CN" dirty="0"/>
              <a:t>CLOSE</a:t>
            </a:r>
            <a:r>
              <a:rPr lang="zh-CN" altLang="en-US" dirty="0"/>
              <a:t>表用于存放已经扩展到的</a:t>
            </a:r>
            <a:r>
              <a:rPr lang="en-US" altLang="zh-CN" dirty="0"/>
              <a:t>GUI</a:t>
            </a:r>
            <a:r>
              <a:rPr lang="zh-CN" altLang="en-US" dirty="0"/>
              <a:t>节点，避免发生循环。</a:t>
            </a:r>
          </a:p>
        </p:txBody>
      </p:sp>
    </p:spTree>
    <p:extLst>
      <p:ext uri="{BB962C8B-B14F-4D97-AF65-F5344CB8AC3E}">
        <p14:creationId xmlns:p14="http://schemas.microsoft.com/office/powerpoint/2010/main" val="6767976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我的文档\My compositions\My Web Sites\Elemodo Software_files\sky_bg.gif">
            <a:extLst>
              <a:ext uri="{FF2B5EF4-FFF2-40B4-BE49-F238E27FC236}">
                <a16:creationId xmlns:a16="http://schemas.microsoft.com/office/drawing/2014/main" id="{7786178F-369A-47A8-A894-2945B7914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266" b="37272"/>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我的文档\My compositions\My Web Sites\nav_cloud.png">
            <a:extLst>
              <a:ext uri="{FF2B5EF4-FFF2-40B4-BE49-F238E27FC236}">
                <a16:creationId xmlns:a16="http://schemas.microsoft.com/office/drawing/2014/main" id="{672A51F7-57CC-49C0-8B10-443747FB9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683367"/>
            <a:ext cx="4104456" cy="86409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2E14F063-C6AA-4914-81DB-F1B102FEBA28}"/>
              </a:ext>
            </a:extLst>
          </p:cNvPr>
          <p:cNvSpPr txBox="1"/>
          <p:nvPr/>
        </p:nvSpPr>
        <p:spPr>
          <a:xfrm>
            <a:off x="1115616" y="930749"/>
            <a:ext cx="3672408" cy="369332"/>
          </a:xfrm>
          <a:prstGeom prst="rect">
            <a:avLst/>
          </a:prstGeom>
          <a:noFill/>
        </p:spPr>
        <p:txBody>
          <a:bodyPr wrap="square" rtlCol="0">
            <a:spAutoFit/>
          </a:bodyPr>
          <a:lstStyle/>
          <a:p>
            <a:r>
              <a:rPr lang="en-US" altLang="zh-CN" dirty="0"/>
              <a:t>GUI</a:t>
            </a:r>
            <a:r>
              <a:rPr lang="zh-CN" altLang="en-US" dirty="0"/>
              <a:t>遍历算法和遍历模型构建</a:t>
            </a:r>
          </a:p>
        </p:txBody>
      </p:sp>
      <p:sp>
        <p:nvSpPr>
          <p:cNvPr id="6" name="文本框 5">
            <a:extLst>
              <a:ext uri="{FF2B5EF4-FFF2-40B4-BE49-F238E27FC236}">
                <a16:creationId xmlns:a16="http://schemas.microsoft.com/office/drawing/2014/main" id="{673AB812-91E5-4AE4-B3EC-AA36026381AA}"/>
              </a:ext>
            </a:extLst>
          </p:cNvPr>
          <p:cNvSpPr txBox="1"/>
          <p:nvPr/>
        </p:nvSpPr>
        <p:spPr>
          <a:xfrm>
            <a:off x="467544" y="1772816"/>
            <a:ext cx="7920880" cy="4247317"/>
          </a:xfrm>
          <a:prstGeom prst="rect">
            <a:avLst/>
          </a:prstGeom>
          <a:noFill/>
        </p:spPr>
        <p:txBody>
          <a:bodyPr wrap="square" rtlCol="0">
            <a:spAutoFit/>
          </a:bodyPr>
          <a:lstStyle/>
          <a:p>
            <a:r>
              <a:rPr lang="zh-CN" altLang="en-US" dirty="0"/>
              <a:t>算法描述了</a:t>
            </a:r>
            <a:r>
              <a:rPr lang="en-US" altLang="zh-CN" dirty="0"/>
              <a:t>GUI</a:t>
            </a:r>
            <a:r>
              <a:rPr lang="zh-CN" altLang="en-US" dirty="0"/>
              <a:t>遍历算法，在事先不知道应用程序</a:t>
            </a:r>
            <a:r>
              <a:rPr lang="en-US" altLang="zh-CN" dirty="0"/>
              <a:t>Activity</a:t>
            </a:r>
            <a:r>
              <a:rPr lang="zh-CN" altLang="en-US" dirty="0"/>
              <a:t>和</a:t>
            </a:r>
            <a:r>
              <a:rPr lang="en-US" altLang="zh-CN" dirty="0"/>
              <a:t>GUI</a:t>
            </a:r>
            <a:r>
              <a:rPr lang="zh-CN" altLang="en-US" dirty="0"/>
              <a:t>转换信息的前提下能够按照深度优先的策略探测应用程序</a:t>
            </a:r>
            <a:r>
              <a:rPr lang="en-US" altLang="zh-CN" dirty="0"/>
              <a:t>GUI</a:t>
            </a:r>
            <a:r>
              <a:rPr lang="zh-CN" altLang="en-US" dirty="0"/>
              <a:t>。算法以已启动的目标应用程序作为输入</a:t>
            </a:r>
            <a:r>
              <a:rPr lang="en-US" altLang="zh-CN" dirty="0"/>
              <a:t>, </a:t>
            </a:r>
            <a:r>
              <a:rPr lang="zh-CN" altLang="en-US" dirty="0"/>
              <a:t>首先初始化</a:t>
            </a:r>
            <a:r>
              <a:rPr lang="en-US" altLang="zh-CN" dirty="0"/>
              <a:t>GUI</a:t>
            </a:r>
            <a:r>
              <a:rPr lang="zh-CN" altLang="en-US" dirty="0"/>
              <a:t>列表和任务列表</a:t>
            </a:r>
            <a:r>
              <a:rPr lang="en-US" altLang="zh-CN" dirty="0"/>
              <a:t>(1)~3))</a:t>
            </a:r>
            <a:r>
              <a:rPr lang="zh-CN" altLang="en-US" dirty="0"/>
              <a:t>，然后探测应用程序启动后的首个</a:t>
            </a:r>
            <a:r>
              <a:rPr lang="en-US" altLang="zh-CN" dirty="0"/>
              <a:t>GUI</a:t>
            </a:r>
            <a:r>
              <a:rPr lang="zh-CN" altLang="en-US" dirty="0"/>
              <a:t>添加到</a:t>
            </a:r>
            <a:r>
              <a:rPr lang="en-US" altLang="zh-CN" dirty="0"/>
              <a:t>GUI</a:t>
            </a:r>
            <a:r>
              <a:rPr lang="zh-CN" altLang="en-US" dirty="0"/>
              <a:t>列表</a:t>
            </a:r>
            <a:r>
              <a:rPr lang="en-US" altLang="zh-CN" dirty="0"/>
              <a:t>, </a:t>
            </a:r>
            <a:r>
              <a:rPr lang="zh-CN" altLang="en-US" dirty="0"/>
              <a:t>并把该</a:t>
            </a:r>
            <a:r>
              <a:rPr lang="en-US" altLang="zh-CN" dirty="0"/>
              <a:t>GUI</a:t>
            </a:r>
            <a:r>
              <a:rPr lang="zh-CN" altLang="en-US" dirty="0"/>
              <a:t>上的控件树作为一个任务添加到任务列表，启动该任务</a:t>
            </a:r>
            <a:r>
              <a:rPr lang="en-US" altLang="zh-CN" dirty="0"/>
              <a:t>(4)~9))</a:t>
            </a:r>
            <a:r>
              <a:rPr lang="zh-CN" altLang="en-US" dirty="0"/>
              <a:t>。遍历引擎从当前任务中选择一个控件交付用户行为模拟模块进行用户行为模拟</a:t>
            </a:r>
            <a:r>
              <a:rPr lang="en-US" altLang="zh-CN" dirty="0"/>
              <a:t>(12)~13))</a:t>
            </a:r>
            <a:r>
              <a:rPr lang="zh-CN" altLang="en-US" dirty="0"/>
              <a:t>，用户行为模拟结束后暂停当前任务并设置当前</a:t>
            </a:r>
            <a:r>
              <a:rPr lang="en-US" altLang="zh-CN" dirty="0"/>
              <a:t>GUI</a:t>
            </a:r>
            <a:r>
              <a:rPr lang="zh-CN" altLang="en-US" dirty="0"/>
              <a:t>状态</a:t>
            </a:r>
            <a:r>
              <a:rPr lang="en-US" altLang="zh-CN" dirty="0"/>
              <a:t>(14)~15))</a:t>
            </a:r>
            <a:r>
              <a:rPr lang="zh-CN" altLang="en-US" dirty="0"/>
              <a:t>，随后遍历引擎根据该状态继续执行：如果当前任务已完成</a:t>
            </a:r>
            <a:r>
              <a:rPr lang="en-US" altLang="zh-CN" dirty="0"/>
              <a:t>, </a:t>
            </a:r>
            <a:r>
              <a:rPr lang="zh-CN" altLang="en-US" dirty="0"/>
              <a:t>则返回父</a:t>
            </a:r>
            <a:r>
              <a:rPr lang="en-US" altLang="zh-CN" dirty="0"/>
              <a:t>GUI, </a:t>
            </a:r>
            <a:r>
              <a:rPr lang="zh-CN" altLang="en-US" dirty="0"/>
              <a:t>继续执行父</a:t>
            </a:r>
            <a:r>
              <a:rPr lang="en-US" altLang="zh-CN" dirty="0"/>
              <a:t>GUI</a:t>
            </a:r>
            <a:r>
              <a:rPr lang="zh-CN" altLang="en-US" dirty="0"/>
              <a:t>任务</a:t>
            </a:r>
            <a:r>
              <a:rPr lang="en-US" altLang="zh-CN" dirty="0"/>
              <a:t>(18)~19))</a:t>
            </a:r>
            <a:r>
              <a:rPr lang="zh-CN" altLang="en-US" dirty="0"/>
              <a:t>；如果发生</a:t>
            </a:r>
            <a:r>
              <a:rPr lang="en-US" altLang="zh-CN" dirty="0"/>
              <a:t>GUI</a:t>
            </a:r>
            <a:r>
              <a:rPr lang="zh-CN" altLang="en-US" dirty="0"/>
              <a:t>转换并产生新的</a:t>
            </a:r>
            <a:r>
              <a:rPr lang="en-US" altLang="zh-CN" dirty="0"/>
              <a:t>GUI</a:t>
            </a:r>
            <a:r>
              <a:rPr lang="zh-CN" altLang="en-US" dirty="0"/>
              <a:t>节点</a:t>
            </a:r>
            <a:r>
              <a:rPr lang="en-US" altLang="zh-CN" dirty="0"/>
              <a:t>, </a:t>
            </a:r>
            <a:r>
              <a:rPr lang="zh-CN" altLang="en-US" dirty="0"/>
              <a:t>则创建新的</a:t>
            </a:r>
            <a:r>
              <a:rPr lang="en-US" altLang="zh-CN" dirty="0"/>
              <a:t>GUI</a:t>
            </a:r>
            <a:r>
              <a:rPr lang="zh-CN" altLang="en-US" dirty="0"/>
              <a:t>任务</a:t>
            </a:r>
            <a:r>
              <a:rPr lang="en-US" altLang="zh-CN" dirty="0"/>
              <a:t>, </a:t>
            </a:r>
            <a:r>
              <a:rPr lang="zh-CN" altLang="en-US" dirty="0"/>
              <a:t>并建立当前</a:t>
            </a:r>
            <a:r>
              <a:rPr lang="en-US" altLang="zh-CN" dirty="0"/>
              <a:t>GUI</a:t>
            </a:r>
            <a:r>
              <a:rPr lang="zh-CN" altLang="en-US" dirty="0"/>
              <a:t>与新</a:t>
            </a:r>
            <a:r>
              <a:rPr lang="en-US" altLang="zh-CN" dirty="0"/>
              <a:t>GUI</a:t>
            </a:r>
            <a:r>
              <a:rPr lang="zh-CN" altLang="en-US" dirty="0"/>
              <a:t>之间的父子关系</a:t>
            </a:r>
            <a:r>
              <a:rPr lang="en-US" altLang="zh-CN" dirty="0"/>
              <a:t>(22)~23))</a:t>
            </a:r>
            <a:r>
              <a:rPr lang="zh-CN" altLang="en-US" dirty="0"/>
              <a:t>，添加新</a:t>
            </a:r>
            <a:r>
              <a:rPr lang="en-US" altLang="zh-CN" dirty="0"/>
              <a:t>GUI</a:t>
            </a:r>
            <a:r>
              <a:rPr lang="zh-CN" altLang="en-US" dirty="0"/>
              <a:t>和其任务到各自相应的列表后执行新任务</a:t>
            </a:r>
            <a:r>
              <a:rPr lang="en-US" altLang="zh-CN" dirty="0"/>
              <a:t>(24)~27))</a:t>
            </a:r>
            <a:r>
              <a:rPr lang="zh-CN" altLang="en-US" dirty="0"/>
              <a:t>；如果</a:t>
            </a:r>
            <a:r>
              <a:rPr lang="en-US" altLang="zh-CN" dirty="0"/>
              <a:t>GUI</a:t>
            </a:r>
            <a:r>
              <a:rPr lang="zh-CN" altLang="en-US" dirty="0"/>
              <a:t>转换到已拓展的非父</a:t>
            </a:r>
            <a:r>
              <a:rPr lang="en-US" altLang="zh-CN" dirty="0"/>
              <a:t>GUI</a:t>
            </a:r>
            <a:r>
              <a:rPr lang="zh-CN" altLang="en-US" dirty="0"/>
              <a:t>节点</a:t>
            </a:r>
            <a:r>
              <a:rPr lang="en-US" altLang="zh-CN" dirty="0"/>
              <a:t>, </a:t>
            </a:r>
            <a:r>
              <a:rPr lang="zh-CN" altLang="en-US" dirty="0"/>
              <a:t>则模拟点击返回键避免循环遍历</a:t>
            </a:r>
            <a:r>
              <a:rPr lang="en-US" altLang="zh-CN" dirty="0"/>
              <a:t>, </a:t>
            </a:r>
            <a:r>
              <a:rPr lang="zh-CN" altLang="en-US" dirty="0"/>
              <a:t>否则返回父</a:t>
            </a:r>
            <a:r>
              <a:rPr lang="en-US" altLang="zh-CN" dirty="0"/>
              <a:t>GUI(29)~30))</a:t>
            </a:r>
            <a:r>
              <a:rPr lang="zh-CN" altLang="en-US" dirty="0"/>
              <a:t>，继续执行任务</a:t>
            </a:r>
            <a:r>
              <a:rPr lang="en-US" altLang="zh-CN" dirty="0"/>
              <a:t>32)</a:t>
            </a:r>
            <a:r>
              <a:rPr lang="zh-CN" altLang="en-US" dirty="0"/>
              <a:t>。应用程序</a:t>
            </a:r>
            <a:r>
              <a:rPr lang="en-US" altLang="zh-CN" dirty="0"/>
              <a:t>GUI</a:t>
            </a:r>
            <a:r>
              <a:rPr lang="zh-CN" altLang="en-US" dirty="0"/>
              <a:t>不停的转换与任务的轮替执行一一对应，遍历引擎不断地从执行状态的任务中选出一个控件交付用户行为模拟模块进行用户行为模拟直到所有任务结束，即任务列表为空或满足终止条件时结束。</a:t>
            </a:r>
          </a:p>
        </p:txBody>
      </p:sp>
    </p:spTree>
    <p:extLst>
      <p:ext uri="{BB962C8B-B14F-4D97-AF65-F5344CB8AC3E}">
        <p14:creationId xmlns:p14="http://schemas.microsoft.com/office/powerpoint/2010/main" val="21492307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3334</Words>
  <Application>Microsoft Office PowerPoint</Application>
  <PresentationFormat>全屏显示(4:3)</PresentationFormat>
  <Paragraphs>92</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Adobe 黑体 Std R</vt:lpstr>
      <vt:lpstr>Adobe 楷体 Std R</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期中汇报</dc:title>
  <dc:creator>Coy</dc:creator>
  <cp:lastModifiedBy>JzZ</cp:lastModifiedBy>
  <cp:revision>56</cp:revision>
  <dcterms:created xsi:type="dcterms:W3CDTF">2011-03-28T03:16:50Z</dcterms:created>
  <dcterms:modified xsi:type="dcterms:W3CDTF">2021-11-29T06:57:02Z</dcterms:modified>
</cp:coreProperties>
</file>