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6.jpg" ContentType="image/jpeg"/>
  <Override PartName="/ppt/media/image10.jpg" ContentType="image/jpeg"/>
  <Override PartName="/ppt/media/image15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6954" y="372567"/>
            <a:ext cx="1990090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9801"/>
            <a:ext cx="9143999" cy="67481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3417" y="372567"/>
            <a:ext cx="3217164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400" y="3124200"/>
            <a:ext cx="74676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3518" y="6199844"/>
            <a:ext cx="247015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100" y="152400"/>
            <a:ext cx="75438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NHẬP MÔN CÔNG NGHỆ PHẦN MỀM</a:t>
            </a:r>
            <a:endParaRPr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982D28C-FD72-4CC7-B070-089C07D64F1B}"/>
              </a:ext>
            </a:extLst>
          </p:cNvPr>
          <p:cNvSpPr txBox="1">
            <a:spLocks/>
          </p:cNvSpPr>
          <p:nvPr/>
        </p:nvSpPr>
        <p:spPr>
          <a:xfrm>
            <a:off x="533400" y="1793676"/>
            <a:ext cx="7543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Bef>
                <a:spcPts val="95"/>
              </a:spcBef>
            </a:pPr>
            <a:r>
              <a:rPr lang="en-US" sz="4000" kern="0" dirty="0" err="1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kern="0" dirty="0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kern="0" dirty="0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kern="0" dirty="0" err="1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kern="0" dirty="0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kern="0" dirty="0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4000" kern="0" dirty="0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0" dirty="0" err="1">
                <a:solidFill>
                  <a:srgbClr val="00206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4000" kern="0" dirty="0">
              <a:solidFill>
                <a:srgbClr val="002060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6AB04D0-7807-4BB0-AB7A-4A552196339F}"/>
              </a:ext>
            </a:extLst>
          </p:cNvPr>
          <p:cNvSpPr txBox="1">
            <a:spLocks/>
          </p:cNvSpPr>
          <p:nvPr/>
        </p:nvSpPr>
        <p:spPr>
          <a:xfrm>
            <a:off x="228600" y="2819400"/>
            <a:ext cx="7543800" cy="2292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Bef>
                <a:spcPts val="95"/>
              </a:spcBef>
            </a:pP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06:</a:t>
            </a:r>
          </a:p>
          <a:p>
            <a:pPr marL="742950" indent="-742950">
              <a:spcBef>
                <a:spcPts val="95"/>
              </a:spcBef>
              <a:buAutoNum type="arabicParenR"/>
            </a:pP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19120472 –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2400" kern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spcBef>
                <a:spcPts val="95"/>
              </a:spcBef>
              <a:buAutoNum type="arabicParenR"/>
            </a:pP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19120459 –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400" kern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spcBef>
                <a:spcPts val="95"/>
              </a:spcBef>
              <a:buAutoNum type="arabicParenR"/>
            </a:pP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19120039 – Phan Minh Triết</a:t>
            </a:r>
          </a:p>
          <a:p>
            <a:pPr marL="742950" indent="-742950">
              <a:spcBef>
                <a:spcPts val="95"/>
              </a:spcBef>
              <a:buAutoNum type="arabicParenR"/>
            </a:pP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19120138 –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Thuỵ</a:t>
            </a:r>
            <a:endParaRPr lang="en-US" sz="2400" kern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spcBef>
                <a:spcPts val="95"/>
              </a:spcBef>
              <a:buAutoNum type="arabicParenR"/>
            </a:pP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18120438 –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2400" kern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F7A52C-F69B-414E-A006-A38378B0B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1082414"/>
            <a:ext cx="4160393" cy="531364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155338"/>
            <a:ext cx="3708400" cy="11060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600" spc="-50" dirty="0">
                <a:latin typeface="Times New Roman"/>
                <a:cs typeface="Times New Roman"/>
              </a:rPr>
              <a:t>MVP Planning</a:t>
            </a:r>
            <a:br>
              <a:rPr lang="en-US" sz="3600" spc="-50" dirty="0">
                <a:latin typeface="Times New Roman"/>
                <a:cs typeface="Times New Roman"/>
              </a:rPr>
            </a:b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9905" y="1524000"/>
            <a:ext cx="3909695" cy="11208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E75BC"/>
              </a:buClr>
            </a:pPr>
            <a:r>
              <a:rPr lang="en-US" sz="2300" dirty="0" err="1">
                <a:latin typeface="Times New Roman"/>
                <a:cs typeface="Times New Roman"/>
              </a:rPr>
              <a:t>Gồm</a:t>
            </a:r>
            <a:r>
              <a:rPr lang="en-US" sz="2300" dirty="0">
                <a:latin typeface="Times New Roman"/>
                <a:cs typeface="Times New Roman"/>
              </a:rPr>
              <a:t>:</a:t>
            </a:r>
            <a:endParaRPr sz="2300" dirty="0">
              <a:latin typeface="Times New Roman"/>
              <a:cs typeface="Times New Roman"/>
            </a:endParaRPr>
          </a:p>
          <a:p>
            <a:pPr marL="526415" indent="-463550">
              <a:lnSpc>
                <a:spcPct val="100000"/>
              </a:lnSpc>
              <a:buClr>
                <a:srgbClr val="F79546"/>
              </a:buClr>
              <a:buFont typeface="Arial"/>
              <a:buChar char=""/>
              <a:tabLst>
                <a:tab pos="526415" algn="l"/>
                <a:tab pos="527050" algn="l"/>
              </a:tabLst>
            </a:pPr>
            <a:r>
              <a:rPr lang="vi-VN" sz="2400" spc="55" dirty="0">
                <a:latin typeface="Times New Roman"/>
                <a:cs typeface="Times New Roman"/>
              </a:rPr>
              <a:t>User </a:t>
            </a:r>
            <a:r>
              <a:rPr lang="vi-VN" sz="2400" spc="55" dirty="0" err="1">
                <a:latin typeface="Times New Roman"/>
                <a:cs typeface="Times New Roman"/>
              </a:rPr>
              <a:t>Story</a:t>
            </a:r>
            <a:r>
              <a:rPr lang="en-US" sz="2400" spc="55" dirty="0">
                <a:latin typeface="Times New Roman"/>
                <a:cs typeface="Times New Roman"/>
              </a:rPr>
              <a:t> Map</a:t>
            </a:r>
            <a:endParaRPr lang="vi-VN" sz="2300" dirty="0">
              <a:latin typeface="Times New Roman"/>
              <a:cs typeface="Times New Roman"/>
            </a:endParaRPr>
          </a:p>
          <a:p>
            <a:pPr marL="526415" indent="-463550">
              <a:lnSpc>
                <a:spcPts val="2735"/>
              </a:lnSpc>
              <a:buClr>
                <a:srgbClr val="F79546"/>
              </a:buClr>
              <a:buFont typeface="Arial"/>
              <a:buChar char=""/>
              <a:tabLst>
                <a:tab pos="526415" algn="l"/>
                <a:tab pos="527050" algn="l"/>
              </a:tabLst>
            </a:pPr>
            <a:r>
              <a:rPr lang="vi-VN" sz="2400" spc="-10" dirty="0">
                <a:latin typeface="Times New Roman"/>
                <a:cs typeface="Times New Roman"/>
              </a:rPr>
              <a:t>User </a:t>
            </a:r>
            <a:r>
              <a:rPr lang="vi-VN" sz="2400" spc="-10" dirty="0" err="1">
                <a:latin typeface="Times New Roman"/>
                <a:cs typeface="Times New Roman"/>
              </a:rPr>
              <a:t>story</a:t>
            </a:r>
            <a:r>
              <a:rPr lang="vi-VN" sz="2400" spc="-10" dirty="0">
                <a:latin typeface="Times New Roman"/>
                <a:cs typeface="Times New Roman"/>
              </a:rPr>
              <a:t> </a:t>
            </a:r>
            <a:r>
              <a:rPr lang="vi-VN" sz="2400" spc="-10" dirty="0" err="1">
                <a:latin typeface="Times New Roman"/>
                <a:cs typeface="Times New Roman"/>
              </a:rPr>
              <a:t>specs</a:t>
            </a:r>
            <a:r>
              <a:rPr lang="vi-VN" sz="2400" spc="-10" dirty="0">
                <a:latin typeface="Times New Roman"/>
                <a:cs typeface="Times New Roman"/>
              </a:rPr>
              <a:t> &amp; </a:t>
            </a:r>
            <a:r>
              <a:rPr lang="vi-VN" sz="2400" spc="-10" dirty="0" err="1">
                <a:latin typeface="Times New Roman"/>
                <a:cs typeface="Times New Roman"/>
              </a:rPr>
              <a:t>context</a:t>
            </a:r>
            <a:endParaRPr lang="vi-VN" sz="2400" spc="-1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24E75-35CB-4850-BDAA-E3A5C40A0485}"/>
              </a:ext>
            </a:extLst>
          </p:cNvPr>
          <p:cNvSpPr txBox="1"/>
          <p:nvPr/>
        </p:nvSpPr>
        <p:spPr>
          <a:xfrm>
            <a:off x="609600" y="299878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 =  Minimum Viable Product –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chu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55ADE-EB87-4723-8C25-CDF1B0D6F5D5}"/>
              </a:ext>
            </a:extLst>
          </p:cNvPr>
          <p:cNvSpPr txBox="1"/>
          <p:nvPr/>
        </p:nvSpPr>
        <p:spPr>
          <a:xfrm>
            <a:off x="800100" y="4417471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808080"/>
                </a:highlight>
              </a:rPr>
              <a:t>Câu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hỏi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đặt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ra</a:t>
            </a:r>
            <a:r>
              <a:rPr lang="en-US" dirty="0">
                <a:highlight>
                  <a:srgbClr val="808080"/>
                </a:highlight>
              </a:rPr>
              <a:t>:</a:t>
            </a:r>
          </a:p>
          <a:p>
            <a:pPr marL="285750" indent="-285750">
              <a:buClr>
                <a:schemeClr val="tx2">
                  <a:lumMod val="50000"/>
                </a:schemeClr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808080"/>
                </a:highlight>
              </a:rPr>
              <a:t>MVP Planning </a:t>
            </a:r>
            <a:r>
              <a:rPr lang="en-US" dirty="0" err="1">
                <a:highlight>
                  <a:srgbClr val="808080"/>
                </a:highlight>
              </a:rPr>
              <a:t>để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làm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gì</a:t>
            </a:r>
            <a:endParaRPr lang="en-US" dirty="0">
              <a:highlight>
                <a:srgbClr val="808080"/>
              </a:highlight>
            </a:endParaRPr>
          </a:p>
          <a:p>
            <a:pPr marL="285750" indent="-285750">
              <a:buClr>
                <a:schemeClr val="tx2">
                  <a:lumMod val="50000"/>
                </a:schemeClr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dirty="0" err="1">
                <a:highlight>
                  <a:srgbClr val="808080"/>
                </a:highlight>
              </a:rPr>
              <a:t>Vai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trò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của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nó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trong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việc</a:t>
            </a:r>
            <a:r>
              <a:rPr lang="en-US" dirty="0">
                <a:highlight>
                  <a:srgbClr val="808080"/>
                </a:highlight>
              </a:rPr>
              <a:t> ta </a:t>
            </a:r>
            <a:r>
              <a:rPr lang="en-US" dirty="0" err="1">
                <a:highlight>
                  <a:srgbClr val="808080"/>
                </a:highlight>
              </a:rPr>
              <a:t>phát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triển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sản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phẩm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ra</a:t>
            </a:r>
            <a:r>
              <a:rPr lang="en-US" dirty="0">
                <a:highlight>
                  <a:srgbClr val="808080"/>
                </a:highlight>
              </a:rPr>
              <a:t> </a:t>
            </a:r>
            <a:r>
              <a:rPr lang="en-US" dirty="0" err="1">
                <a:highlight>
                  <a:srgbClr val="808080"/>
                </a:highlight>
              </a:rPr>
              <a:t>sao</a:t>
            </a:r>
            <a:r>
              <a:rPr lang="en-US" dirty="0">
                <a:highlight>
                  <a:srgbClr val="808080"/>
                </a:highlight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324928"/>
            <a:ext cx="437769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User Story Map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639697" y="4876800"/>
            <a:ext cx="5864606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User Story </a:t>
            </a:r>
            <a:r>
              <a:rPr lang="en-US" sz="2400" dirty="0" err="1">
                <a:latin typeface="Times New Roman"/>
                <a:cs typeface="Times New Roman"/>
              </a:rPr>
              <a:t>là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gì</a:t>
            </a:r>
            <a:r>
              <a:rPr lang="en-US" sz="2400" dirty="0">
                <a:latin typeface="Times New Roman"/>
                <a:cs typeface="Times New Roman"/>
              </a:rPr>
              <a:t>?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/>
                <a:cs typeface="Times New Roman"/>
              </a:rPr>
              <a:t>Có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chức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năng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gì</a:t>
            </a:r>
            <a:r>
              <a:rPr lang="en-US" sz="2400" dirty="0">
                <a:latin typeface="Times New Roman"/>
                <a:cs typeface="Times New Roman"/>
              </a:rPr>
              <a:t>?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/>
                <a:cs typeface="Times New Roman"/>
              </a:rPr>
              <a:t>Giúp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ích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được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gì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trong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quá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trình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phát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triển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phần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mềm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4F252-5C5A-432F-96A1-EAE53CE77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3188"/>
            <a:ext cx="7315200" cy="2733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9529E35A-5F47-4893-9E6C-8333D3F04439}"/>
              </a:ext>
            </a:extLst>
          </p:cNvPr>
          <p:cNvSpPr txBox="1"/>
          <p:nvPr/>
        </p:nvSpPr>
        <p:spPr>
          <a:xfrm>
            <a:off x="2514600" y="4207008"/>
            <a:ext cx="58646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User Story </a:t>
            </a:r>
            <a:r>
              <a:rPr lang="en-US" sz="1800" dirty="0" err="1">
                <a:latin typeface="Times New Roman"/>
                <a:cs typeface="Times New Roman"/>
              </a:rPr>
              <a:t>Quản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lý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nhà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sách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của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Nhóm</a:t>
            </a:r>
            <a:r>
              <a:rPr lang="en-US" sz="1800" dirty="0">
                <a:latin typeface="Times New Roman"/>
                <a:cs typeface="Times New Roman"/>
              </a:rPr>
              <a:t> 06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012B39-29F9-4B8E-8550-DDA3E0C81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18865"/>
            <a:ext cx="6725589" cy="462027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770" y="412838"/>
            <a:ext cx="5410199" cy="3813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">
              <a:lnSpc>
                <a:spcPts val="2735"/>
              </a:lnSpc>
              <a:buClr>
                <a:srgbClr val="F79546"/>
              </a:buClr>
              <a:tabLst>
                <a:tab pos="526415" algn="l"/>
                <a:tab pos="527050" algn="l"/>
              </a:tabLst>
            </a:pPr>
            <a:r>
              <a:rPr lang="vi-VN" sz="3600" spc="-10" dirty="0">
                <a:latin typeface="Times New Roman"/>
                <a:cs typeface="Times New Roman"/>
              </a:rPr>
              <a:t>User </a:t>
            </a:r>
            <a:r>
              <a:rPr lang="vi-VN" sz="3600" spc="-10" dirty="0" err="1">
                <a:latin typeface="Times New Roman"/>
                <a:cs typeface="Times New Roman"/>
              </a:rPr>
              <a:t>story</a:t>
            </a:r>
            <a:r>
              <a:rPr lang="vi-VN" sz="3600" spc="-10" dirty="0">
                <a:latin typeface="Times New Roman"/>
                <a:cs typeface="Times New Roman"/>
              </a:rPr>
              <a:t> </a:t>
            </a:r>
            <a:r>
              <a:rPr lang="vi-VN" sz="3600" spc="-10" dirty="0" err="1">
                <a:latin typeface="Times New Roman"/>
                <a:cs typeface="Times New Roman"/>
              </a:rPr>
              <a:t>specs</a:t>
            </a:r>
            <a:r>
              <a:rPr lang="vi-VN" sz="3600" spc="-10" dirty="0">
                <a:latin typeface="Times New Roman"/>
                <a:cs typeface="Times New Roman"/>
              </a:rPr>
              <a:t> &amp; </a:t>
            </a:r>
            <a:r>
              <a:rPr lang="vi-VN" sz="3600" spc="-10" dirty="0" err="1">
                <a:latin typeface="Times New Roman"/>
                <a:cs typeface="Times New Roman"/>
              </a:rPr>
              <a:t>context</a:t>
            </a:r>
            <a:endParaRPr lang="vi-VN" sz="3600" spc="-1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699094-3BB0-4EC5-BF0A-4F095F9B6BB3}"/>
              </a:ext>
            </a:extLst>
          </p:cNvPr>
          <p:cNvSpPr txBox="1"/>
          <p:nvPr/>
        </p:nvSpPr>
        <p:spPr>
          <a:xfrm>
            <a:off x="7010400" y="1828800"/>
            <a:ext cx="1833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3E4AB4FE-3206-40BB-A669-8DEDB285D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143000"/>
            <a:ext cx="8636000" cy="48768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20" y="1262675"/>
            <a:ext cx="8265160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highlight>
                  <a:srgbClr val="00FFFF"/>
                </a:highlight>
              </a:rPr>
              <a:t>KẾT THÚC PHẦN THUYẾT TRÌNH CỦA NHÓM 06</a:t>
            </a:r>
            <a:endParaRPr dirty="0">
              <a:highlight>
                <a:srgbClr val="00FFFF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2972873"/>
            <a:ext cx="7691120" cy="4244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70"/>
              </a:spcBef>
              <a:buClr>
                <a:srgbClr val="F79546"/>
              </a:buClr>
              <a:tabLst>
                <a:tab pos="475615" algn="l"/>
                <a:tab pos="476250" algn="l"/>
              </a:tabLst>
            </a:pPr>
            <a:r>
              <a:rPr lang="en-US" sz="2200" dirty="0">
                <a:highlight>
                  <a:srgbClr val="00FFFF"/>
                </a:highlight>
                <a:latin typeface="Times New Roman"/>
                <a:cs typeface="Times New Roman"/>
              </a:rPr>
              <a:t>CẢM ƠN CÁC BẠN VÀ THẦY CÔ ĐÃ NGHE VÀ THEO DÕI!!</a:t>
            </a:r>
            <a:endParaRPr sz="2200" dirty="0">
              <a:highlight>
                <a:srgbClr val="00FFFF"/>
              </a:highlight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57200"/>
            <a:ext cx="4808983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Requirement Gathering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221422"/>
            <a:ext cx="6324600" cy="447173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76250" indent="-464184">
              <a:lnSpc>
                <a:spcPct val="100000"/>
              </a:lnSpc>
              <a:spcBef>
                <a:spcPts val="670"/>
              </a:spcBef>
              <a:buClr>
                <a:srgbClr val="F79546"/>
              </a:buClr>
              <a:buFont typeface="Arial"/>
              <a:buChar char=""/>
              <a:tabLst>
                <a:tab pos="475615" algn="l"/>
                <a:tab pos="476884" algn="l"/>
              </a:tabLst>
            </a:pPr>
            <a:r>
              <a:rPr sz="2400" spc="-25" dirty="0">
                <a:latin typeface="Times New Roman"/>
                <a:cs typeface="Times New Roman"/>
              </a:rPr>
              <a:t>Giới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thiệu</a:t>
            </a:r>
            <a:endParaRPr sz="2400" dirty="0">
              <a:latin typeface="Times New Roman"/>
              <a:cs typeface="Times New Roman"/>
            </a:endParaRPr>
          </a:p>
          <a:p>
            <a:pPr marL="476250" indent="-464184">
              <a:lnSpc>
                <a:spcPct val="100000"/>
              </a:lnSpc>
              <a:spcBef>
                <a:spcPts val="580"/>
              </a:spcBef>
              <a:buClr>
                <a:srgbClr val="F79546"/>
              </a:buClr>
              <a:buFont typeface="Arial"/>
              <a:buChar char=""/>
              <a:tabLst>
                <a:tab pos="475615" algn="l"/>
                <a:tab pos="476884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Define Business</a:t>
            </a:r>
            <a:endParaRPr lang="en-US" sz="2400" dirty="0">
              <a:latin typeface="Times New Roman"/>
              <a:cs typeface="Times New Roman"/>
            </a:endParaRPr>
          </a:p>
          <a:p>
            <a:pPr marL="476250" indent="-464184">
              <a:lnSpc>
                <a:spcPct val="100000"/>
              </a:lnSpc>
              <a:spcBef>
                <a:spcPts val="580"/>
              </a:spcBef>
              <a:buClr>
                <a:srgbClr val="F79546"/>
              </a:buClr>
              <a:buFont typeface="Arial"/>
              <a:buChar char=""/>
              <a:tabLst>
                <a:tab pos="475615" algn="l"/>
                <a:tab pos="476884" algn="l"/>
              </a:tabLst>
            </a:pPr>
            <a:r>
              <a:rPr lang="en-US" sz="2400" spc="95" dirty="0">
                <a:latin typeface="Times New Roman"/>
                <a:cs typeface="Times New Roman"/>
              </a:rPr>
              <a:t>Use case Modeling</a:t>
            </a:r>
          </a:p>
          <a:p>
            <a:pPr marL="476250" indent="-464184">
              <a:lnSpc>
                <a:spcPct val="100000"/>
              </a:lnSpc>
              <a:spcBef>
                <a:spcPts val="580"/>
              </a:spcBef>
              <a:buClr>
                <a:srgbClr val="F79546"/>
              </a:buClr>
              <a:buFont typeface="Arial"/>
              <a:buChar char=""/>
              <a:tabLst>
                <a:tab pos="475615" algn="l"/>
                <a:tab pos="476884" algn="l"/>
              </a:tabLst>
            </a:pPr>
            <a:r>
              <a:rPr lang="en-US" sz="2400" spc="95" dirty="0">
                <a:latin typeface="Times New Roman"/>
                <a:cs typeface="Times New Roman"/>
              </a:rPr>
              <a:t>Stake Holder</a:t>
            </a:r>
          </a:p>
          <a:p>
            <a:pPr marL="476250" indent="-464184">
              <a:lnSpc>
                <a:spcPct val="100000"/>
              </a:lnSpc>
              <a:spcBef>
                <a:spcPts val="580"/>
              </a:spcBef>
              <a:buClr>
                <a:srgbClr val="F79546"/>
              </a:buClr>
              <a:buFont typeface="Arial"/>
              <a:buChar char=""/>
              <a:tabLst>
                <a:tab pos="475615" algn="l"/>
                <a:tab pos="476884" algn="l"/>
              </a:tabLst>
            </a:pPr>
            <a:r>
              <a:rPr lang="en-US" sz="2400" spc="95" dirty="0">
                <a:latin typeface="Times New Roman"/>
                <a:cs typeface="Times New Roman"/>
              </a:rPr>
              <a:t>Use case description</a:t>
            </a:r>
          </a:p>
          <a:p>
            <a:pPr marL="476250" indent="-464184">
              <a:lnSpc>
                <a:spcPct val="100000"/>
              </a:lnSpc>
              <a:spcBef>
                <a:spcPts val="580"/>
              </a:spcBef>
              <a:buClr>
                <a:srgbClr val="F79546"/>
              </a:buClr>
              <a:buFont typeface="Arial"/>
              <a:buChar char=""/>
              <a:tabLst>
                <a:tab pos="475615" algn="l"/>
                <a:tab pos="476884" algn="l"/>
              </a:tabLst>
            </a:pPr>
            <a:r>
              <a:rPr lang="en-US" sz="2400" spc="95" dirty="0">
                <a:latin typeface="Times New Roman"/>
                <a:cs typeface="Times New Roman"/>
              </a:rPr>
              <a:t>Functional Requirement</a:t>
            </a:r>
          </a:p>
          <a:p>
            <a:pPr marL="476250" indent="-464184">
              <a:lnSpc>
                <a:spcPct val="100000"/>
              </a:lnSpc>
              <a:spcBef>
                <a:spcPts val="580"/>
              </a:spcBef>
              <a:buClr>
                <a:srgbClr val="F79546"/>
              </a:buClr>
              <a:buFont typeface="Arial"/>
              <a:buChar char=""/>
              <a:tabLst>
                <a:tab pos="475615" algn="l"/>
                <a:tab pos="476884" algn="l"/>
              </a:tabLst>
            </a:pPr>
            <a:r>
              <a:rPr lang="en-US" sz="2400" spc="-50" dirty="0">
                <a:latin typeface="Times New Roman"/>
                <a:cs typeface="Times New Roman"/>
              </a:rPr>
              <a:t>Non-Functional Requirement</a:t>
            </a:r>
          </a:p>
          <a:p>
            <a:pPr marL="476250" indent="-464184">
              <a:lnSpc>
                <a:spcPct val="100000"/>
              </a:lnSpc>
              <a:spcBef>
                <a:spcPts val="580"/>
              </a:spcBef>
              <a:buClr>
                <a:srgbClr val="F79546"/>
              </a:buClr>
              <a:buFont typeface="Arial"/>
              <a:buChar char=""/>
              <a:tabLst>
                <a:tab pos="475615" algn="l"/>
                <a:tab pos="476884" algn="l"/>
              </a:tabLst>
            </a:pPr>
            <a:r>
              <a:rPr lang="en-US" sz="2400" spc="-50" dirty="0">
                <a:latin typeface="Times New Roman"/>
                <a:cs typeface="Times New Roman"/>
              </a:rPr>
              <a:t>MVP Planning</a:t>
            </a:r>
          </a:p>
          <a:p>
            <a:pPr marL="933450" lvl="1" indent="-464184">
              <a:spcBef>
                <a:spcPts val="580"/>
              </a:spcBef>
              <a:buClr>
                <a:srgbClr val="F79546"/>
              </a:buClr>
              <a:buFont typeface="Arial"/>
              <a:buChar char=""/>
              <a:tabLst>
                <a:tab pos="475615" algn="l"/>
                <a:tab pos="476884" algn="l"/>
              </a:tabLst>
            </a:pPr>
            <a:r>
              <a:rPr lang="en-US" sz="2400" spc="-50" dirty="0">
                <a:latin typeface="Times New Roman"/>
                <a:cs typeface="Times New Roman"/>
              </a:rPr>
              <a:t>User Story Map</a:t>
            </a:r>
          </a:p>
          <a:p>
            <a:pPr marL="933450" lvl="1" indent="-464184">
              <a:spcBef>
                <a:spcPts val="580"/>
              </a:spcBef>
              <a:buClr>
                <a:srgbClr val="F79546"/>
              </a:buClr>
              <a:buFont typeface="Arial"/>
              <a:buChar char=""/>
              <a:tabLst>
                <a:tab pos="475615" algn="l"/>
                <a:tab pos="476884" algn="l"/>
              </a:tabLst>
            </a:pPr>
            <a:r>
              <a:rPr lang="en-US" sz="2400" spc="-50" dirty="0">
                <a:latin typeface="Times New Roman"/>
                <a:cs typeface="Times New Roman"/>
              </a:rPr>
              <a:t>User story specs &amp; context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89BC32A-471F-4F43-A188-D48F7A554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" y="1143000"/>
            <a:ext cx="5157470" cy="295557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372567"/>
            <a:ext cx="194881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Giới</a:t>
            </a:r>
            <a:r>
              <a:rPr spc="-70" dirty="0"/>
              <a:t> </a:t>
            </a:r>
            <a:r>
              <a:rPr spc="-5" dirty="0"/>
              <a:t>thiệu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93265" y="4289926"/>
            <a:ext cx="5157470" cy="190757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873760" lvl="1" indent="-404495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buFont typeface="Wingdings"/>
              <a:buChar char=""/>
              <a:tabLst>
                <a:tab pos="873760" algn="l"/>
                <a:tab pos="874394" algn="l"/>
              </a:tabLst>
            </a:pPr>
            <a:r>
              <a:rPr lang="en-US" sz="2200" spc="65" dirty="0">
                <a:latin typeface="Times New Roman"/>
                <a:cs typeface="Times New Roman"/>
              </a:rPr>
              <a:t>Requirement Gathering </a:t>
            </a:r>
            <a:r>
              <a:rPr lang="en-US" sz="2200" spc="65" dirty="0" err="1">
                <a:latin typeface="Times New Roman"/>
                <a:cs typeface="Times New Roman"/>
              </a:rPr>
              <a:t>là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gì</a:t>
            </a:r>
            <a:r>
              <a:rPr lang="en-US" sz="2200" spc="65" dirty="0">
                <a:latin typeface="Times New Roman"/>
                <a:cs typeface="Times New Roman"/>
              </a:rPr>
              <a:t>?</a:t>
            </a:r>
          </a:p>
          <a:p>
            <a:pPr marL="873760" lvl="1" indent="-404495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buFont typeface="Wingdings"/>
              <a:buChar char=""/>
              <a:tabLst>
                <a:tab pos="873760" algn="l"/>
                <a:tab pos="874394" algn="l"/>
              </a:tabLst>
            </a:pPr>
            <a:r>
              <a:rPr lang="en-US" sz="2200" spc="65" dirty="0">
                <a:latin typeface="Times New Roman"/>
                <a:cs typeface="Times New Roman"/>
              </a:rPr>
              <a:t>Requirement Gathering </a:t>
            </a:r>
            <a:r>
              <a:rPr lang="en-US" sz="2200" spc="65" dirty="0" err="1">
                <a:latin typeface="Times New Roman"/>
                <a:cs typeface="Times New Roman"/>
              </a:rPr>
              <a:t>có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chức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năng</a:t>
            </a:r>
            <a:r>
              <a:rPr lang="en-US" sz="2200" spc="65" dirty="0">
                <a:latin typeface="Times New Roman"/>
                <a:cs typeface="Times New Roman"/>
              </a:rPr>
              <a:t>, </a:t>
            </a:r>
            <a:r>
              <a:rPr lang="en-US" sz="2200" spc="65" dirty="0" err="1">
                <a:latin typeface="Times New Roman"/>
                <a:cs typeface="Times New Roman"/>
              </a:rPr>
              <a:t>vai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trò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gì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khi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phát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triển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phần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mềm</a:t>
            </a:r>
            <a:r>
              <a:rPr lang="en-US" sz="2200" spc="65" dirty="0">
                <a:latin typeface="Times New Roman"/>
                <a:cs typeface="Times New Roman"/>
              </a:rPr>
              <a:t>?</a:t>
            </a:r>
          </a:p>
          <a:p>
            <a:pPr marL="873760" lvl="1" indent="-404495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buFont typeface="Wingdings"/>
              <a:buChar char=""/>
              <a:tabLst>
                <a:tab pos="873760" algn="l"/>
                <a:tab pos="874394" algn="l"/>
              </a:tabLst>
            </a:pPr>
            <a:r>
              <a:rPr lang="en-US" sz="2200" spc="65" dirty="0" err="1">
                <a:latin typeface="Times New Roman"/>
                <a:cs typeface="Times New Roman"/>
              </a:rPr>
              <a:t>Tại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sao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phải</a:t>
            </a:r>
            <a:r>
              <a:rPr lang="en-US" sz="2200" spc="65" dirty="0">
                <a:latin typeface="Times New Roman"/>
                <a:cs typeface="Times New Roman"/>
              </a:rPr>
              <a:t> </a:t>
            </a:r>
            <a:r>
              <a:rPr lang="en-US" sz="2200" spc="65" dirty="0" err="1">
                <a:latin typeface="Times New Roman"/>
                <a:cs typeface="Times New Roman"/>
              </a:rPr>
              <a:t>có</a:t>
            </a:r>
            <a:r>
              <a:rPr lang="en-US" sz="2200" spc="65" dirty="0">
                <a:latin typeface="Times New Roman"/>
                <a:cs typeface="Times New Roman"/>
              </a:rPr>
              <a:t> RG ?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436B91E-026C-4B7D-876A-74EE3FB227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20" y="1143001"/>
            <a:ext cx="4143611" cy="2955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284711"/>
            <a:ext cx="465505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6" algn="l">
              <a:lnSpc>
                <a:spcPct val="100000"/>
              </a:lnSpc>
              <a:spcBef>
                <a:spcPts val="580"/>
              </a:spcBef>
              <a:buClr>
                <a:srgbClr val="F79546"/>
              </a:buClr>
              <a:tabLst>
                <a:tab pos="475615" algn="l"/>
                <a:tab pos="476884" algn="l"/>
              </a:tabLst>
            </a:pPr>
            <a:r>
              <a:rPr lang="en-US" sz="3600" spc="-10" dirty="0">
                <a:latin typeface="Times New Roman"/>
                <a:cs typeface="Times New Roman"/>
              </a:rPr>
              <a:t>Define Business process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8A185-F537-4193-9060-8B8C7275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3858358"/>
            <a:ext cx="6690359" cy="260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A65914-1F37-49AC-8A5A-5EA190184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13462"/>
            <a:ext cx="5562600" cy="2609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B7CE0-6B5A-458C-B46B-1A0BD716F2AE}"/>
              </a:ext>
            </a:extLst>
          </p:cNvPr>
          <p:cNvSpPr txBox="1"/>
          <p:nvPr/>
        </p:nvSpPr>
        <p:spPr>
          <a:xfrm>
            <a:off x="304800" y="1447800"/>
            <a:ext cx="167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2879C-1F27-409D-AA9A-6026367C97DD}"/>
              </a:ext>
            </a:extLst>
          </p:cNvPr>
          <p:cNvSpPr txBox="1"/>
          <p:nvPr/>
        </p:nvSpPr>
        <p:spPr>
          <a:xfrm>
            <a:off x="7239000" y="3858358"/>
            <a:ext cx="16045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81000"/>
            <a:ext cx="43761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6">
              <a:lnSpc>
                <a:spcPct val="100000"/>
              </a:lnSpc>
              <a:spcBef>
                <a:spcPts val="580"/>
              </a:spcBef>
              <a:buClr>
                <a:srgbClr val="F79546"/>
              </a:buClr>
              <a:tabLst>
                <a:tab pos="475615" algn="l"/>
                <a:tab pos="476884" algn="l"/>
              </a:tabLst>
            </a:pPr>
            <a:r>
              <a:rPr lang="en-US" sz="3600" spc="95" dirty="0">
                <a:latin typeface="Times New Roman"/>
                <a:cs typeface="Times New Roman"/>
              </a:rPr>
              <a:t>Use case 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4982D42-E962-47C5-9AAB-8F4CB26F9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46074"/>
            <a:ext cx="5943600" cy="34855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6B128A86-FEAF-46F2-8863-68AF84A3A8B4}"/>
              </a:ext>
            </a:extLst>
          </p:cNvPr>
          <p:cNvSpPr txBox="1"/>
          <p:nvPr/>
        </p:nvSpPr>
        <p:spPr>
          <a:xfrm>
            <a:off x="-140335" y="5008098"/>
            <a:ext cx="6236335" cy="42511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lvl="1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tabLst>
                <a:tab pos="873760" algn="l"/>
                <a:tab pos="874394" algn="l"/>
              </a:tabLst>
            </a:pPr>
            <a:r>
              <a:rPr lang="en-US" sz="2200" dirty="0" err="1">
                <a:latin typeface="Times New Roman"/>
                <a:cs typeface="Times New Roman"/>
              </a:rPr>
              <a:t>Sơ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đồ</a:t>
            </a:r>
            <a:r>
              <a:rPr lang="en-US" sz="2200" dirty="0">
                <a:latin typeface="Times New Roman"/>
                <a:cs typeface="Times New Roman"/>
              </a:rPr>
              <a:t> Use case </a:t>
            </a:r>
            <a:r>
              <a:rPr lang="en-US" sz="2200" dirty="0" err="1">
                <a:latin typeface="Times New Roman"/>
                <a:cs typeface="Times New Roman"/>
              </a:rPr>
              <a:t>cho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phần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mềm</a:t>
            </a:r>
            <a:r>
              <a:rPr lang="en-US" sz="2200" dirty="0">
                <a:latin typeface="Times New Roman"/>
                <a:cs typeface="Times New Roman"/>
              </a:rPr>
              <a:t> “</a:t>
            </a:r>
            <a:r>
              <a:rPr lang="en-US" sz="2200" dirty="0" err="1">
                <a:latin typeface="Times New Roman"/>
                <a:cs typeface="Times New Roman"/>
              </a:rPr>
              <a:t>Quản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lý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nhà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sách</a:t>
            </a:r>
            <a:r>
              <a:rPr lang="en-US" sz="2200" dirty="0">
                <a:latin typeface="Times New Roman"/>
                <a:cs typeface="Times New Roman"/>
              </a:rPr>
              <a:t>”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3A28E25-06D0-4B18-B4CD-3FAACDCD78CF}"/>
              </a:ext>
            </a:extLst>
          </p:cNvPr>
          <p:cNvSpPr txBox="1"/>
          <p:nvPr/>
        </p:nvSpPr>
        <p:spPr>
          <a:xfrm>
            <a:off x="5888471" y="1424786"/>
            <a:ext cx="2946841" cy="1166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lvl="1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tabLst>
                <a:tab pos="873760" algn="l"/>
                <a:tab pos="874394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Use case </a:t>
            </a:r>
            <a:r>
              <a:rPr lang="en-US" sz="2200" dirty="0" err="1">
                <a:latin typeface="Times New Roman"/>
                <a:cs typeface="Times New Roman"/>
              </a:rPr>
              <a:t>là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gì</a:t>
            </a:r>
            <a:r>
              <a:rPr lang="en-US" sz="2200" dirty="0">
                <a:latin typeface="Times New Roman"/>
                <a:cs typeface="Times New Roman"/>
              </a:rPr>
              <a:t>?</a:t>
            </a:r>
          </a:p>
          <a:p>
            <a:pPr marL="469265" lvl="1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tabLst>
                <a:tab pos="873760" algn="l"/>
                <a:tab pos="874394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Use case 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vai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trò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gì</a:t>
            </a:r>
            <a:r>
              <a:rPr lang="en-US" sz="2200" dirty="0">
                <a:latin typeface="Times New Roman"/>
                <a:cs typeface="Times New Roman"/>
              </a:rPr>
              <a:t>?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1215D6F-4D75-43AA-9332-798E7D4A71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58" y="2769843"/>
            <a:ext cx="2946841" cy="1675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238" y="304800"/>
            <a:ext cx="379552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6" algn="ctr">
              <a:lnSpc>
                <a:spcPct val="100000"/>
              </a:lnSpc>
              <a:spcBef>
                <a:spcPts val="580"/>
              </a:spcBef>
              <a:buClr>
                <a:srgbClr val="F79546"/>
              </a:buClr>
              <a:tabLst>
                <a:tab pos="475615" algn="l"/>
                <a:tab pos="476884" algn="l"/>
              </a:tabLst>
            </a:pPr>
            <a:r>
              <a:rPr lang="en-US" sz="3600" spc="95" dirty="0">
                <a:latin typeface="Times New Roman"/>
                <a:cs typeface="Times New Roman"/>
              </a:rPr>
              <a:t>Stake Holder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64C94-22D1-461D-8F0D-1BFCA28E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05" y="1025555"/>
            <a:ext cx="6553199" cy="4686954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59DCF4E2-24D7-49D9-85DB-F7F8B1DFEFC3}"/>
              </a:ext>
            </a:extLst>
          </p:cNvPr>
          <p:cNvSpPr txBox="1"/>
          <p:nvPr/>
        </p:nvSpPr>
        <p:spPr>
          <a:xfrm>
            <a:off x="2362200" y="5872835"/>
            <a:ext cx="6236335" cy="42511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lvl="1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tabLst>
                <a:tab pos="873760" algn="l"/>
                <a:tab pos="874394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Stake Holder </a:t>
            </a:r>
            <a:r>
              <a:rPr lang="en-US" sz="2200" dirty="0" err="1">
                <a:latin typeface="Times New Roman"/>
                <a:cs typeface="Times New Roman"/>
              </a:rPr>
              <a:t>cho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phần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mềm</a:t>
            </a:r>
            <a:r>
              <a:rPr lang="en-US" sz="2200" dirty="0">
                <a:latin typeface="Times New Roman"/>
                <a:cs typeface="Times New Roman"/>
              </a:rPr>
              <a:t> “</a:t>
            </a:r>
            <a:r>
              <a:rPr lang="en-US" sz="2200" dirty="0" err="1">
                <a:latin typeface="Times New Roman"/>
                <a:cs typeface="Times New Roman"/>
              </a:rPr>
              <a:t>Quản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lý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nhà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sách</a:t>
            </a:r>
            <a:r>
              <a:rPr lang="en-US" sz="2200" dirty="0">
                <a:latin typeface="Times New Roman"/>
                <a:cs typeface="Times New Roman"/>
              </a:rPr>
              <a:t>”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17CDAEE-205F-40CA-BA39-AF2DBF1AA852}"/>
              </a:ext>
            </a:extLst>
          </p:cNvPr>
          <p:cNvSpPr txBox="1"/>
          <p:nvPr/>
        </p:nvSpPr>
        <p:spPr>
          <a:xfrm>
            <a:off x="-353236" y="1828800"/>
            <a:ext cx="2946841" cy="1166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lvl="1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tabLst>
                <a:tab pos="873760" algn="l"/>
                <a:tab pos="874394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Stake Holder </a:t>
            </a:r>
            <a:r>
              <a:rPr lang="en-US" sz="2200" dirty="0" err="1">
                <a:latin typeface="Times New Roman"/>
                <a:cs typeface="Times New Roman"/>
              </a:rPr>
              <a:t>là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gì</a:t>
            </a:r>
            <a:r>
              <a:rPr lang="en-US" sz="2200" dirty="0">
                <a:latin typeface="Times New Roman"/>
                <a:cs typeface="Times New Roman"/>
              </a:rPr>
              <a:t>?</a:t>
            </a:r>
          </a:p>
          <a:p>
            <a:pPr marL="469265" lvl="1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tabLst>
                <a:tab pos="873760" algn="l"/>
                <a:tab pos="874394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Stake Holder 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vai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trò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gì</a:t>
            </a:r>
            <a:r>
              <a:rPr lang="en-US" sz="2200" dirty="0">
                <a:latin typeface="Times New Roman"/>
                <a:cs typeface="Times New Roman"/>
              </a:rPr>
              <a:t>?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D9C47DB-A6B3-4A3B-9B8C-3DC367D1D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" y="3270127"/>
            <a:ext cx="2326386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340" y="372567"/>
            <a:ext cx="435825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6">
              <a:lnSpc>
                <a:spcPct val="100000"/>
              </a:lnSpc>
              <a:spcBef>
                <a:spcPts val="580"/>
              </a:spcBef>
              <a:buClr>
                <a:srgbClr val="F79546"/>
              </a:buClr>
              <a:tabLst>
                <a:tab pos="475615" algn="l"/>
                <a:tab pos="476884" algn="l"/>
              </a:tabLst>
            </a:pPr>
            <a:r>
              <a:rPr lang="en-US" sz="3600" spc="95" dirty="0">
                <a:latin typeface="Times New Roman"/>
                <a:cs typeface="Times New Roman"/>
              </a:rPr>
              <a:t>Use case 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82957-D237-4419-82D2-21E00FDE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8" y="1037891"/>
            <a:ext cx="5963482" cy="4782217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795D082-44A0-4FFA-8F75-86C7210918CE}"/>
              </a:ext>
            </a:extLst>
          </p:cNvPr>
          <p:cNvSpPr txBox="1"/>
          <p:nvPr/>
        </p:nvSpPr>
        <p:spPr>
          <a:xfrm>
            <a:off x="-32825" y="5864594"/>
            <a:ext cx="6236335" cy="42511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lvl="1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tabLst>
                <a:tab pos="873760" algn="l"/>
                <a:tab pos="874394" algn="l"/>
              </a:tabLst>
            </a:pPr>
            <a:r>
              <a:rPr lang="en-US" sz="2200" dirty="0" err="1">
                <a:latin typeface="Times New Roman"/>
                <a:cs typeface="Times New Roman"/>
              </a:rPr>
              <a:t>Một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trong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những</a:t>
            </a:r>
            <a:r>
              <a:rPr lang="en-US" sz="2200" dirty="0">
                <a:latin typeface="Times New Roman"/>
                <a:cs typeface="Times New Roman"/>
              </a:rPr>
              <a:t>  Use case Description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User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E17E60D-7BD1-41CA-B84D-1EA3400A2275}"/>
              </a:ext>
            </a:extLst>
          </p:cNvPr>
          <p:cNvSpPr txBox="1"/>
          <p:nvPr/>
        </p:nvSpPr>
        <p:spPr>
          <a:xfrm>
            <a:off x="5888471" y="1424786"/>
            <a:ext cx="2946841" cy="150489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lvl="1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tabLst>
                <a:tab pos="873760" algn="l"/>
                <a:tab pos="874394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Use case Description </a:t>
            </a:r>
            <a:r>
              <a:rPr lang="en-US" sz="2200" dirty="0" err="1">
                <a:latin typeface="Times New Roman"/>
                <a:cs typeface="Times New Roman"/>
              </a:rPr>
              <a:t>là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gì</a:t>
            </a:r>
            <a:r>
              <a:rPr lang="en-US" sz="2200" dirty="0">
                <a:latin typeface="Times New Roman"/>
                <a:cs typeface="Times New Roman"/>
              </a:rPr>
              <a:t>?</a:t>
            </a:r>
          </a:p>
          <a:p>
            <a:pPr marL="469265" lvl="1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tabLst>
                <a:tab pos="873760" algn="l"/>
                <a:tab pos="874394" algn="l"/>
              </a:tabLst>
            </a:pPr>
            <a:r>
              <a:rPr lang="en-US" sz="2200" dirty="0">
                <a:latin typeface="Times New Roman"/>
                <a:cs typeface="Times New Roman"/>
              </a:rPr>
              <a:t>Use case Description </a:t>
            </a:r>
            <a:r>
              <a:rPr lang="en-US" sz="2200" dirty="0" err="1">
                <a:latin typeface="Times New Roman"/>
                <a:cs typeface="Times New Roman"/>
              </a:rPr>
              <a:t>có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vai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trò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gì</a:t>
            </a:r>
            <a:r>
              <a:rPr lang="en-US" sz="2200" dirty="0">
                <a:latin typeface="Times New Roman"/>
                <a:cs typeface="Times New Roman"/>
              </a:rPr>
              <a:t>?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DAAE7B-426F-4F73-B885-6D4BACCDA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69" y="3124200"/>
            <a:ext cx="2700462" cy="2050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4891659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Functional Requirement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F7DD4-A582-44CE-AE3B-C41DC769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018838"/>
            <a:ext cx="5887272" cy="4820323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976818B2-BE08-49D3-9413-A6944DEE6842}"/>
              </a:ext>
            </a:extLst>
          </p:cNvPr>
          <p:cNvSpPr txBox="1"/>
          <p:nvPr/>
        </p:nvSpPr>
        <p:spPr>
          <a:xfrm>
            <a:off x="2854198" y="5970942"/>
            <a:ext cx="6236335" cy="42511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lvl="1">
              <a:lnSpc>
                <a:spcPct val="100000"/>
              </a:lnSpc>
              <a:spcBef>
                <a:spcPts val="525"/>
              </a:spcBef>
              <a:buClr>
                <a:srgbClr val="0E75BC"/>
              </a:buClr>
              <a:tabLst>
                <a:tab pos="873760" algn="l"/>
                <a:tab pos="874394" algn="l"/>
              </a:tabLst>
            </a:pPr>
            <a:r>
              <a:rPr lang="en-US" sz="2200" dirty="0" err="1">
                <a:latin typeface="Times New Roman"/>
                <a:cs typeface="Times New Roman"/>
              </a:rPr>
              <a:t>Một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err="1">
                <a:latin typeface="Times New Roman"/>
                <a:cs typeface="Times New Roman"/>
              </a:rPr>
              <a:t>số</a:t>
            </a:r>
            <a:r>
              <a:rPr lang="en-US" sz="2200" dirty="0">
                <a:latin typeface="Times New Roman"/>
                <a:cs typeface="Times New Roman"/>
              </a:rPr>
              <a:t> Function Requirement </a:t>
            </a:r>
            <a:r>
              <a:rPr lang="en-US" sz="2200" dirty="0" err="1">
                <a:latin typeface="Times New Roman"/>
                <a:cs typeface="Times New Roman"/>
              </a:rPr>
              <a:t>của</a:t>
            </a:r>
            <a:r>
              <a:rPr lang="en-US" sz="2200" dirty="0">
                <a:latin typeface="Times New Roman"/>
                <a:cs typeface="Times New Roman"/>
              </a:rPr>
              <a:t> User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48FD0-5595-4EF0-9FCA-43320F84D83E}"/>
              </a:ext>
            </a:extLst>
          </p:cNvPr>
          <p:cNvSpPr txBox="1"/>
          <p:nvPr/>
        </p:nvSpPr>
        <p:spPr>
          <a:xfrm>
            <a:off x="304800" y="1524000"/>
            <a:ext cx="228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594360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Non - Functional Requirement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9C808-1C5D-4E76-8741-DC0B3A173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4791744" cy="4934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9404D-3824-46A7-8D19-44C353BC967E}"/>
              </a:ext>
            </a:extLst>
          </p:cNvPr>
          <p:cNvSpPr txBox="1"/>
          <p:nvPr/>
        </p:nvSpPr>
        <p:spPr>
          <a:xfrm>
            <a:off x="5693898" y="1981200"/>
            <a:ext cx="3128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418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BÁO CÁO ĐỒ ÁN NHẬP MÔN CÔNG NGHỆ PHẦN MỀM</vt:lpstr>
      <vt:lpstr>Requirement Gathering</vt:lpstr>
      <vt:lpstr>Giới thiệu</vt:lpstr>
      <vt:lpstr>Define Business process</vt:lpstr>
      <vt:lpstr>Use case Modeling</vt:lpstr>
      <vt:lpstr>Stake Holder</vt:lpstr>
      <vt:lpstr>Use case description</vt:lpstr>
      <vt:lpstr>Functional Requirement</vt:lpstr>
      <vt:lpstr>Non - Functional Requirement</vt:lpstr>
      <vt:lpstr>MVP Planning </vt:lpstr>
      <vt:lpstr>User Story Map</vt:lpstr>
      <vt:lpstr>User story specs &amp; context</vt:lpstr>
      <vt:lpstr>KẾT THÚC PHẦN THUYẾT TRÌNH CỦA NHÓM 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Doris Brodeur</dc:creator>
  <cp:lastModifiedBy>Phan Minh Triết</cp:lastModifiedBy>
  <cp:revision>4</cp:revision>
  <dcterms:created xsi:type="dcterms:W3CDTF">2022-04-10T05:53:55Z</dcterms:created>
  <dcterms:modified xsi:type="dcterms:W3CDTF">2022-04-10T11:08:46Z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2022-04-10T00:00:00Z</vt:filetime>
  </property>
</Properties>
</file>