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0" r:id="rId3"/>
    <p:sldId id="315" r:id="rId4"/>
    <p:sldId id="313" r:id="rId5"/>
    <p:sldId id="312" r:id="rId6"/>
    <p:sldId id="317" r:id="rId7"/>
    <p:sldId id="318" r:id="rId8"/>
    <p:sldId id="300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6A5ACD"/>
    <a:srgbClr val="333333"/>
    <a:srgbClr val="0000FF"/>
    <a:srgbClr val="0D0296"/>
    <a:srgbClr val="E18E52"/>
    <a:srgbClr val="FF8637"/>
    <a:srgbClr val="3A3A3A"/>
    <a:srgbClr val="F5CA46"/>
    <a:srgbClr val="B8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92" autoAdjust="0"/>
  </p:normalViewPr>
  <p:slideViewPr>
    <p:cSldViewPr snapToGrid="0">
      <p:cViewPr>
        <p:scale>
          <a:sx n="80" d="100"/>
          <a:sy n="80" d="100"/>
        </p:scale>
        <p:origin x="-990" y="-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3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01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7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4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2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1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3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8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5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4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://powerpoint.sage-fo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owerpoint.sage-fox.com/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174789"/>
            <a:ext cx="12192000" cy="152611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3546" y="2035947"/>
            <a:ext cx="75048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4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Хранитель</a:t>
            </a:r>
            <a:endParaRPr lang="en-US" sz="74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1510" y="3177685"/>
            <a:ext cx="42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Страхование жизни</a:t>
            </a:r>
            <a:endParaRPr lang="en-US" sz="32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3341" y="5956812"/>
            <a:ext cx="340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АО «Государственная аннуитетная компания» </a:t>
            </a:r>
          </a:p>
          <a:p>
            <a:pPr algn="ctr"/>
            <a:r>
              <a:rPr lang="ru-RU" sz="1200" i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5" y="78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29808" y="24529"/>
            <a:ext cx="474033" cy="6833471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00769" y="3838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61438" y="2619044"/>
            <a:ext cx="5334421" cy="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8441" y="240387"/>
            <a:ext cx="53156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Программа страхования жизни </a:t>
            </a:r>
            <a:r>
              <a:rPr lang="ru-RU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Хранитель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 - это гарантированная финансовая поддержка для Вас и Вашей семьи при наступлении непредвиденных обстоятельств.</a:t>
            </a:r>
          </a:p>
          <a:p>
            <a:pPr algn="just">
              <a:spcBef>
                <a:spcPct val="0"/>
              </a:spcBef>
            </a:pP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Хранитель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  - это продукт, </a:t>
            </a: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обеспечивающий выплату 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в случае смерти по любой причине. </a:t>
            </a:r>
          </a:p>
          <a:p>
            <a:pPr algn="just">
              <a:spcBef>
                <a:spcPct val="0"/>
              </a:spcBef>
            </a:pP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Договор страхования заключается на срок от 1 до 15 лет (по выбору клиента). </a:t>
            </a:r>
          </a:p>
          <a:p>
            <a:pPr algn="just">
              <a:spcBef>
                <a:spcPct val="0"/>
              </a:spcBef>
            </a:pP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Право заключения договора имеет любой человек старше 18 лет, </a:t>
            </a: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причем 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застраховать можно как свою жизнь, так и жизнь </a:t>
            </a: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своих </a:t>
            </a:r>
            <a:r>
              <a:rPr lang="kk-KZ" dirty="0">
                <a:solidFill>
                  <a:schemeClr val="bg1"/>
                </a:solidFill>
                <a:latin typeface="Candara" panose="020E0502030303020204" pitchFamily="34" charset="0"/>
              </a:rPr>
              <a:t>близких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ru-RU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just">
              <a:spcBef>
                <a:spcPct val="0"/>
              </a:spcBef>
            </a:pPr>
            <a:endParaRPr lang="ru-RU" sz="10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Возраст 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застрахованных: от 2 до 69 лет. </a:t>
            </a:r>
          </a:p>
          <a:p>
            <a:pPr algn="just">
              <a:spcBef>
                <a:spcPct val="0"/>
              </a:spcBef>
            </a:pPr>
            <a:endParaRPr lang="ru-RU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Получателем страховой выплаты является застрахованное </a:t>
            </a:r>
            <a:r>
              <a:rPr lang="ru-RU" dirty="0" smtClean="0">
                <a:solidFill>
                  <a:schemeClr val="bg1"/>
                </a:solidFill>
                <a:latin typeface="Candara" panose="020E0502030303020204" pitchFamily="34" charset="0"/>
              </a:rPr>
              <a:t>лицо, указанное </a:t>
            </a: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в договоре страхования, а в случае его смерти – </a:t>
            </a:r>
          </a:p>
          <a:p>
            <a:pPr lvl="0" algn="just">
              <a:spcBef>
                <a:spcPct val="0"/>
              </a:spcBef>
            </a:pPr>
            <a:r>
              <a:rPr lang="ru-RU" dirty="0">
                <a:solidFill>
                  <a:schemeClr val="bg1"/>
                </a:solidFill>
                <a:latin typeface="Candara" panose="020E0502030303020204" pitchFamily="34" charset="0"/>
              </a:rPr>
              <a:t>законные наследники.</a:t>
            </a:r>
          </a:p>
        </p:txBody>
      </p:sp>
      <p:cxnSp>
        <p:nvCxnSpPr>
          <p:cNvPr id="20" name="Straight Connector 6"/>
          <p:cNvCxnSpPr/>
          <p:nvPr/>
        </p:nvCxnSpPr>
        <p:spPr>
          <a:xfrm>
            <a:off x="6561438" y="1777134"/>
            <a:ext cx="535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/>
          <p:nvPr/>
        </p:nvCxnSpPr>
        <p:spPr>
          <a:xfrm>
            <a:off x="6561438" y="3456588"/>
            <a:ext cx="5346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/>
          <p:nvPr/>
        </p:nvCxnSpPr>
        <p:spPr>
          <a:xfrm>
            <a:off x="6598441" y="4592704"/>
            <a:ext cx="5365024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/>
          <p:cNvCxnSpPr/>
          <p:nvPr/>
        </p:nvCxnSpPr>
        <p:spPr>
          <a:xfrm>
            <a:off x="6573761" y="5276081"/>
            <a:ext cx="536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User\Desktop\хранител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9" y="1295279"/>
            <a:ext cx="5573745" cy="4322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67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0278" y="1423448"/>
            <a:ext cx="3200400" cy="370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175" y="2347054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С</a:t>
            </a: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траховая защита </a:t>
            </a:r>
          </a:p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24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часа в сутки </a:t>
            </a:r>
            <a:endParaRPr lang="ru-RU" sz="20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365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дней в году </a:t>
            </a:r>
            <a:endParaRPr lang="ru-RU" sz="20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по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всему миру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278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355" y="1472038"/>
            <a:ext cx="280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Total care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37682" y="1423448"/>
            <a:ext cx="3200400" cy="370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95086" y="1423447"/>
            <a:ext cx="3200400" cy="3657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37682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95086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37067" y="1436413"/>
            <a:ext cx="270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+mj-lt"/>
              </a:rPr>
              <a:t>Экономичность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88897" y="1472038"/>
            <a:ext cx="270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andara" panose="020E0502030303020204" pitchFamily="34" charset="0"/>
              </a:rPr>
              <a:t>Гибкость</a:t>
            </a:r>
            <a:endParaRPr lang="en-US" sz="2400" dirty="0"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7682" y="2347054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Низкая стоимость </a:t>
            </a:r>
            <a:endParaRPr lang="en-US" sz="20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в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сравнении </a:t>
            </a: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с накопительными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программами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04388" y="2347054"/>
            <a:ext cx="32004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Возможность расширить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страховую </a:t>
            </a:r>
            <a:r>
              <a:rPr lang="ru-RU" sz="2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защиту, включив дополнительное </a:t>
            </a:r>
            <a:r>
              <a:rPr lang="ru-RU" sz="2000" dirty="0">
                <a:solidFill>
                  <a:schemeClr val="bg1"/>
                </a:solidFill>
                <a:latin typeface="Candara" panose="020E0502030303020204" pitchFamily="34" charset="0"/>
              </a:rPr>
              <a:t>покрытие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472" y="286574"/>
            <a:ext cx="10613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ПРЕИМУЩЕСТВА ПРОДУКТА</a:t>
            </a:r>
            <a:endParaRPr lang="en-US" sz="4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5122" name="Picture 2" descr="C:\Users\User\Desktop\PNGs\512\thumbup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0" y="5263510"/>
            <a:ext cx="1075038" cy="10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PNGs\512\cash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56" y="5189370"/>
            <a:ext cx="1248032" cy="12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PNGs\512\news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487" y="5300581"/>
            <a:ext cx="1037967" cy="10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2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"/>
          <p:cNvSpPr/>
          <p:nvPr/>
        </p:nvSpPr>
        <p:spPr>
          <a:xfrm>
            <a:off x="2102477" y="1731535"/>
            <a:ext cx="3200400" cy="29269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4690" y="2844051"/>
            <a:ext cx="32004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>
                <a:solidFill>
                  <a:schemeClr val="bg1"/>
                </a:solidFill>
              </a:rPr>
              <a:t>Размер </a:t>
            </a:r>
            <a:r>
              <a:rPr lang="ru-RU" sz="2000" dirty="0" smtClean="0">
                <a:solidFill>
                  <a:schemeClr val="bg1"/>
                </a:solidFill>
              </a:rPr>
              <a:t>страховой суммы определяет </a:t>
            </a:r>
            <a:r>
              <a:rPr lang="ru-RU" sz="2000" dirty="0">
                <a:solidFill>
                  <a:schemeClr val="bg1"/>
                </a:solidFill>
              </a:rPr>
              <a:t>клиент </a:t>
            </a:r>
          </a:p>
        </p:txBody>
      </p:sp>
      <p:sp>
        <p:nvSpPr>
          <p:cNvPr id="37" name="Rectangle 4"/>
          <p:cNvSpPr/>
          <p:nvPr/>
        </p:nvSpPr>
        <p:spPr>
          <a:xfrm>
            <a:off x="2102477" y="1682944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"/>
          <p:cNvSpPr/>
          <p:nvPr/>
        </p:nvSpPr>
        <p:spPr>
          <a:xfrm>
            <a:off x="6851564" y="1682943"/>
            <a:ext cx="3200400" cy="297555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ru-RU" b="1" dirty="0" smtClean="0">
              <a:latin typeface="Candara" panose="020E0502030303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ru-RU" sz="2000" dirty="0" smtClean="0">
                <a:latin typeface="Candara" panose="020E0502030303020204" pitchFamily="34" charset="0"/>
              </a:rPr>
              <a:t>Возможность оплаты премии </a:t>
            </a:r>
            <a:r>
              <a:rPr lang="ru-RU" sz="2000" dirty="0">
                <a:latin typeface="Candara" panose="020E0502030303020204" pitchFamily="34" charset="0"/>
              </a:rPr>
              <a:t>на ежемесячной, ежеквартальной или ежегодной </a:t>
            </a:r>
            <a:r>
              <a:rPr lang="ru-RU" sz="2000" dirty="0" smtClean="0">
                <a:latin typeface="Candara" panose="020E0502030303020204" pitchFamily="34" charset="0"/>
              </a:rPr>
              <a:t>основе</a:t>
            </a:r>
            <a:endParaRPr lang="ru-RU" sz="2000" dirty="0">
              <a:latin typeface="Candara" panose="020E05020303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10539" y="1682944"/>
            <a:ext cx="329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andara" panose="020E0502030303020204" pitchFamily="34" charset="0"/>
              </a:rPr>
              <a:t>Ориентир на клиента</a:t>
            </a:r>
            <a:endParaRPr lang="en-US" sz="2400" dirty="0"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6851564" y="1682943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Удобство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146" name="Picture 2" descr="C:\Users\User\Desktop\PNGs\512\smile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90" y="5002426"/>
            <a:ext cx="1322173" cy="13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PNGs\512\calendar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50" y="4903572"/>
            <a:ext cx="1421027" cy="14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5472" y="286574"/>
            <a:ext cx="10613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ПРЕИМУЩЕСТВА ПРОДУКТА</a:t>
            </a:r>
            <a:endParaRPr lang="en-US" sz="4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46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/>
          <p:nvPr/>
        </p:nvSpPr>
        <p:spPr>
          <a:xfrm>
            <a:off x="0" y="21904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53"/>
          <p:cNvSpPr/>
          <p:nvPr/>
        </p:nvSpPr>
        <p:spPr>
          <a:xfrm>
            <a:off x="3061323" y="1623108"/>
            <a:ext cx="3739044" cy="18277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Pentagon 8"/>
          <p:cNvSpPr/>
          <p:nvPr/>
        </p:nvSpPr>
        <p:spPr>
          <a:xfrm rot="10800000">
            <a:off x="5791198" y="1618734"/>
            <a:ext cx="6400800" cy="183216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Pentagon 1"/>
          <p:cNvSpPr/>
          <p:nvPr/>
        </p:nvSpPr>
        <p:spPr>
          <a:xfrm>
            <a:off x="-2" y="1613196"/>
            <a:ext cx="4127158" cy="18377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Rectangle 22"/>
          <p:cNvSpPr/>
          <p:nvPr/>
        </p:nvSpPr>
        <p:spPr>
          <a:xfrm>
            <a:off x="3048966" y="4405744"/>
            <a:ext cx="4562795" cy="18791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prstClr val="white">
                    <a:lumMod val="75000"/>
                  </a:prstClr>
                </a:solidFill>
                <a:hlinkClick r:id="rId4"/>
              </a:rPr>
              <a:t>Free PowerPoint Templates</a:t>
            </a:r>
            <a:endParaRPr lang="en-US" sz="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Pentagon 19"/>
          <p:cNvSpPr/>
          <p:nvPr/>
        </p:nvSpPr>
        <p:spPr>
          <a:xfrm>
            <a:off x="0" y="4405744"/>
            <a:ext cx="4127156" cy="187912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Pentagon 39"/>
          <p:cNvSpPr/>
          <p:nvPr/>
        </p:nvSpPr>
        <p:spPr>
          <a:xfrm rot="10800000">
            <a:off x="5870371" y="4405744"/>
            <a:ext cx="6321627" cy="187911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2301217"/>
            <a:ext cx="412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prstClr val="black"/>
                </a:solidFill>
              </a:rPr>
              <a:t>Смерть в </a:t>
            </a:r>
            <a:r>
              <a:rPr lang="ru-RU" sz="2400" i="1" dirty="0">
                <a:solidFill>
                  <a:prstClr val="black"/>
                </a:solidFill>
              </a:rPr>
              <a:t>результате </a:t>
            </a:r>
            <a:r>
              <a:rPr lang="ru-RU" sz="2400" i="1" dirty="0" smtClean="0">
                <a:solidFill>
                  <a:prstClr val="black"/>
                </a:solidFill>
              </a:rPr>
              <a:t>НС</a:t>
            </a:r>
            <a:endParaRPr lang="en-US" sz="2400" dirty="0">
              <a:solidFill>
                <a:prstClr val="black"/>
              </a:solidFill>
              <a:cs typeface="Browallia New" panose="020B0604020202020204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88" y="4871479"/>
            <a:ext cx="415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prstClr val="black"/>
                </a:solidFill>
                <a:cs typeface="Calibri" pitchFamily="34" charset="0"/>
              </a:rPr>
              <a:t>Инвалидность 1,2 </a:t>
            </a:r>
            <a:r>
              <a:rPr lang="ru-RU" sz="2400" i="1" dirty="0">
                <a:solidFill>
                  <a:prstClr val="black"/>
                </a:solidFill>
                <a:cs typeface="Calibri" pitchFamily="34" charset="0"/>
              </a:rPr>
              <a:t>группы </a:t>
            </a:r>
            <a:endParaRPr lang="ru-RU" sz="2400" i="1" dirty="0" smtClean="0">
              <a:solidFill>
                <a:prstClr val="black"/>
              </a:solidFill>
              <a:cs typeface="Calibri" pitchFamily="34" charset="0"/>
            </a:endParaRPr>
          </a:p>
          <a:p>
            <a:r>
              <a:rPr lang="ru-RU" sz="2400" i="1" dirty="0" smtClean="0">
                <a:solidFill>
                  <a:prstClr val="black"/>
                </a:solidFill>
                <a:cs typeface="Calibri" pitchFamily="34" charset="0"/>
              </a:rPr>
              <a:t>в результате НС</a:t>
            </a:r>
            <a:endParaRPr lang="en-US" sz="2400" i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1743" y="2116549"/>
            <a:ext cx="50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  <a:cs typeface="Calibri" pitchFamily="34" charset="0"/>
              </a:rPr>
              <a:t>В</a:t>
            </a:r>
            <a:r>
              <a:rPr lang="ru-RU" sz="2400" dirty="0" smtClean="0">
                <a:solidFill>
                  <a:prstClr val="white"/>
                </a:solidFill>
                <a:cs typeface="Calibri" pitchFamily="34" charset="0"/>
              </a:rPr>
              <a:t>ыплата </a:t>
            </a:r>
            <a:r>
              <a:rPr lang="ru-RU" sz="2400" b="1" dirty="0">
                <a:solidFill>
                  <a:prstClr val="white"/>
                </a:solidFill>
                <a:cs typeface="Calibri" pitchFamily="34" charset="0"/>
              </a:rPr>
              <a:t>в двойном размере </a:t>
            </a:r>
            <a:endParaRPr lang="ru-RU" sz="2400" b="1" dirty="0" smtClean="0">
              <a:solidFill>
                <a:prstClr val="white"/>
              </a:solidFill>
              <a:cs typeface="Calibri" pitchFamily="34" charset="0"/>
            </a:endParaRPr>
          </a:p>
          <a:p>
            <a:r>
              <a:rPr lang="ru-RU" sz="2400" dirty="0" smtClean="0">
                <a:solidFill>
                  <a:prstClr val="white"/>
                </a:solidFill>
                <a:cs typeface="Calibri" pitchFamily="34" charset="0"/>
              </a:rPr>
              <a:t>от </a:t>
            </a:r>
            <a:r>
              <a:rPr lang="ru-RU" sz="2400" dirty="0">
                <a:solidFill>
                  <a:prstClr val="white"/>
                </a:solidFill>
                <a:cs typeface="Calibri" pitchFamily="34" charset="0"/>
              </a:rPr>
              <a:t>страховой </a:t>
            </a:r>
            <a:r>
              <a:rPr lang="ru-RU" sz="2400" dirty="0" smtClean="0">
                <a:solidFill>
                  <a:prstClr val="white"/>
                </a:solidFill>
                <a:cs typeface="Calibri" pitchFamily="34" charset="0"/>
              </a:rPr>
              <a:t>суммы</a:t>
            </a:r>
            <a:endParaRPr lang="en-US" sz="2400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8508" y="4586757"/>
            <a:ext cx="582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prstClr val="white"/>
                </a:solidFill>
                <a:latin typeface="Candara" panose="020E0502030303020204" pitchFamily="34" charset="0"/>
              </a:rPr>
              <a:t>Выплата по инвалидности: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white"/>
                </a:solidFill>
                <a:latin typeface="Candara" panose="020E0502030303020204" pitchFamily="34" charset="0"/>
              </a:rPr>
              <a:t>1 </a:t>
            </a:r>
            <a:r>
              <a:rPr lang="ru-RU" sz="2400" dirty="0">
                <a:solidFill>
                  <a:prstClr val="white"/>
                </a:solidFill>
                <a:latin typeface="Candara" panose="020E0502030303020204" pitchFamily="34" charset="0"/>
              </a:rPr>
              <a:t>группы </a:t>
            </a:r>
            <a:r>
              <a:rPr lang="ru-RU" sz="2400" dirty="0" smtClean="0">
                <a:solidFill>
                  <a:prstClr val="white"/>
                </a:solidFill>
                <a:latin typeface="Candara" panose="020E0502030303020204" pitchFamily="34" charset="0"/>
              </a:rPr>
              <a:t>- </a:t>
            </a:r>
            <a:r>
              <a:rPr lang="ru-RU" sz="24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100</a:t>
            </a:r>
            <a:r>
              <a:rPr lang="ru-RU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% от страховой </a:t>
            </a:r>
            <a:r>
              <a:rPr lang="ru-RU" sz="24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суммы</a:t>
            </a:r>
            <a:endParaRPr lang="ru-RU" sz="2400" dirty="0" smtClean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white"/>
                </a:solidFill>
                <a:latin typeface="Candara" panose="020E0502030303020204" pitchFamily="34" charset="0"/>
              </a:rPr>
              <a:t>2 </a:t>
            </a:r>
            <a:r>
              <a:rPr lang="ru-RU" sz="2400" dirty="0">
                <a:solidFill>
                  <a:prstClr val="white"/>
                </a:solidFill>
                <a:latin typeface="Candara" panose="020E0502030303020204" pitchFamily="34" charset="0"/>
              </a:rPr>
              <a:t>группы </a:t>
            </a:r>
            <a:r>
              <a:rPr lang="ru-RU" sz="2400" dirty="0" smtClean="0">
                <a:solidFill>
                  <a:prstClr val="white"/>
                </a:solidFill>
                <a:latin typeface="Candara" panose="020E0502030303020204" pitchFamily="34" charset="0"/>
              </a:rPr>
              <a:t>- </a:t>
            </a:r>
            <a:r>
              <a:rPr lang="ru-RU" sz="24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80</a:t>
            </a:r>
            <a:r>
              <a:rPr lang="ru-RU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% от страховой </a:t>
            </a:r>
            <a:r>
              <a:rPr lang="ru-RU" sz="24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суммы</a:t>
            </a:r>
            <a:endParaRPr lang="en-US" sz="2400" dirty="0">
              <a:solidFill>
                <a:prstClr val="white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318" y="213867"/>
            <a:ext cx="11305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ДОПОЛНИТЕЛЬНЫЕ ПОКРЫТИЯ И РАЗМЕРЫ </a:t>
            </a:r>
            <a:r>
              <a:rPr lang="ru-RU" sz="3200" b="1" dirty="0">
                <a:solidFill>
                  <a:prstClr val="white"/>
                </a:solidFill>
                <a:latin typeface="Candara" panose="020E0502030303020204" pitchFamily="34" charset="0"/>
              </a:rPr>
              <a:t>СТРАХОВЫХ </a:t>
            </a:r>
            <a:r>
              <a:rPr lang="ru-RU" sz="32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ВЫПЛАТ ПО НИМ</a:t>
            </a:r>
            <a:endParaRPr lang="ru-RU" sz="3200" b="1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pic>
        <p:nvPicPr>
          <p:cNvPr id="17" name="Picture 4" descr="C:\Users\User\Desktop\PNGs\512\b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56" y="1875252"/>
            <a:ext cx="1518686" cy="13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User\Desktop\PNGs\512\b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55" y="4677445"/>
            <a:ext cx="1518686" cy="13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8883" y="4738242"/>
            <a:ext cx="4286693" cy="163020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24865" y="1955237"/>
            <a:ext cx="3828315" cy="16424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prstClr val="white">
                    <a:lumMod val="75000"/>
                  </a:prstClr>
                </a:solidFill>
                <a:hlinkClick r:id="rId3"/>
              </a:rPr>
              <a:t>Free PowerPoint Templates</a:t>
            </a:r>
            <a:endParaRPr lang="en-US" sz="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-4" y="1950856"/>
            <a:ext cx="5128058" cy="164736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1" y="4738242"/>
            <a:ext cx="5128054" cy="163020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Pentagon 40"/>
          <p:cNvSpPr/>
          <p:nvPr/>
        </p:nvSpPr>
        <p:spPr>
          <a:xfrm rot="10800000">
            <a:off x="7154562" y="1950037"/>
            <a:ext cx="5037436" cy="1648274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 rot="10800000">
            <a:off x="7255822" y="4738233"/>
            <a:ext cx="4936170" cy="1630207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0607" y="2333098"/>
            <a:ext cx="462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prstClr val="black"/>
                </a:solidFill>
              </a:rPr>
              <a:t>Получение </a:t>
            </a:r>
            <a:r>
              <a:rPr lang="ru-RU" sz="2400" i="1" dirty="0" smtClean="0">
                <a:solidFill>
                  <a:prstClr val="black"/>
                </a:solidFill>
              </a:rPr>
              <a:t>травмы </a:t>
            </a:r>
          </a:p>
          <a:p>
            <a:r>
              <a:rPr lang="ru-RU" sz="2400" i="1" dirty="0" smtClean="0">
                <a:solidFill>
                  <a:prstClr val="black"/>
                </a:solidFill>
              </a:rPr>
              <a:t>в результате НС</a:t>
            </a:r>
            <a:endParaRPr lang="en-US" sz="2400" dirty="0">
              <a:solidFill>
                <a:prstClr val="black"/>
              </a:solidFill>
              <a:latin typeface="Calibri Light"/>
              <a:cs typeface="Browallia New" panose="020B0604020202020204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776" y="5129463"/>
            <a:ext cx="411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D7D31">
                  <a:lumMod val="75000"/>
                </a:srgbClr>
              </a:buClr>
            </a:pPr>
            <a:r>
              <a:rPr lang="ru-RU" sz="2400" i="1" dirty="0" smtClean="0">
                <a:solidFill>
                  <a:prstClr val="black"/>
                </a:solidFill>
              </a:rPr>
              <a:t>Инвалидность ребенка </a:t>
            </a:r>
          </a:p>
          <a:p>
            <a:pPr>
              <a:buClr>
                <a:srgbClr val="ED7D31">
                  <a:lumMod val="75000"/>
                </a:srgbClr>
              </a:buClr>
            </a:pPr>
            <a:r>
              <a:rPr lang="ru-RU" sz="2400" i="1" dirty="0" smtClean="0">
                <a:solidFill>
                  <a:prstClr val="black"/>
                </a:solidFill>
              </a:rPr>
              <a:t>в </a:t>
            </a:r>
            <a:r>
              <a:rPr lang="ru-RU" sz="2400" i="1" dirty="0">
                <a:solidFill>
                  <a:prstClr val="black"/>
                </a:solidFill>
              </a:rPr>
              <a:t>результате </a:t>
            </a:r>
            <a:r>
              <a:rPr lang="ru-RU" sz="2400" i="1" dirty="0" smtClean="0">
                <a:solidFill>
                  <a:prstClr val="black"/>
                </a:solidFill>
              </a:rPr>
              <a:t>НС</a:t>
            </a:r>
            <a:endParaRPr lang="en-US" sz="2400" dirty="0">
              <a:solidFill>
                <a:prstClr val="black"/>
              </a:solidFill>
              <a:latin typeface="Calibri Light"/>
              <a:cs typeface="Browallia New" panose="020B0604020202020204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58509" y="4923914"/>
            <a:ext cx="347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75000"/>
                </a:srgbClr>
              </a:buClr>
            </a:pPr>
            <a:r>
              <a:rPr lang="ru-RU" sz="2400" dirty="0" smtClean="0">
                <a:solidFill>
                  <a:prstClr val="white"/>
                </a:solidFill>
              </a:rPr>
              <a:t>Выплата в размере 100% </a:t>
            </a:r>
          </a:p>
          <a:p>
            <a:pPr>
              <a:lnSpc>
                <a:spcPct val="150000"/>
              </a:lnSpc>
              <a:buClr>
                <a:srgbClr val="ED7D31">
                  <a:lumMod val="75000"/>
                </a:srgbClr>
              </a:buClr>
            </a:pPr>
            <a:r>
              <a:rPr lang="ru-RU" sz="2400" dirty="0" smtClean="0">
                <a:solidFill>
                  <a:prstClr val="white"/>
                </a:solidFill>
              </a:rPr>
              <a:t>от страховой суммы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05676" y="2135908"/>
            <a:ext cx="433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prstClr val="white"/>
                </a:solidFill>
              </a:rPr>
              <a:t>Выплата </a:t>
            </a:r>
            <a:r>
              <a:rPr lang="ru-RU" sz="2400" dirty="0">
                <a:solidFill>
                  <a:prstClr val="white"/>
                </a:solidFill>
              </a:rPr>
              <a:t>осуществляется </a:t>
            </a:r>
            <a:endParaRPr lang="ru-RU" sz="2400" dirty="0" smtClean="0">
              <a:solidFill>
                <a:prstClr val="white"/>
              </a:solidFill>
            </a:endParaRPr>
          </a:p>
          <a:p>
            <a:r>
              <a:rPr lang="ru-RU" sz="2400" dirty="0" smtClean="0">
                <a:solidFill>
                  <a:prstClr val="white"/>
                </a:solidFill>
              </a:rPr>
              <a:t>в соответствии </a:t>
            </a:r>
            <a:r>
              <a:rPr lang="ru-RU" sz="2400" dirty="0">
                <a:solidFill>
                  <a:prstClr val="white"/>
                </a:solidFill>
              </a:rPr>
              <a:t>с </a:t>
            </a:r>
            <a:r>
              <a:rPr lang="ru-RU" sz="2400" i="1" dirty="0">
                <a:solidFill>
                  <a:prstClr val="white"/>
                </a:solidFill>
              </a:rPr>
              <a:t>таблицей страховых </a:t>
            </a:r>
            <a:r>
              <a:rPr lang="ru-RU" sz="2400" i="1" dirty="0" smtClean="0">
                <a:solidFill>
                  <a:prstClr val="white"/>
                </a:solidFill>
              </a:rPr>
              <a:t>выплат</a:t>
            </a:r>
            <a:endParaRPr lang="en-US" sz="2400" dirty="0">
              <a:solidFill>
                <a:prstClr val="white"/>
              </a:solidFill>
              <a:latin typeface="Calibri Light"/>
              <a:cs typeface="Browallia New" panose="020B0604020202020204" pitchFamily="34" charset="-34"/>
            </a:endParaRPr>
          </a:p>
        </p:txBody>
      </p:sp>
      <p:pic>
        <p:nvPicPr>
          <p:cNvPr id="3076" name="Picture 4" descr="C:\Users\User\Desktop\PNGs\512\bi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44" y="4840229"/>
            <a:ext cx="1364223" cy="14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3318" y="213867"/>
            <a:ext cx="11305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ДОПОЛНИТЕЛЬНЫЕ ПОКРЫТИЯ И РАЗМЕРЫ </a:t>
            </a:r>
            <a:r>
              <a:rPr lang="ru-RU" sz="3200" b="1" dirty="0">
                <a:solidFill>
                  <a:prstClr val="white"/>
                </a:solidFill>
                <a:latin typeface="Candara" panose="020E0502030303020204" pitchFamily="34" charset="0"/>
              </a:rPr>
              <a:t>СТРАХОВЫХ </a:t>
            </a:r>
            <a:r>
              <a:rPr lang="ru-RU" sz="3200" b="1" dirty="0" smtClean="0">
                <a:solidFill>
                  <a:prstClr val="white"/>
                </a:solidFill>
                <a:latin typeface="Candara" panose="020E0502030303020204" pitchFamily="34" charset="0"/>
              </a:rPr>
              <a:t>ВЫПЛАТ ПО НИМ</a:t>
            </a:r>
            <a:endParaRPr lang="ru-RU" sz="3200" b="1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Picture 4" descr="C:\Users\User\Desktop\PNGs\512\bi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13" y="2040908"/>
            <a:ext cx="1364223" cy="14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3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917398"/>
            <a:ext cx="12187238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5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0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20625"/>
              </p:ext>
            </p:extLst>
          </p:nvPr>
        </p:nvGraphicFramePr>
        <p:xfrm>
          <a:off x="377137" y="4316950"/>
          <a:ext cx="11519065" cy="22074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2140"/>
                <a:gridCol w="1443296"/>
                <a:gridCol w="1929590"/>
                <a:gridCol w="2131214"/>
                <a:gridCol w="1186439"/>
                <a:gridCol w="1613062"/>
                <a:gridCol w="1833324"/>
              </a:tblGrid>
              <a:tr h="3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Возраст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Пол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Страховая премия, тенге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Страховая сумма,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тенге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Candara" panose="020E0502030303020204" pitchFamily="34" charset="0"/>
                        </a:rPr>
                        <a:t>Размер страховой выплаты, </a:t>
                      </a:r>
                    </a:p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Candara" panose="020E0502030303020204" pitchFamily="34" charset="0"/>
                        </a:rPr>
                        <a:t>тенге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61241"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по основному покрытию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по дополнительному покрытию</a:t>
                      </a:r>
                      <a:endParaRPr lang="ru-RU" sz="1800" b="1" i="1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andara" panose="020E0502030303020204" pitchFamily="34" charset="0"/>
                        </a:rPr>
                        <a:t>Total</a:t>
                      </a:r>
                      <a:r>
                        <a:rPr lang="en-US" sz="1800" b="1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ru-RU" sz="1800" b="1" baseline="0" dirty="0" smtClean="0">
                          <a:latin typeface="Candara" panose="020E0502030303020204" pitchFamily="34" charset="0"/>
                        </a:rPr>
                        <a:t>премия</a:t>
                      </a:r>
                      <a:endParaRPr lang="ru-RU" sz="1800" b="1" dirty="0"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2000" b="1" i="1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24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мужской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15 647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3 434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19 081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 2 000 000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Candara" panose="020E0502030303020204" pitchFamily="34" charset="0"/>
                        </a:rPr>
                        <a:t>  4 000 000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505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50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ndara" panose="020E0502030303020204" pitchFamily="34" charset="0"/>
                        </a:rPr>
                        <a:t>женский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16 483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1 614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18 097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Candara" panose="020E0502030303020204" pitchFamily="34" charset="0"/>
                        </a:rPr>
                        <a:t> 2 000 000</a:t>
                      </a:r>
                      <a:endParaRPr lang="ru-RU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  <a:latin typeface="Candara" panose="020E0502030303020204" pitchFamily="34" charset="0"/>
                        </a:rPr>
                        <a:t>  2</a:t>
                      </a:r>
                      <a:r>
                        <a:rPr lang="ru-RU" sz="1800" b="1" u="none" strike="noStrike" baseline="0" dirty="0" smtClean="0">
                          <a:effectLst/>
                          <a:latin typeface="Candara" panose="020E0502030303020204" pitchFamily="34" charset="0"/>
                        </a:rPr>
                        <a:t> 000 000</a:t>
                      </a:r>
                    </a:p>
                    <a:p>
                      <a:pPr algn="ctr" fontAlgn="b"/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либо</a:t>
                      </a:r>
                    </a:p>
                    <a:p>
                      <a:pPr algn="ctr" fontAlgn="b"/>
                      <a:r>
                        <a:rPr lang="ru-RU" sz="18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1 600 000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9382" y="917398"/>
            <a:ext cx="1181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Пример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№1. г-н Ахметов (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32 года)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приобрел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полис «Хранитель» с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дополнительными страховым покрытием – смерть в результате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несчастного случая (НС).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Срок страхования – 1 год.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Платеж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клиента за страхование равен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19 081 тенге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Если в период действия договора произойдет несчастный случай (н-р, ДТП или авиакатастрофа) и г-н Ахметов погибнет, то его семья получит выплату в размере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4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млн. тенге.</a:t>
            </a:r>
          </a:p>
          <a:p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Пример №2. г-жа Омарова (50 лет) приобрела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полис «Хранитель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» со следующими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условиями: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срок страхования - 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1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год, дополнительное покрытие – инвалидность в результате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НС. Платеж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клиентки за страхование составил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18 097 тенге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Если в период действия договора произойдет несчастный случай и г-же Омаровой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установят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группу инвалидности, то клиентка получит 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млн. тенге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; если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группу инвалидности, то клиентка получит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1,6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млн. тенге.</a:t>
            </a:r>
          </a:p>
          <a:p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В случае наступления смерти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г-жи Омаровой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по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причине болезни,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наследники г-жи Омаровой получат выплату в размере </a:t>
            </a:r>
            <a:r>
              <a:rPr lang="ru-RU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 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млн. тенге.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318" y="213867"/>
            <a:ext cx="1130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ПРИМЕРЫ РАСЧЕТА СТРАХОВОЙ ПРЕМИИ И ВЫПЛАТ</a:t>
            </a:r>
            <a:endParaRPr lang="ru-RU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475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795" y="549479"/>
            <a:ext cx="1086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4098" name="Picture 2" descr="C:\Users\User\Desktop\PNGs\512\phone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90" y="1511352"/>
            <a:ext cx="1155924" cy="115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385" y="3146961"/>
            <a:ext cx="3755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b="1" dirty="0" smtClean="0">
                <a:solidFill>
                  <a:schemeClr val="bg1"/>
                </a:solidFill>
              </a:rPr>
              <a:t>8 7172 901 735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45" y="178131"/>
            <a:ext cx="8138262" cy="6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515</Words>
  <Application>Microsoft Office PowerPoint</Application>
  <PresentationFormat>Произвольный</PresentationFormat>
  <Paragraphs>94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Султан Мустафин</cp:lastModifiedBy>
  <cp:revision>1705</cp:revision>
  <dcterms:created xsi:type="dcterms:W3CDTF">2015-12-31T02:20:12Z</dcterms:created>
  <dcterms:modified xsi:type="dcterms:W3CDTF">2016-06-22T09:09:21Z</dcterms:modified>
</cp:coreProperties>
</file>