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0" r:id="rId6"/>
    <p:sldId id="261" r:id="rId7"/>
    <p:sldId id="263" r:id="rId8"/>
    <p:sldId id="268" r:id="rId9"/>
    <p:sldId id="269" r:id="rId10"/>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900" y="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89967" y="1136986"/>
            <a:ext cx="6120765" cy="3013710"/>
          </a:xfrm>
          <a:prstGeom prst="rect">
            <a:avLst/>
          </a:prstGeom>
        </p:spPr>
        <p:txBody>
          <a:bodyPr wrap="square" lIns="0" tIns="0" rIns="0" bIns="0">
            <a:spAutoFit/>
          </a:bodyPr>
          <a:lstStyle>
            <a:lvl1pPr>
              <a:defRPr sz="9350" b="1" i="0">
                <a:solidFill>
                  <a:schemeClr val="tx1"/>
                </a:solidFill>
                <a:latin typeface="Tahoma"/>
                <a:cs typeface="Tahom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2171" y="5521083"/>
            <a:ext cx="8414385" cy="2890520"/>
          </a:xfrm>
          <a:prstGeom prst="rect">
            <a:avLst/>
          </a:prstGeom>
        </p:spPr>
        <p:txBody>
          <a:bodyPr vert="horz" wrap="square" lIns="0" tIns="191770" rIns="0" bIns="0" rtlCol="0">
            <a:spAutoFit/>
          </a:bodyPr>
          <a:lstStyle/>
          <a:p>
            <a:pPr marL="12065" marR="5080" algn="ctr">
              <a:lnSpc>
                <a:spcPts val="7050"/>
              </a:lnSpc>
              <a:spcBef>
                <a:spcPts val="1510"/>
              </a:spcBef>
            </a:pPr>
            <a:r>
              <a:rPr sz="7050" b="1" spc="-190" dirty="0">
                <a:latin typeface="Verdana"/>
                <a:cs typeface="Verdana"/>
              </a:rPr>
              <a:t>U</a:t>
            </a:r>
            <a:r>
              <a:rPr sz="7050" b="1" spc="-165" dirty="0">
                <a:latin typeface="Verdana"/>
                <a:cs typeface="Verdana"/>
              </a:rPr>
              <a:t>n</a:t>
            </a:r>
            <a:r>
              <a:rPr sz="7050" b="1" spc="-114" dirty="0">
                <a:latin typeface="Verdana"/>
                <a:cs typeface="Verdana"/>
              </a:rPr>
              <a:t>c</a:t>
            </a:r>
            <a:r>
              <a:rPr sz="7050" b="1" spc="-405" dirty="0">
                <a:latin typeface="Verdana"/>
                <a:cs typeface="Verdana"/>
              </a:rPr>
              <a:t>o</a:t>
            </a:r>
            <a:r>
              <a:rPr sz="7050" b="1" spc="-620" dirty="0">
                <a:latin typeface="Verdana"/>
                <a:cs typeface="Verdana"/>
              </a:rPr>
              <a:t>v</a:t>
            </a:r>
            <a:r>
              <a:rPr sz="7050" b="1" spc="-484" dirty="0">
                <a:latin typeface="Verdana"/>
                <a:cs typeface="Verdana"/>
              </a:rPr>
              <a:t>e</a:t>
            </a:r>
            <a:r>
              <a:rPr sz="7050" b="1" spc="-400" dirty="0">
                <a:latin typeface="Verdana"/>
                <a:cs typeface="Verdana"/>
              </a:rPr>
              <a:t>r</a:t>
            </a:r>
            <a:r>
              <a:rPr sz="7050" b="1" spc="-185" dirty="0">
                <a:latin typeface="Verdana"/>
                <a:cs typeface="Verdana"/>
              </a:rPr>
              <a:t>i</a:t>
            </a:r>
            <a:r>
              <a:rPr sz="7050" b="1" spc="-380" dirty="0">
                <a:latin typeface="Verdana"/>
                <a:cs typeface="Verdana"/>
              </a:rPr>
              <a:t>n</a:t>
            </a:r>
            <a:r>
              <a:rPr sz="7050" b="1" spc="-40" dirty="0">
                <a:latin typeface="Verdana"/>
                <a:cs typeface="Verdana"/>
              </a:rPr>
              <a:t>g</a:t>
            </a:r>
            <a:r>
              <a:rPr sz="7050" b="1" spc="-465" dirty="0">
                <a:latin typeface="Verdana"/>
                <a:cs typeface="Verdana"/>
              </a:rPr>
              <a:t> </a:t>
            </a:r>
            <a:r>
              <a:rPr sz="7050" b="1" spc="-265" dirty="0">
                <a:latin typeface="Verdana"/>
                <a:cs typeface="Verdana"/>
              </a:rPr>
              <a:t>L</a:t>
            </a:r>
            <a:r>
              <a:rPr sz="7050" b="1" spc="-505" dirty="0">
                <a:latin typeface="Verdana"/>
                <a:cs typeface="Verdana"/>
              </a:rPr>
              <a:t>a</a:t>
            </a:r>
            <a:r>
              <a:rPr sz="7050" b="1" spc="-625" dirty="0">
                <a:latin typeface="Verdana"/>
                <a:cs typeface="Verdana"/>
              </a:rPr>
              <a:t>y</a:t>
            </a:r>
            <a:r>
              <a:rPr sz="7050" b="1" spc="-415" dirty="0">
                <a:latin typeface="Verdana"/>
                <a:cs typeface="Verdana"/>
              </a:rPr>
              <a:t>o</a:t>
            </a:r>
            <a:r>
              <a:rPr sz="7050" b="1" spc="-235" dirty="0">
                <a:latin typeface="Verdana"/>
                <a:cs typeface="Verdana"/>
              </a:rPr>
              <a:t>f</a:t>
            </a:r>
            <a:r>
              <a:rPr sz="7050" b="1" spc="-330" dirty="0">
                <a:latin typeface="Verdana"/>
                <a:cs typeface="Verdana"/>
              </a:rPr>
              <a:t>f  </a:t>
            </a:r>
            <a:r>
              <a:rPr sz="7050" b="1" spc="-160" dirty="0">
                <a:latin typeface="Verdana"/>
                <a:cs typeface="Verdana"/>
              </a:rPr>
              <a:t>P</a:t>
            </a:r>
            <a:r>
              <a:rPr sz="7050" b="1" spc="-390" dirty="0">
                <a:latin typeface="Verdana"/>
                <a:cs typeface="Verdana"/>
              </a:rPr>
              <a:t>a</a:t>
            </a:r>
            <a:r>
              <a:rPr sz="7050" b="1" spc="-360" dirty="0">
                <a:latin typeface="Verdana"/>
                <a:cs typeface="Verdana"/>
              </a:rPr>
              <a:t>t</a:t>
            </a:r>
            <a:r>
              <a:rPr sz="7050" b="1" spc="-355" dirty="0">
                <a:latin typeface="Verdana"/>
                <a:cs typeface="Verdana"/>
              </a:rPr>
              <a:t>t</a:t>
            </a:r>
            <a:r>
              <a:rPr sz="7050" b="1" spc="-484" dirty="0">
                <a:latin typeface="Verdana"/>
                <a:cs typeface="Verdana"/>
              </a:rPr>
              <a:t>e</a:t>
            </a:r>
            <a:r>
              <a:rPr sz="7050" b="1" spc="-400" dirty="0">
                <a:latin typeface="Verdana"/>
                <a:cs typeface="Verdana"/>
              </a:rPr>
              <a:t>r</a:t>
            </a:r>
            <a:r>
              <a:rPr sz="7050" b="1" spc="-625" dirty="0">
                <a:latin typeface="Verdana"/>
                <a:cs typeface="Verdana"/>
              </a:rPr>
              <a:t>ns:</a:t>
            </a:r>
            <a:r>
              <a:rPr sz="7050" b="1" spc="-465" dirty="0">
                <a:latin typeface="Verdana"/>
                <a:cs typeface="Verdana"/>
              </a:rPr>
              <a:t> </a:t>
            </a:r>
            <a:r>
              <a:rPr sz="7050" b="1" spc="-195" dirty="0">
                <a:latin typeface="Verdana"/>
                <a:cs typeface="Verdana"/>
              </a:rPr>
              <a:t>A</a:t>
            </a:r>
            <a:r>
              <a:rPr sz="7050" b="1" spc="-465" dirty="0">
                <a:latin typeface="Verdana"/>
                <a:cs typeface="Verdana"/>
              </a:rPr>
              <a:t> </a:t>
            </a:r>
            <a:r>
              <a:rPr sz="7050" b="1" spc="-240" dirty="0">
                <a:latin typeface="Verdana"/>
                <a:cs typeface="Verdana"/>
              </a:rPr>
              <a:t>SQL  </a:t>
            </a:r>
            <a:r>
              <a:rPr sz="7050" b="1" spc="-405" dirty="0">
                <a:latin typeface="Verdana"/>
                <a:cs typeface="Verdana"/>
              </a:rPr>
              <a:t>Analysis</a:t>
            </a:r>
            <a:endParaRPr sz="7050">
              <a:latin typeface="Verdana"/>
              <a:cs typeface="Verdana"/>
            </a:endParaRPr>
          </a:p>
        </p:txBody>
      </p:sp>
      <p:sp>
        <p:nvSpPr>
          <p:cNvPr id="3" name="object 3"/>
          <p:cNvSpPr/>
          <p:nvPr/>
        </p:nvSpPr>
        <p:spPr>
          <a:xfrm>
            <a:off x="0" y="981252"/>
            <a:ext cx="7768590" cy="114300"/>
          </a:xfrm>
          <a:custGeom>
            <a:avLst/>
            <a:gdLst/>
            <a:ahLst/>
            <a:cxnLst/>
            <a:rect l="l" t="t" r="r" b="b"/>
            <a:pathLst>
              <a:path w="7768590" h="114300">
                <a:moveTo>
                  <a:pt x="7768590" y="0"/>
                </a:moveTo>
                <a:lnTo>
                  <a:pt x="0" y="0"/>
                </a:lnTo>
                <a:lnTo>
                  <a:pt x="0" y="114300"/>
                </a:lnTo>
                <a:lnTo>
                  <a:pt x="7768590" y="114300"/>
                </a:lnTo>
                <a:lnTo>
                  <a:pt x="7768590" y="0"/>
                </a:lnTo>
                <a:close/>
              </a:path>
            </a:pathLst>
          </a:custGeom>
          <a:solidFill>
            <a:srgbClr val="000000"/>
          </a:solidFill>
        </p:spPr>
        <p:txBody>
          <a:bodyPr wrap="square" lIns="0" tIns="0" rIns="0" bIns="0" rtlCol="0"/>
          <a:lstStyle/>
          <a:p>
            <a:endParaRPr/>
          </a:p>
        </p:txBody>
      </p:sp>
      <p:sp>
        <p:nvSpPr>
          <p:cNvPr id="4" name="object 4"/>
          <p:cNvSpPr/>
          <p:nvPr/>
        </p:nvSpPr>
        <p:spPr>
          <a:xfrm>
            <a:off x="10519410" y="9191445"/>
            <a:ext cx="7768590" cy="114300"/>
          </a:xfrm>
          <a:custGeom>
            <a:avLst/>
            <a:gdLst/>
            <a:ahLst/>
            <a:cxnLst/>
            <a:rect l="l" t="t" r="r" b="b"/>
            <a:pathLst>
              <a:path w="7768590" h="114300">
                <a:moveTo>
                  <a:pt x="0" y="114300"/>
                </a:moveTo>
                <a:lnTo>
                  <a:pt x="7768588" y="114300"/>
                </a:lnTo>
                <a:lnTo>
                  <a:pt x="7768588" y="0"/>
                </a:lnTo>
                <a:lnTo>
                  <a:pt x="0" y="0"/>
                </a:lnTo>
                <a:lnTo>
                  <a:pt x="0" y="11430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2047875" y="1437411"/>
            <a:ext cx="14192249" cy="3838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162"/>
            <a:ext cx="18281065" cy="10285213"/>
            <a:chOff x="0" y="2162"/>
            <a:chExt cx="18281065" cy="10285213"/>
          </a:xfrm>
        </p:grpSpPr>
        <p:pic>
          <p:nvPicPr>
            <p:cNvPr id="3" name="object 3"/>
            <p:cNvPicPr/>
            <p:nvPr/>
          </p:nvPicPr>
          <p:blipFill>
            <a:blip r:embed="rId2" cstate="print"/>
            <a:stretch>
              <a:fillRect/>
            </a:stretch>
          </p:blipFill>
          <p:spPr>
            <a:xfrm>
              <a:off x="9988550" y="2162"/>
              <a:ext cx="8292515" cy="10284835"/>
            </a:xfrm>
            <a:prstGeom prst="rect">
              <a:avLst/>
            </a:prstGeom>
          </p:spPr>
        </p:pic>
        <p:sp>
          <p:nvSpPr>
            <p:cNvPr id="4" name="object 4"/>
            <p:cNvSpPr/>
            <p:nvPr/>
          </p:nvSpPr>
          <p:spPr>
            <a:xfrm>
              <a:off x="0" y="7360"/>
              <a:ext cx="9988550" cy="10280015"/>
            </a:xfrm>
            <a:custGeom>
              <a:avLst/>
              <a:gdLst/>
              <a:ahLst/>
              <a:cxnLst/>
              <a:rect l="l" t="t" r="r" b="b"/>
              <a:pathLst>
                <a:path w="8424545" h="10280015">
                  <a:moveTo>
                    <a:pt x="8424455" y="10279638"/>
                  </a:moveTo>
                  <a:lnTo>
                    <a:pt x="8424455" y="0"/>
                  </a:lnTo>
                  <a:lnTo>
                    <a:pt x="0" y="0"/>
                  </a:lnTo>
                  <a:lnTo>
                    <a:pt x="0" y="10279638"/>
                  </a:lnTo>
                  <a:lnTo>
                    <a:pt x="8424455" y="10279638"/>
                  </a:lnTo>
                  <a:close/>
                </a:path>
              </a:pathLst>
            </a:custGeom>
            <a:solidFill>
              <a:srgbClr val="000000"/>
            </a:solidFill>
          </p:spPr>
          <p:txBody>
            <a:bodyPr wrap="square" lIns="0" tIns="0" rIns="0" bIns="0" rtlCol="0"/>
            <a:lstStyle/>
            <a:p>
              <a:endParaRPr dirty="0"/>
            </a:p>
          </p:txBody>
        </p:sp>
      </p:grpSp>
      <p:sp>
        <p:nvSpPr>
          <p:cNvPr id="6" name="object 6"/>
          <p:cNvSpPr txBox="1">
            <a:spLocks noGrp="1"/>
          </p:cNvSpPr>
          <p:nvPr>
            <p:ph type="title"/>
          </p:nvPr>
        </p:nvSpPr>
        <p:spPr>
          <a:xfrm>
            <a:off x="955227" y="1527305"/>
            <a:ext cx="3427095" cy="655320"/>
          </a:xfrm>
          <a:prstGeom prst="rect">
            <a:avLst/>
          </a:prstGeom>
        </p:spPr>
        <p:txBody>
          <a:bodyPr vert="horz" wrap="square" lIns="0" tIns="16510" rIns="0" bIns="0" rtlCol="0">
            <a:spAutoFit/>
          </a:bodyPr>
          <a:lstStyle/>
          <a:p>
            <a:pPr marL="12700">
              <a:lnSpc>
                <a:spcPct val="100000"/>
              </a:lnSpc>
              <a:spcBef>
                <a:spcPts val="130"/>
              </a:spcBef>
            </a:pPr>
            <a:r>
              <a:rPr sz="4100" spc="-200" dirty="0">
                <a:solidFill>
                  <a:srgbClr val="FFFFFF"/>
                </a:solidFill>
                <a:latin typeface="Verdana"/>
                <a:cs typeface="Verdana"/>
              </a:rPr>
              <a:t>Introduction</a:t>
            </a:r>
            <a:endParaRPr sz="4100" dirty="0">
              <a:latin typeface="Verdana"/>
              <a:cs typeface="Verdana"/>
            </a:endParaRPr>
          </a:p>
        </p:txBody>
      </p:sp>
      <p:sp>
        <p:nvSpPr>
          <p:cNvPr id="11" name="Rectangle 4">
            <a:extLst>
              <a:ext uri="{FF2B5EF4-FFF2-40B4-BE49-F238E27FC236}">
                <a16:creationId xmlns:a16="http://schemas.microsoft.com/office/drawing/2014/main" id="{A863CBD0-2182-450E-9B1B-D1F19D296FDD}"/>
              </a:ext>
            </a:extLst>
          </p:cNvPr>
          <p:cNvSpPr>
            <a:spLocks noChangeArrowheads="1"/>
          </p:cNvSpPr>
          <p:nvPr/>
        </p:nvSpPr>
        <p:spPr bwMode="auto">
          <a:xfrm>
            <a:off x="965200" y="3016250"/>
            <a:ext cx="8915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Verdana" panose="020B0604030504040204" pitchFamily="34" charset="0"/>
                <a:ea typeface="Verdana" panose="020B0604030504040204" pitchFamily="34" charset="0"/>
                <a:cs typeface="Arial" panose="020B0604020202020204" pitchFamily="34" charset="0"/>
              </a:rPr>
              <a:t>After cleaning the data from the world_layoffs database, we can now perform Exploratory Data Analysis (EDA) to gain insights into the layoffs. This presentation will explore various aspects of the data, including: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Basic Statistics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Layoffs by Industry and Country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Layoffs by Year, Month, and Stage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Trends Over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Relationships Between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6234" y="5607050"/>
            <a:ext cx="15935323" cy="3846580"/>
          </a:xfrm>
          <a:prstGeom prst="rect">
            <a:avLst/>
          </a:prstGeom>
        </p:spPr>
      </p:pic>
      <p:sp>
        <p:nvSpPr>
          <p:cNvPr id="3" name="object 3"/>
          <p:cNvSpPr txBox="1"/>
          <p:nvPr/>
        </p:nvSpPr>
        <p:spPr>
          <a:xfrm>
            <a:off x="1073150" y="917508"/>
            <a:ext cx="4930999" cy="693780"/>
          </a:xfrm>
          <a:prstGeom prst="rect">
            <a:avLst/>
          </a:prstGeom>
        </p:spPr>
        <p:txBody>
          <a:bodyPr vert="horz" wrap="square" lIns="0" tIns="16510" rIns="0" bIns="0" rtlCol="0">
            <a:spAutoFit/>
          </a:bodyPr>
          <a:lstStyle/>
          <a:p>
            <a:pPr marL="12700">
              <a:lnSpc>
                <a:spcPct val="100000"/>
              </a:lnSpc>
              <a:spcBef>
                <a:spcPts val="130"/>
              </a:spcBef>
            </a:pPr>
            <a:r>
              <a:rPr lang="en-US" sz="4400" b="1" dirty="0">
                <a:latin typeface="Verdana" panose="020B0604030504040204" pitchFamily="34" charset="0"/>
                <a:ea typeface="Verdana" panose="020B0604030504040204" pitchFamily="34" charset="0"/>
              </a:rPr>
              <a:t>Basic Statistics</a:t>
            </a:r>
            <a:endParaRPr lang="en-US" sz="4100" b="1" dirty="0">
              <a:latin typeface="Verdana" panose="020B0604030504040204" pitchFamily="34" charset="0"/>
              <a:ea typeface="Verdana" panose="020B0604030504040204" pitchFamily="34" charset="0"/>
              <a:cs typeface="Verdana"/>
            </a:endParaRPr>
          </a:p>
        </p:txBody>
      </p:sp>
      <p:sp>
        <p:nvSpPr>
          <p:cNvPr id="5" name="object 5"/>
          <p:cNvSpPr/>
          <p:nvPr/>
        </p:nvSpPr>
        <p:spPr>
          <a:xfrm>
            <a:off x="0" y="654050"/>
            <a:ext cx="6178550" cy="152399"/>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endParaRPr/>
          </a:p>
        </p:txBody>
      </p:sp>
      <p:pic>
        <p:nvPicPr>
          <p:cNvPr id="10" name="Picture 9">
            <a:extLst>
              <a:ext uri="{FF2B5EF4-FFF2-40B4-BE49-F238E27FC236}">
                <a16:creationId xmlns:a16="http://schemas.microsoft.com/office/drawing/2014/main" id="{981F56B8-322D-4303-A740-5D8F0E0BB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750" y="4587733"/>
            <a:ext cx="10533665" cy="1019317"/>
          </a:xfrm>
          <a:prstGeom prst="rect">
            <a:avLst/>
          </a:prstGeom>
        </p:spPr>
      </p:pic>
      <p:pic>
        <p:nvPicPr>
          <p:cNvPr id="6" name="Picture 5">
            <a:extLst>
              <a:ext uri="{FF2B5EF4-FFF2-40B4-BE49-F238E27FC236}">
                <a16:creationId xmlns:a16="http://schemas.microsoft.com/office/drawing/2014/main" id="{0EFEF319-880E-4E4B-BA3A-723BF06434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9150" y="544068"/>
            <a:ext cx="6887536" cy="40010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0644771" y="1138110"/>
            <a:ext cx="7331012" cy="1001556"/>
          </a:xfrm>
          <a:prstGeom prst="rect">
            <a:avLst/>
          </a:prstGeom>
        </p:spPr>
        <p:txBody>
          <a:bodyPr vert="horz" wrap="square" lIns="0" tIns="16510" rIns="0" bIns="0" rtlCol="0">
            <a:spAutoFit/>
          </a:bodyPr>
          <a:lstStyle/>
          <a:p>
            <a:pPr marL="12700">
              <a:lnSpc>
                <a:spcPct val="100000"/>
              </a:lnSpc>
              <a:spcBef>
                <a:spcPts val="130"/>
              </a:spcBef>
            </a:pPr>
            <a:r>
              <a:rPr lang="en-US" sz="3200" b="1" dirty="0">
                <a:latin typeface="Verdana" panose="020B0604030504040204" pitchFamily="34" charset="0"/>
                <a:ea typeface="Verdana" panose="020B0604030504040204" pitchFamily="34" charset="0"/>
              </a:rPr>
              <a:t>Layoffs by Industry and Country</a:t>
            </a:r>
            <a:endParaRPr sz="3200" b="1" dirty="0">
              <a:latin typeface="Verdana" panose="020B0604030504040204" pitchFamily="34" charset="0"/>
              <a:ea typeface="Verdana" panose="020B0604030504040204" pitchFamily="34" charset="0"/>
              <a:cs typeface="Verdana"/>
            </a:endParaRPr>
          </a:p>
        </p:txBody>
      </p:sp>
      <p:sp>
        <p:nvSpPr>
          <p:cNvPr id="5" name="object 5"/>
          <p:cNvSpPr/>
          <p:nvPr/>
        </p:nvSpPr>
        <p:spPr>
          <a:xfrm>
            <a:off x="10644771" y="954900"/>
            <a:ext cx="7643495" cy="114300"/>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endParaRPr/>
          </a:p>
        </p:txBody>
      </p:sp>
      <p:sp>
        <p:nvSpPr>
          <p:cNvPr id="10" name="Rectangle 2">
            <a:extLst>
              <a:ext uri="{FF2B5EF4-FFF2-40B4-BE49-F238E27FC236}">
                <a16:creationId xmlns:a16="http://schemas.microsoft.com/office/drawing/2014/main" id="{D5308116-0749-4909-BDCA-AC144A7A7828}"/>
              </a:ext>
            </a:extLst>
          </p:cNvPr>
          <p:cNvSpPr>
            <a:spLocks noGrp="1" noChangeArrowheads="1"/>
          </p:cNvSpPr>
          <p:nvPr>
            <p:ph type="title"/>
          </p:nvPr>
        </p:nvSpPr>
        <p:spPr bwMode="auto">
          <a:xfrm>
            <a:off x="920749" y="816400"/>
            <a:ext cx="972402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We can group and sum the </a:t>
            </a:r>
            <a:r>
              <a:rPr kumimoji="0" lang="en-US" altLang="en-US" sz="2800" b="0" i="0" u="none" strike="noStrike" cap="none" normalizeH="0" baseline="0" dirty="0">
                <a:ln>
                  <a:noFill/>
                </a:ln>
                <a:solidFill>
                  <a:schemeClr val="tx1"/>
                </a:solidFill>
                <a:effectLst/>
                <a:latin typeface="Arial Unicode MS" panose="020B0604020202020204" pitchFamily="34" charset="-128"/>
              </a:rPr>
              <a:t>total_laid_off</a:t>
            </a:r>
            <a:r>
              <a:rPr kumimoji="0" lang="en-US" altLang="en-US" sz="2800" b="0" i="0" u="none" strike="noStrike" cap="none" normalizeH="0" baseline="0" dirty="0">
                <a:ln>
                  <a:noFill/>
                </a:ln>
                <a:solidFill>
                  <a:schemeClr val="tx1"/>
                </a:solidFill>
                <a:effectLst/>
              </a:rPr>
              <a:t> by </a:t>
            </a:r>
            <a:r>
              <a:rPr kumimoji="0" lang="en-US" altLang="en-US" sz="2800" b="0" i="0" u="none" strike="noStrike" cap="none" normalizeH="0" baseline="0" dirty="0">
                <a:ln>
                  <a:noFill/>
                </a:ln>
                <a:solidFill>
                  <a:schemeClr val="tx1"/>
                </a:solidFill>
                <a:effectLst/>
                <a:latin typeface="Arial Unicode MS" panose="020B0604020202020204" pitchFamily="34" charset="-128"/>
              </a:rPr>
              <a:t>industry</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a:ln>
                  <a:noFill/>
                </a:ln>
                <a:solidFill>
                  <a:schemeClr val="tx1"/>
                </a:solidFill>
                <a:effectLst/>
                <a:latin typeface="Arial Unicode MS" panose="020B0604020202020204" pitchFamily="34" charset="-128"/>
              </a:rPr>
              <a:t>country</a:t>
            </a:r>
            <a:r>
              <a:rPr kumimoji="0" lang="en-US" altLang="en-US" sz="2800" b="0" i="0" u="none" strike="noStrike" cap="none" normalizeH="0" baseline="0" dirty="0">
                <a:ln>
                  <a:noFill/>
                </a:ln>
                <a:solidFill>
                  <a:schemeClr val="tx1"/>
                </a:solidFill>
                <a:effectLst/>
              </a:rPr>
              <a:t> to identify the industries and countries most affected by layoffs.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This can be visualized using bar charts to see which industries and countries have the highest total layoffs.</a:t>
            </a:r>
          </a:p>
        </p:txBody>
      </p:sp>
      <p:pic>
        <p:nvPicPr>
          <p:cNvPr id="6" name="Picture 5">
            <a:extLst>
              <a:ext uri="{FF2B5EF4-FFF2-40B4-BE49-F238E27FC236}">
                <a16:creationId xmlns:a16="http://schemas.microsoft.com/office/drawing/2014/main" id="{5A654087-2A93-4BB3-9746-5BEDF2E26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750" y="3504976"/>
            <a:ext cx="10058400" cy="4696480"/>
          </a:xfrm>
          <a:prstGeom prst="rect">
            <a:avLst/>
          </a:prstGeom>
        </p:spPr>
      </p:pic>
      <p:pic>
        <p:nvPicPr>
          <p:cNvPr id="8" name="Picture 7">
            <a:extLst>
              <a:ext uri="{FF2B5EF4-FFF2-40B4-BE49-F238E27FC236}">
                <a16:creationId xmlns:a16="http://schemas.microsoft.com/office/drawing/2014/main" id="{517CD825-F237-4808-8F42-45BE07DFD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5950" y="2787650"/>
            <a:ext cx="4001058" cy="2971800"/>
          </a:xfrm>
          <a:prstGeom prst="rect">
            <a:avLst/>
          </a:prstGeom>
        </p:spPr>
      </p:pic>
      <p:pic>
        <p:nvPicPr>
          <p:cNvPr id="11" name="Picture 10">
            <a:extLst>
              <a:ext uri="{FF2B5EF4-FFF2-40B4-BE49-F238E27FC236}">
                <a16:creationId xmlns:a16="http://schemas.microsoft.com/office/drawing/2014/main" id="{8CE644CC-A40F-490A-A1C1-A8F1B20422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5950" y="6053863"/>
            <a:ext cx="4010585" cy="32599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0644771" y="1099709"/>
            <a:ext cx="7331012" cy="1001556"/>
          </a:xfrm>
          <a:prstGeom prst="rect">
            <a:avLst/>
          </a:prstGeom>
        </p:spPr>
        <p:txBody>
          <a:bodyPr vert="horz" wrap="square" lIns="0" tIns="16510" rIns="0" bIns="0" rtlCol="0">
            <a:spAutoFit/>
          </a:bodyPr>
          <a:lstStyle/>
          <a:p>
            <a:pPr marL="12700">
              <a:lnSpc>
                <a:spcPct val="100000"/>
              </a:lnSpc>
              <a:spcBef>
                <a:spcPts val="130"/>
              </a:spcBef>
            </a:pPr>
            <a:r>
              <a:rPr lang="en-US" sz="3200" b="1" dirty="0">
                <a:latin typeface="Verdana" panose="020B0604030504040204" pitchFamily="34" charset="0"/>
                <a:ea typeface="Verdana" panose="020B0604030504040204" pitchFamily="34" charset="0"/>
              </a:rPr>
              <a:t>Layoffs by Year, Month, and Stage</a:t>
            </a:r>
            <a:endParaRPr sz="3200" b="1" dirty="0">
              <a:latin typeface="Verdana" panose="020B0604030504040204" pitchFamily="34" charset="0"/>
              <a:ea typeface="Verdana" panose="020B0604030504040204" pitchFamily="34" charset="0"/>
              <a:cs typeface="Verdana"/>
            </a:endParaRPr>
          </a:p>
        </p:txBody>
      </p:sp>
      <p:sp>
        <p:nvSpPr>
          <p:cNvPr id="5" name="object 5"/>
          <p:cNvSpPr/>
          <p:nvPr/>
        </p:nvSpPr>
        <p:spPr>
          <a:xfrm>
            <a:off x="10644771" y="954900"/>
            <a:ext cx="7643495" cy="114300"/>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endParaRPr/>
          </a:p>
        </p:txBody>
      </p:sp>
      <p:pic>
        <p:nvPicPr>
          <p:cNvPr id="16" name="Picture 15">
            <a:extLst>
              <a:ext uri="{FF2B5EF4-FFF2-40B4-BE49-F238E27FC236}">
                <a16:creationId xmlns:a16="http://schemas.microsoft.com/office/drawing/2014/main" id="{5E796534-0F35-4529-B322-5318FE727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 y="2113164"/>
            <a:ext cx="10687654" cy="6744641"/>
          </a:xfrm>
          <a:prstGeom prst="rect">
            <a:avLst/>
          </a:prstGeom>
        </p:spPr>
      </p:pic>
      <p:pic>
        <p:nvPicPr>
          <p:cNvPr id="17" name="Picture 16">
            <a:extLst>
              <a:ext uri="{FF2B5EF4-FFF2-40B4-BE49-F238E27FC236}">
                <a16:creationId xmlns:a16="http://schemas.microsoft.com/office/drawing/2014/main" id="{3E6D0375-2529-4598-958B-B0799C6C1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0630" y="2113164"/>
            <a:ext cx="4031008" cy="2046086"/>
          </a:xfrm>
          <a:prstGeom prst="rect">
            <a:avLst/>
          </a:prstGeom>
        </p:spPr>
      </p:pic>
      <p:pic>
        <p:nvPicPr>
          <p:cNvPr id="18" name="Picture 17">
            <a:extLst>
              <a:ext uri="{FF2B5EF4-FFF2-40B4-BE49-F238E27FC236}">
                <a16:creationId xmlns:a16="http://schemas.microsoft.com/office/drawing/2014/main" id="{0093EA93-A01C-45E0-8FBF-6C7BDA769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0630" y="4139683"/>
            <a:ext cx="4031008" cy="2534168"/>
          </a:xfrm>
          <a:prstGeom prst="rect">
            <a:avLst/>
          </a:prstGeom>
        </p:spPr>
      </p:pic>
      <p:pic>
        <p:nvPicPr>
          <p:cNvPr id="7" name="Picture 6">
            <a:extLst>
              <a:ext uri="{FF2B5EF4-FFF2-40B4-BE49-F238E27FC236}">
                <a16:creationId xmlns:a16="http://schemas.microsoft.com/office/drawing/2014/main" id="{23BEAEA7-4824-4AB8-A17F-AD20A55F8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0630" y="6673851"/>
            <a:ext cx="4031008" cy="2847451"/>
          </a:xfrm>
          <a:prstGeom prst="rect">
            <a:avLst/>
          </a:prstGeom>
        </p:spPr>
      </p:pic>
    </p:spTree>
    <p:extLst>
      <p:ext uri="{BB962C8B-B14F-4D97-AF65-F5344CB8AC3E}">
        <p14:creationId xmlns:p14="http://schemas.microsoft.com/office/powerpoint/2010/main" val="421332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4" name="object 4"/>
          <p:cNvSpPr txBox="1">
            <a:spLocks noGrp="1"/>
          </p:cNvSpPr>
          <p:nvPr>
            <p:ph type="title"/>
          </p:nvPr>
        </p:nvSpPr>
        <p:spPr>
          <a:xfrm>
            <a:off x="1238026" y="1301889"/>
            <a:ext cx="620204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Verdana" panose="020B0604030504040204" pitchFamily="34" charset="0"/>
                <a:ea typeface="Verdana" panose="020B0604030504040204" pitchFamily="34" charset="0"/>
              </a:rPr>
              <a:t>Trends Over Time</a:t>
            </a:r>
            <a:endParaRPr sz="3200" dirty="0">
              <a:latin typeface="Verdana" panose="020B0604030504040204" pitchFamily="34" charset="0"/>
              <a:ea typeface="Verdana" panose="020B0604030504040204" pitchFamily="34" charset="0"/>
              <a:cs typeface="Verdana"/>
            </a:endParaRPr>
          </a:p>
        </p:txBody>
      </p:sp>
      <p:sp>
        <p:nvSpPr>
          <p:cNvPr id="5" name="object 5"/>
          <p:cNvSpPr/>
          <p:nvPr/>
        </p:nvSpPr>
        <p:spPr>
          <a:xfrm>
            <a:off x="0" y="981227"/>
            <a:ext cx="7775575" cy="114300"/>
          </a:xfrm>
          <a:custGeom>
            <a:avLst/>
            <a:gdLst/>
            <a:ahLst/>
            <a:cxnLst/>
            <a:rect l="l" t="t" r="r" b="b"/>
            <a:pathLst>
              <a:path w="7775575" h="114300">
                <a:moveTo>
                  <a:pt x="7775342" y="0"/>
                </a:moveTo>
                <a:lnTo>
                  <a:pt x="0" y="0"/>
                </a:lnTo>
                <a:lnTo>
                  <a:pt x="0" y="114300"/>
                </a:lnTo>
                <a:lnTo>
                  <a:pt x="7775342" y="114300"/>
                </a:lnTo>
                <a:lnTo>
                  <a:pt x="7775342" y="0"/>
                </a:lnTo>
                <a:close/>
              </a:path>
            </a:pathLst>
          </a:custGeom>
          <a:solidFill>
            <a:srgbClr val="000000"/>
          </a:solidFill>
        </p:spPr>
        <p:txBody>
          <a:bodyPr wrap="square" lIns="0" tIns="0" rIns="0" bIns="0" rtlCol="0"/>
          <a:lstStyle/>
          <a:p>
            <a:endParaRPr/>
          </a:p>
        </p:txBody>
      </p:sp>
      <p:pic>
        <p:nvPicPr>
          <p:cNvPr id="7" name="Picture 6">
            <a:extLst>
              <a:ext uri="{FF2B5EF4-FFF2-40B4-BE49-F238E27FC236}">
                <a16:creationId xmlns:a16="http://schemas.microsoft.com/office/drawing/2014/main" id="{D1C0983E-AD2F-4BF1-8585-1221F2D04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51" y="2254250"/>
            <a:ext cx="8839200" cy="3600953"/>
          </a:xfrm>
          <a:prstGeom prst="rect">
            <a:avLst/>
          </a:prstGeom>
        </p:spPr>
      </p:pic>
      <p:pic>
        <p:nvPicPr>
          <p:cNvPr id="9" name="Picture 8">
            <a:extLst>
              <a:ext uri="{FF2B5EF4-FFF2-40B4-BE49-F238E27FC236}">
                <a16:creationId xmlns:a16="http://schemas.microsoft.com/office/drawing/2014/main" id="{14EB0B22-3E8A-4002-80F8-47D4231FF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950" y="5793519"/>
            <a:ext cx="4363059" cy="34961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162"/>
            <a:ext cx="18281065" cy="10285213"/>
            <a:chOff x="0" y="2162"/>
            <a:chExt cx="18281065" cy="10285213"/>
          </a:xfrm>
        </p:grpSpPr>
        <p:pic>
          <p:nvPicPr>
            <p:cNvPr id="3" name="object 3"/>
            <p:cNvPicPr/>
            <p:nvPr/>
          </p:nvPicPr>
          <p:blipFill>
            <a:blip r:embed="rId2" cstate="print"/>
            <a:stretch>
              <a:fillRect/>
            </a:stretch>
          </p:blipFill>
          <p:spPr>
            <a:xfrm>
              <a:off x="8723381" y="2162"/>
              <a:ext cx="9557684" cy="10284835"/>
            </a:xfrm>
            <a:prstGeom prst="rect">
              <a:avLst/>
            </a:prstGeom>
          </p:spPr>
        </p:pic>
        <p:sp>
          <p:nvSpPr>
            <p:cNvPr id="4" name="object 4"/>
            <p:cNvSpPr/>
            <p:nvPr/>
          </p:nvSpPr>
          <p:spPr>
            <a:xfrm>
              <a:off x="0" y="7360"/>
              <a:ext cx="8698890" cy="10280015"/>
            </a:xfrm>
            <a:custGeom>
              <a:avLst/>
              <a:gdLst/>
              <a:ahLst/>
              <a:cxnLst/>
              <a:rect l="l" t="t" r="r" b="b"/>
              <a:pathLst>
                <a:path w="8424545" h="10280015">
                  <a:moveTo>
                    <a:pt x="8424455" y="10279638"/>
                  </a:moveTo>
                  <a:lnTo>
                    <a:pt x="8424455" y="0"/>
                  </a:lnTo>
                  <a:lnTo>
                    <a:pt x="0" y="0"/>
                  </a:lnTo>
                  <a:lnTo>
                    <a:pt x="0" y="10279638"/>
                  </a:lnTo>
                  <a:lnTo>
                    <a:pt x="8424455" y="10279638"/>
                  </a:lnTo>
                  <a:close/>
                </a:path>
              </a:pathLst>
            </a:custGeom>
            <a:solidFill>
              <a:srgbClr val="000000"/>
            </a:solidFill>
          </p:spPr>
          <p:txBody>
            <a:bodyPr wrap="square" lIns="0" tIns="0" rIns="0" bIns="0" rtlCol="0"/>
            <a:lstStyle/>
            <a:p>
              <a:endParaRPr/>
            </a:p>
          </p:txBody>
        </p:sp>
      </p:grpSp>
      <p:sp>
        <p:nvSpPr>
          <p:cNvPr id="6" name="object 6"/>
          <p:cNvSpPr txBox="1">
            <a:spLocks noGrp="1"/>
          </p:cNvSpPr>
          <p:nvPr>
            <p:ph type="title"/>
          </p:nvPr>
        </p:nvSpPr>
        <p:spPr>
          <a:xfrm>
            <a:off x="944631" y="2126195"/>
            <a:ext cx="6834119" cy="1001556"/>
          </a:xfrm>
          <a:prstGeom prst="rect">
            <a:avLst/>
          </a:prstGeom>
        </p:spPr>
        <p:txBody>
          <a:bodyPr vert="horz" wrap="square" lIns="0" tIns="16510" rIns="0" bIns="0" rtlCol="0">
            <a:spAutoFit/>
          </a:bodyPr>
          <a:lstStyle/>
          <a:p>
            <a:pPr marL="12700">
              <a:lnSpc>
                <a:spcPct val="100000"/>
              </a:lnSpc>
              <a:spcBef>
                <a:spcPts val="130"/>
              </a:spcBef>
            </a:pPr>
            <a:r>
              <a:rPr lang="en-US" sz="3200" dirty="0">
                <a:solidFill>
                  <a:schemeClr val="bg1"/>
                </a:solidFill>
                <a:latin typeface="Verdana" panose="020B0604030504040204" pitchFamily="34" charset="0"/>
                <a:ea typeface="Verdana" panose="020B0604030504040204" pitchFamily="34" charset="0"/>
              </a:rPr>
              <a:t>Identifying Recent Layoffs and Top Layoff Companies </a:t>
            </a:r>
            <a:endParaRPr sz="3200" dirty="0">
              <a:solidFill>
                <a:schemeClr val="bg1"/>
              </a:solidFill>
              <a:latin typeface="Verdana"/>
              <a:cs typeface="Verdana"/>
            </a:endParaRPr>
          </a:p>
        </p:txBody>
      </p:sp>
      <p:pic>
        <p:nvPicPr>
          <p:cNvPr id="8" name="Picture 7">
            <a:extLst>
              <a:ext uri="{FF2B5EF4-FFF2-40B4-BE49-F238E27FC236}">
                <a16:creationId xmlns:a16="http://schemas.microsoft.com/office/drawing/2014/main" id="{7C13CC37-CEF6-4AEA-9E4A-B8F81FA4C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4" y="3244850"/>
            <a:ext cx="8013445" cy="2686425"/>
          </a:xfrm>
          <a:prstGeom prst="rect">
            <a:avLst/>
          </a:prstGeom>
        </p:spPr>
      </p:pic>
      <p:pic>
        <p:nvPicPr>
          <p:cNvPr id="10" name="Picture 9">
            <a:extLst>
              <a:ext uri="{FF2B5EF4-FFF2-40B4-BE49-F238E27FC236}">
                <a16:creationId xmlns:a16="http://schemas.microsoft.com/office/drawing/2014/main" id="{0806EA60-D6FB-4CDF-AF19-26016446C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668" y="6106262"/>
            <a:ext cx="8221222" cy="40772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8943" y="1579715"/>
            <a:ext cx="7886698" cy="7572375"/>
          </a:xfrm>
          <a:prstGeom prst="rect">
            <a:avLst/>
          </a:prstGeom>
        </p:spPr>
      </p:pic>
      <p:sp>
        <p:nvSpPr>
          <p:cNvPr id="3" name="object 3"/>
          <p:cNvSpPr txBox="1"/>
          <p:nvPr/>
        </p:nvSpPr>
        <p:spPr>
          <a:xfrm>
            <a:off x="10683367" y="2692768"/>
            <a:ext cx="6229350" cy="3702424"/>
          </a:xfrm>
          <a:prstGeom prst="rect">
            <a:avLst/>
          </a:prstGeom>
        </p:spPr>
        <p:txBody>
          <a:bodyPr vert="horz" wrap="square" lIns="0" tIns="8890" rIns="0" bIns="0" rtlCol="0">
            <a:spAutoFit/>
          </a:bodyPr>
          <a:lstStyle/>
          <a:p>
            <a:pPr marL="12700" marR="5080">
              <a:lnSpc>
                <a:spcPct val="100800"/>
              </a:lnSpc>
              <a:spcBef>
                <a:spcPts val="70"/>
              </a:spcBef>
            </a:pPr>
            <a:r>
              <a:rPr lang="en-US" sz="3000" spc="60" dirty="0">
                <a:latin typeface="Verdana"/>
                <a:cs typeface="Verdana"/>
              </a:rPr>
              <a:t>By performing Exploratory Data Analysis, we have gained valuable insights into the provided layoff data. This helps us understand factors that influence layoffs, identify trends, and predict future events.</a:t>
            </a:r>
            <a:endParaRPr sz="3000" dirty="0">
              <a:latin typeface="Verdana"/>
              <a:cs typeface="Verdana"/>
            </a:endParaRPr>
          </a:p>
        </p:txBody>
      </p:sp>
      <p:sp>
        <p:nvSpPr>
          <p:cNvPr id="4" name="object 4"/>
          <p:cNvSpPr txBox="1">
            <a:spLocks noGrp="1"/>
          </p:cNvSpPr>
          <p:nvPr>
            <p:ph type="title"/>
          </p:nvPr>
        </p:nvSpPr>
        <p:spPr>
          <a:xfrm>
            <a:off x="10683366" y="1301254"/>
            <a:ext cx="4181983" cy="647613"/>
          </a:xfrm>
          <a:prstGeom prst="rect">
            <a:avLst/>
          </a:prstGeom>
        </p:spPr>
        <p:txBody>
          <a:bodyPr vert="horz" wrap="square" lIns="0" tIns="16510" rIns="0" bIns="0" rtlCol="0">
            <a:spAutoFit/>
          </a:bodyPr>
          <a:lstStyle/>
          <a:p>
            <a:pPr marL="12700">
              <a:lnSpc>
                <a:spcPct val="100000"/>
              </a:lnSpc>
              <a:spcBef>
                <a:spcPts val="130"/>
              </a:spcBef>
            </a:pPr>
            <a:r>
              <a:rPr sz="4100" spc="114" dirty="0">
                <a:latin typeface="Verdana" panose="020B0604030504040204" pitchFamily="34" charset="0"/>
                <a:ea typeface="Verdana" panose="020B0604030504040204" pitchFamily="34" charset="0"/>
              </a:rPr>
              <a:t>Conclusion</a:t>
            </a:r>
            <a:endParaRPr sz="4100" dirty="0">
              <a:latin typeface="Verdana" panose="020B0604030504040204" pitchFamily="34" charset="0"/>
              <a:ea typeface="Verdana" panose="020B0604030504040204" pitchFamily="34" charset="0"/>
            </a:endParaRPr>
          </a:p>
        </p:txBody>
      </p:sp>
      <p:sp>
        <p:nvSpPr>
          <p:cNvPr id="5" name="object 5"/>
          <p:cNvSpPr/>
          <p:nvPr/>
        </p:nvSpPr>
        <p:spPr>
          <a:xfrm>
            <a:off x="10638917" y="964006"/>
            <a:ext cx="7649209" cy="114300"/>
          </a:xfrm>
          <a:custGeom>
            <a:avLst/>
            <a:gdLst/>
            <a:ahLst/>
            <a:cxnLst/>
            <a:rect l="l" t="t" r="r" b="b"/>
            <a:pathLst>
              <a:path w="7649209" h="114300">
                <a:moveTo>
                  <a:pt x="0" y="114300"/>
                </a:moveTo>
                <a:lnTo>
                  <a:pt x="7649081" y="114300"/>
                </a:lnTo>
                <a:lnTo>
                  <a:pt x="7649081" y="0"/>
                </a:lnTo>
                <a:lnTo>
                  <a:pt x="0" y="0"/>
                </a:lnTo>
                <a:lnTo>
                  <a:pt x="0" y="114300"/>
                </a:lnTo>
                <a:close/>
              </a:path>
            </a:pathLst>
          </a:custGeom>
          <a:solidFill>
            <a:srgbClr val="000000"/>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66444" rIns="0" bIns="0" rtlCol="0">
            <a:spAutoFit/>
          </a:bodyPr>
          <a:lstStyle/>
          <a:p>
            <a:pPr algn="ctr">
              <a:lnSpc>
                <a:spcPct val="100000"/>
              </a:lnSpc>
              <a:spcBef>
                <a:spcPts val="6034"/>
              </a:spcBef>
            </a:pPr>
            <a:r>
              <a:rPr spc="65" dirty="0"/>
              <a:t>Thanks!</a:t>
            </a:r>
          </a:p>
          <a:p>
            <a:pPr algn="ctr">
              <a:lnSpc>
                <a:spcPct val="100000"/>
              </a:lnSpc>
              <a:spcBef>
                <a:spcPts val="2225"/>
              </a:spcBef>
            </a:pPr>
            <a:r>
              <a:rPr sz="3450" b="0" i="1" spc="95" dirty="0">
                <a:latin typeface="Verdana"/>
                <a:cs typeface="Verdana"/>
              </a:rPr>
              <a:t>Do</a:t>
            </a:r>
            <a:r>
              <a:rPr sz="3450" b="0" i="1" spc="-305" dirty="0">
                <a:latin typeface="Verdana"/>
                <a:cs typeface="Verdana"/>
              </a:rPr>
              <a:t> </a:t>
            </a:r>
            <a:r>
              <a:rPr sz="3450" b="0" i="1" spc="-210" dirty="0">
                <a:latin typeface="Verdana"/>
                <a:cs typeface="Verdana"/>
              </a:rPr>
              <a:t>y</a:t>
            </a:r>
            <a:r>
              <a:rPr sz="3450" b="0" i="1" spc="75" dirty="0">
                <a:latin typeface="Verdana"/>
                <a:cs typeface="Verdana"/>
              </a:rPr>
              <a:t>ou</a:t>
            </a:r>
            <a:r>
              <a:rPr sz="3450" b="0" i="1" spc="-305" dirty="0">
                <a:latin typeface="Verdana"/>
                <a:cs typeface="Verdana"/>
              </a:rPr>
              <a:t> </a:t>
            </a:r>
            <a:r>
              <a:rPr sz="3450" b="0" i="1" spc="30" dirty="0">
                <a:latin typeface="Verdana"/>
                <a:cs typeface="Verdana"/>
              </a:rPr>
              <a:t>h</a:t>
            </a:r>
            <a:r>
              <a:rPr sz="3450" b="0" i="1" spc="-10" dirty="0">
                <a:latin typeface="Verdana"/>
                <a:cs typeface="Verdana"/>
              </a:rPr>
              <a:t>a</a:t>
            </a:r>
            <a:r>
              <a:rPr sz="3450" b="0" i="1" spc="-210" dirty="0">
                <a:latin typeface="Verdana"/>
                <a:cs typeface="Verdana"/>
              </a:rPr>
              <a:t>v</a:t>
            </a:r>
            <a:r>
              <a:rPr sz="3450" b="0" i="1" spc="10" dirty="0">
                <a:latin typeface="Verdana"/>
                <a:cs typeface="Verdana"/>
              </a:rPr>
              <a:t>e</a:t>
            </a:r>
            <a:r>
              <a:rPr sz="3450" b="0" i="1" spc="-305" dirty="0">
                <a:latin typeface="Verdana"/>
                <a:cs typeface="Verdana"/>
              </a:rPr>
              <a:t> </a:t>
            </a:r>
            <a:r>
              <a:rPr sz="3450" b="0" i="1" spc="25" dirty="0">
                <a:latin typeface="Verdana"/>
                <a:cs typeface="Verdana"/>
              </a:rPr>
              <a:t>a</a:t>
            </a:r>
            <a:r>
              <a:rPr sz="3450" b="0" i="1" spc="-5" dirty="0">
                <a:latin typeface="Verdana"/>
                <a:cs typeface="Verdana"/>
              </a:rPr>
              <a:t>n</a:t>
            </a:r>
            <a:r>
              <a:rPr sz="3450" b="0" i="1" spc="-155" dirty="0">
                <a:latin typeface="Verdana"/>
                <a:cs typeface="Verdana"/>
              </a:rPr>
              <a:t>y</a:t>
            </a:r>
            <a:r>
              <a:rPr sz="3450" b="0" i="1" spc="-305" dirty="0">
                <a:latin typeface="Verdana"/>
                <a:cs typeface="Verdana"/>
              </a:rPr>
              <a:t> </a:t>
            </a:r>
            <a:r>
              <a:rPr sz="3450" b="0" i="1" spc="25" dirty="0">
                <a:latin typeface="Verdana"/>
                <a:cs typeface="Verdana"/>
              </a:rPr>
              <a:t>question</a:t>
            </a:r>
            <a:r>
              <a:rPr sz="3450" b="0" i="1" spc="-35" dirty="0">
                <a:latin typeface="Verdana"/>
                <a:cs typeface="Verdana"/>
              </a:rPr>
              <a:t>s</a:t>
            </a:r>
            <a:r>
              <a:rPr sz="3450" b="0" i="1" spc="50" dirty="0">
                <a:latin typeface="Verdana"/>
                <a:cs typeface="Verdana"/>
              </a:rPr>
              <a:t>?</a:t>
            </a:r>
            <a:endParaRPr sz="3450">
              <a:latin typeface="Verdana"/>
              <a:cs typeface="Verdana"/>
            </a:endParaRPr>
          </a:p>
        </p:txBody>
      </p:sp>
      <p:sp>
        <p:nvSpPr>
          <p:cNvPr id="3" name="object 3"/>
          <p:cNvSpPr txBox="1"/>
          <p:nvPr/>
        </p:nvSpPr>
        <p:spPr>
          <a:xfrm>
            <a:off x="7124648" y="5067316"/>
            <a:ext cx="5302302" cy="1118896"/>
          </a:xfrm>
          <a:prstGeom prst="rect">
            <a:avLst/>
          </a:prstGeom>
        </p:spPr>
        <p:txBody>
          <a:bodyPr vert="horz" wrap="square" lIns="0" tIns="142875" rIns="0" bIns="0" rtlCol="0">
            <a:spAutoFit/>
          </a:bodyPr>
          <a:lstStyle/>
          <a:p>
            <a:pPr marR="833755" algn="ctr">
              <a:lnSpc>
                <a:spcPct val="100000"/>
              </a:lnSpc>
              <a:spcBef>
                <a:spcPts val="1125"/>
              </a:spcBef>
            </a:pPr>
            <a:r>
              <a:rPr lang="en-US" sz="2750" spc="25" dirty="0">
                <a:latin typeface="Verdana"/>
                <a:cs typeface="Verdana"/>
              </a:rPr>
              <a:t>bakhshil559@gmail.com</a:t>
            </a:r>
            <a:endParaRPr sz="2750" dirty="0">
              <a:latin typeface="Verdana"/>
              <a:cs typeface="Verdana"/>
            </a:endParaRPr>
          </a:p>
          <a:p>
            <a:pPr marR="835025" algn="ctr">
              <a:lnSpc>
                <a:spcPct val="100000"/>
              </a:lnSpc>
              <a:spcBef>
                <a:spcPts val="1030"/>
              </a:spcBef>
            </a:pPr>
            <a:r>
              <a:rPr sz="2750" spc="-635" dirty="0">
                <a:latin typeface="Verdana"/>
                <a:cs typeface="Verdana"/>
              </a:rPr>
              <a:t>+</a:t>
            </a:r>
            <a:r>
              <a:rPr lang="en-US" sz="2750" spc="85" dirty="0">
                <a:latin typeface="Verdana"/>
                <a:cs typeface="Verdana"/>
              </a:rPr>
              <a:t>92 0314522953</a:t>
            </a:r>
            <a:endParaRPr lang="en-US" sz="2750" dirty="0">
              <a:latin typeface="Verdana"/>
              <a:cs typeface="Verdana"/>
            </a:endParaRPr>
          </a:p>
        </p:txBody>
      </p:sp>
      <p:sp>
        <p:nvSpPr>
          <p:cNvPr id="4" name="object 4"/>
          <p:cNvSpPr/>
          <p:nvPr/>
        </p:nvSpPr>
        <p:spPr>
          <a:xfrm>
            <a:off x="0" y="981252"/>
            <a:ext cx="7768590" cy="114300"/>
          </a:xfrm>
          <a:custGeom>
            <a:avLst/>
            <a:gdLst/>
            <a:ahLst/>
            <a:cxnLst/>
            <a:rect l="l" t="t" r="r" b="b"/>
            <a:pathLst>
              <a:path w="7768590" h="114300">
                <a:moveTo>
                  <a:pt x="7768590" y="0"/>
                </a:moveTo>
                <a:lnTo>
                  <a:pt x="0" y="0"/>
                </a:lnTo>
                <a:lnTo>
                  <a:pt x="0" y="114300"/>
                </a:lnTo>
                <a:lnTo>
                  <a:pt x="7768590" y="114300"/>
                </a:lnTo>
                <a:lnTo>
                  <a:pt x="7768590" y="0"/>
                </a:lnTo>
                <a:close/>
              </a:path>
            </a:pathLst>
          </a:custGeom>
          <a:solidFill>
            <a:srgbClr val="000000"/>
          </a:solidFill>
        </p:spPr>
        <p:txBody>
          <a:bodyPr wrap="square" lIns="0" tIns="0" rIns="0" bIns="0" rtlCol="0"/>
          <a:lstStyle/>
          <a:p>
            <a:endParaRPr/>
          </a:p>
        </p:txBody>
      </p:sp>
      <p:sp>
        <p:nvSpPr>
          <p:cNvPr id="5" name="object 5"/>
          <p:cNvSpPr/>
          <p:nvPr/>
        </p:nvSpPr>
        <p:spPr>
          <a:xfrm>
            <a:off x="10519410" y="9191445"/>
            <a:ext cx="7768590" cy="114300"/>
          </a:xfrm>
          <a:custGeom>
            <a:avLst/>
            <a:gdLst/>
            <a:ahLst/>
            <a:cxnLst/>
            <a:rect l="l" t="t" r="r" b="b"/>
            <a:pathLst>
              <a:path w="7768590" h="114300">
                <a:moveTo>
                  <a:pt x="0" y="114300"/>
                </a:moveTo>
                <a:lnTo>
                  <a:pt x="7768588" y="114300"/>
                </a:lnTo>
                <a:lnTo>
                  <a:pt x="7768588" y="0"/>
                </a:lnTo>
                <a:lnTo>
                  <a:pt x="0" y="0"/>
                </a:lnTo>
                <a:lnTo>
                  <a:pt x="0" y="11430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190</Words>
  <Application>Microsoft Office PowerPoint</Application>
  <PresentationFormat>Custom</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Unicode MS</vt:lpstr>
      <vt:lpstr>Arial</vt:lpstr>
      <vt:lpstr>Calibri</vt:lpstr>
      <vt:lpstr>Tahoma</vt:lpstr>
      <vt:lpstr>Verdana</vt:lpstr>
      <vt:lpstr>Office Theme</vt:lpstr>
      <vt:lpstr>PowerPoint Presentation</vt:lpstr>
      <vt:lpstr>Introduction</vt:lpstr>
      <vt:lpstr>PowerPoint Presentation</vt:lpstr>
      <vt:lpstr>We can group and sum the total_laid_off by industry and country to identify the industries and countries most affected by layoffs. This can be visualized using bar charts to see which industries and countries have the highest total layoffs.</vt:lpstr>
      <vt:lpstr>PowerPoint Presentation</vt:lpstr>
      <vt:lpstr>Trends Over Time</vt:lpstr>
      <vt:lpstr>Identifying Recent Layoffs and Top Layoff Companies </vt:lpstr>
      <vt:lpstr>Conclusion</vt:lpstr>
      <vt:lpstr>Thanks! 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Invisible Boy</dc:creator>
  <cp:lastModifiedBy>Bakhshial Hajano</cp:lastModifiedBy>
  <cp:revision>22</cp:revision>
  <dcterms:created xsi:type="dcterms:W3CDTF">2024-06-14T01:58:32Z</dcterms:created>
  <dcterms:modified xsi:type="dcterms:W3CDTF">2024-06-15T03:08:37Z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2024-06-14T00:00:00Z</vt:filetime>
  </property>
  <property fmtid="{D5CDD505-2E9C-101B-9397-08002B2CF9AE}" pid="3" name="Creator">
    <vt:lpwstr>Chromium</vt:lpwstr>
  </property>
  <property fmtid="{D5CDD505-2E9C-101B-9397-08002B2CF9AE}" pid="4" name="LastSaved">
    <vt:filetime>2024-06-14T00:00:00Z</vt:filetime>
  </property>
</Properties>
</file>