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9" r:id="rId4"/>
    <p:sldId id="277" r:id="rId5"/>
    <p:sldId id="278" r:id="rId6"/>
    <p:sldId id="267" r:id="rId7"/>
    <p:sldId id="262" r:id="rId8"/>
    <p:sldId id="279" r:id="rId9"/>
    <p:sldId id="280" r:id="rId10"/>
    <p:sldId id="281" r:id="rId11"/>
    <p:sldId id="282"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0" autoAdjust="0"/>
    <p:restoredTop sz="91223" autoAdjust="0"/>
  </p:normalViewPr>
  <p:slideViewPr>
    <p:cSldViewPr snapToGrid="0" showGuides="1">
      <p:cViewPr varScale="1">
        <p:scale>
          <a:sx n="62" d="100"/>
          <a:sy n="62" d="100"/>
        </p:scale>
        <p:origin x="588"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9AE01-76B9-47F1-97D9-9D931A3E7CAD}"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B973-0F44-4F11-9718-D0FF27145248}" type="slidenum">
              <a:rPr lang="en-US" smtClean="0"/>
              <a:t>‹#›</a:t>
            </a:fld>
            <a:endParaRPr lang="en-US"/>
          </a:p>
        </p:txBody>
      </p:sp>
    </p:spTree>
    <p:extLst>
      <p:ext uri="{BB962C8B-B14F-4D97-AF65-F5344CB8AC3E}">
        <p14:creationId xmlns:p14="http://schemas.microsoft.com/office/powerpoint/2010/main" val="3854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man-in-black-suit-jacket-wearing-white-headphones-377941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a:p>
        </p:txBody>
      </p:sp>
    </p:spTree>
    <p:extLst>
      <p:ext uri="{BB962C8B-B14F-4D97-AF65-F5344CB8AC3E}">
        <p14:creationId xmlns:p14="http://schemas.microsoft.com/office/powerpoint/2010/main" val="21227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a:p>
        </p:txBody>
      </p:sp>
    </p:spTree>
    <p:extLst>
      <p:ext uri="{BB962C8B-B14F-4D97-AF65-F5344CB8AC3E}">
        <p14:creationId xmlns:p14="http://schemas.microsoft.com/office/powerpoint/2010/main" val="331823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a:p>
        </p:txBody>
      </p:sp>
    </p:spTree>
    <p:extLst>
      <p:ext uri="{BB962C8B-B14F-4D97-AF65-F5344CB8AC3E}">
        <p14:creationId xmlns:p14="http://schemas.microsoft.com/office/powerpoint/2010/main" val="60590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a:p>
        </p:txBody>
      </p:sp>
    </p:spTree>
    <p:extLst>
      <p:ext uri="{BB962C8B-B14F-4D97-AF65-F5344CB8AC3E}">
        <p14:creationId xmlns:p14="http://schemas.microsoft.com/office/powerpoint/2010/main" val="164698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a:p>
        </p:txBody>
      </p:sp>
    </p:spTree>
    <p:extLst>
      <p:ext uri="{BB962C8B-B14F-4D97-AF65-F5344CB8AC3E}">
        <p14:creationId xmlns:p14="http://schemas.microsoft.com/office/powerpoint/2010/main" val="7413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a:p>
        </p:txBody>
      </p:sp>
    </p:spTree>
    <p:extLst>
      <p:ext uri="{BB962C8B-B14F-4D97-AF65-F5344CB8AC3E}">
        <p14:creationId xmlns:p14="http://schemas.microsoft.com/office/powerpoint/2010/main" val="262895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Links:</a:t>
            </a:r>
          </a:p>
          <a:p>
            <a:endParaRPr lang="en-US" smtClean="0"/>
          </a:p>
          <a:p>
            <a:r>
              <a:rPr lang="en-US" smtClean="0">
                <a:hlinkClick r:id="rId3"/>
              </a:rPr>
              <a:t>https://www.pexels.com/photo/man-in-black-suit-jacket-wearing-white-headphones-3779414/</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12</a:t>
            </a:fld>
            <a:endParaRPr lang="en-US"/>
          </a:p>
        </p:txBody>
      </p:sp>
    </p:spTree>
    <p:extLst>
      <p:ext uri="{BB962C8B-B14F-4D97-AF65-F5344CB8AC3E}">
        <p14:creationId xmlns:p14="http://schemas.microsoft.com/office/powerpoint/2010/main" val="91994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13</a:t>
            </a:fld>
            <a:endParaRPr lang="en-US"/>
          </a:p>
        </p:txBody>
      </p:sp>
    </p:spTree>
    <p:extLst>
      <p:ext uri="{BB962C8B-B14F-4D97-AF65-F5344CB8AC3E}">
        <p14:creationId xmlns:p14="http://schemas.microsoft.com/office/powerpoint/2010/main" val="73079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8824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3181657"/>
            <a:ext cx="12192000" cy="3676343"/>
          </a:xfrm>
          <a:custGeom>
            <a:avLst/>
            <a:gdLst>
              <a:gd name="connsiteX0" fmla="*/ 0 w 12192000"/>
              <a:gd name="connsiteY0" fmla="*/ 234874 h 3676343"/>
              <a:gd name="connsiteX1" fmla="*/ 4716640 w 12192000"/>
              <a:gd name="connsiteY1" fmla="*/ 234874 h 3676343"/>
              <a:gd name="connsiteX2" fmla="*/ 6095998 w 12192000"/>
              <a:gd name="connsiteY2" fmla="*/ 1614234 h 3676343"/>
              <a:gd name="connsiteX3" fmla="*/ 7475358 w 12192000"/>
              <a:gd name="connsiteY3" fmla="*/ 234874 h 3676343"/>
              <a:gd name="connsiteX4" fmla="*/ 12192000 w 12192000"/>
              <a:gd name="connsiteY4" fmla="*/ 234874 h 3676343"/>
              <a:gd name="connsiteX5" fmla="*/ 12192000 w 12192000"/>
              <a:gd name="connsiteY5" fmla="*/ 3676343 h 3676343"/>
              <a:gd name="connsiteX6" fmla="*/ 0 w 12192000"/>
              <a:gd name="connsiteY6" fmla="*/ 3676343 h 3676343"/>
              <a:gd name="connsiteX7" fmla="*/ 5183718 w 12192000"/>
              <a:gd name="connsiteY7" fmla="*/ 0 h 3676343"/>
              <a:gd name="connsiteX8" fmla="*/ 6096000 w 12192000"/>
              <a:gd name="connsiteY8" fmla="*/ 926320 h 3676343"/>
              <a:gd name="connsiteX9" fmla="*/ 7006632 w 12192000"/>
              <a:gd name="connsiteY9" fmla="*/ 1676 h 3676343"/>
              <a:gd name="connsiteX10" fmla="*/ 7239831 w 12192000"/>
              <a:gd name="connsiteY10" fmla="*/ 234875 h 3676343"/>
              <a:gd name="connsiteX11" fmla="*/ 6094336 w 12192000"/>
              <a:gd name="connsiteY11" fmla="*/ 1380370 h 3676343"/>
              <a:gd name="connsiteX12" fmla="*/ 4948842 w 12192000"/>
              <a:gd name="connsiteY12" fmla="*/ 234875 h 367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3676343">
                <a:moveTo>
                  <a:pt x="0" y="234874"/>
                </a:moveTo>
                <a:lnTo>
                  <a:pt x="4716640" y="234874"/>
                </a:lnTo>
                <a:lnTo>
                  <a:pt x="6095998" y="1614234"/>
                </a:lnTo>
                <a:lnTo>
                  <a:pt x="7475358" y="234874"/>
                </a:lnTo>
                <a:lnTo>
                  <a:pt x="12192000" y="234874"/>
                </a:lnTo>
                <a:lnTo>
                  <a:pt x="12192000" y="3676343"/>
                </a:lnTo>
                <a:lnTo>
                  <a:pt x="0" y="3676343"/>
                </a:lnTo>
                <a:close/>
                <a:moveTo>
                  <a:pt x="5183718" y="0"/>
                </a:moveTo>
                <a:lnTo>
                  <a:pt x="6096000" y="926320"/>
                </a:lnTo>
                <a:lnTo>
                  <a:pt x="7006632" y="1676"/>
                </a:lnTo>
                <a:lnTo>
                  <a:pt x="7239831" y="234875"/>
                </a:lnTo>
                <a:lnTo>
                  <a:pt x="6094336" y="1380370"/>
                </a:lnTo>
                <a:lnTo>
                  <a:pt x="4948842" y="234875"/>
                </a:lnTo>
                <a:close/>
              </a:path>
            </a:pathLst>
          </a:custGeom>
        </p:spPr>
        <p:txBody>
          <a:bodyPr wrap="square">
            <a:noAutofit/>
          </a:bodyPr>
          <a:lstStyle/>
          <a:p>
            <a:endParaRPr lang="en-US"/>
          </a:p>
        </p:txBody>
      </p:sp>
    </p:spTree>
    <p:extLst>
      <p:ext uri="{BB962C8B-B14F-4D97-AF65-F5344CB8AC3E}">
        <p14:creationId xmlns:p14="http://schemas.microsoft.com/office/powerpoint/2010/main" val="288322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0957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08899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29547" y="825910"/>
            <a:ext cx="8062453" cy="2067192"/>
          </a:xfrm>
        </p:spPr>
        <p:txBody>
          <a:bodyPr/>
          <a:lstStyle/>
          <a:p>
            <a:endParaRPr lang="en-US" dirty="0"/>
          </a:p>
        </p:txBody>
      </p:sp>
    </p:spTree>
    <p:extLst>
      <p:ext uri="{BB962C8B-B14F-4D97-AF65-F5344CB8AC3E}">
        <p14:creationId xmlns:p14="http://schemas.microsoft.com/office/powerpoint/2010/main" val="39497356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2129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185795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410891" y="839387"/>
            <a:ext cx="3758746" cy="5138511"/>
          </a:xfrm>
        </p:spPr>
        <p:txBody>
          <a:bodyPr/>
          <a:lstStyle/>
          <a:p>
            <a:endParaRPr lang="en-US"/>
          </a:p>
        </p:txBody>
      </p:sp>
    </p:spTree>
    <p:extLst>
      <p:ext uri="{BB962C8B-B14F-4D97-AF65-F5344CB8AC3E}">
        <p14:creationId xmlns:p14="http://schemas.microsoft.com/office/powerpoint/2010/main" val="159719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7962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710F5-95D3-4D89-82FD-A59E5641ED2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86AD4-7F31-4F0B-93EE-1FA6B99A1B0E}" type="slidenum">
              <a:rPr lang="en-US" smtClean="0"/>
              <a:t>‹#›</a:t>
            </a:fld>
            <a:endParaRPr lang="en-US"/>
          </a:p>
        </p:txBody>
      </p:sp>
    </p:spTree>
    <p:extLst>
      <p:ext uri="{BB962C8B-B14F-4D97-AF65-F5344CB8AC3E}">
        <p14:creationId xmlns:p14="http://schemas.microsoft.com/office/powerpoint/2010/main" val="116109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710F5-95D3-4D89-82FD-A59E5641ED26}"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86AD4-7F31-4F0B-93EE-1FA6B99A1B0E}" type="slidenum">
              <a:rPr lang="en-US" smtClean="0"/>
              <a:t>‹#›</a:t>
            </a:fld>
            <a:endParaRPr lang="en-US"/>
          </a:p>
        </p:txBody>
      </p:sp>
    </p:spTree>
    <p:extLst>
      <p:ext uri="{BB962C8B-B14F-4D97-AF65-F5344CB8AC3E}">
        <p14:creationId xmlns:p14="http://schemas.microsoft.com/office/powerpoint/2010/main" val="134707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www.free-power-point-templates.com/"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9C8A1-6BCF-4D46-8A2E-39220EDB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24694-13DE-4520-91BF-1120F1451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3E67-6E1E-4F7F-803B-82FD3FEF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E073-B2A3-429B-9FF7-963590C1FEAC}" type="datetimeFigureOut">
              <a:rPr lang="en-US" smtClean="0"/>
              <a:t>5/7/2024</a:t>
            </a:fld>
            <a:endParaRPr lang="en-US"/>
          </a:p>
        </p:txBody>
      </p:sp>
      <p:sp>
        <p:nvSpPr>
          <p:cNvPr id="5" name="Footer Placeholder 4">
            <a:extLst>
              <a:ext uri="{FF2B5EF4-FFF2-40B4-BE49-F238E27FC236}">
                <a16:creationId xmlns:a16="http://schemas.microsoft.com/office/drawing/2014/main" id="{1ED8AFC3-B5B0-4D84-9026-862ADD73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6AEC9-268F-4DD2-B9AE-1DA766BF8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8C297-5864-4FDA-A08A-9B4C53B07E20}" type="slidenum">
              <a:rPr lang="en-US" smtClean="0"/>
              <a:t>‹#›</a:t>
            </a:fld>
            <a:endParaRPr lang="en-US"/>
          </a:p>
        </p:txBody>
      </p:sp>
      <p:sp>
        <p:nvSpPr>
          <p:cNvPr id="8" name="TextBox 7">
            <a:extLst>
              <a:ext uri="{FF2B5EF4-FFF2-40B4-BE49-F238E27FC236}">
                <a16:creationId xmlns:a16="http://schemas.microsoft.com/office/drawing/2014/main" id="{C1D94191-4856-4F6A-9D3A-09FBC339697C}"/>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11">
                  <a:extLst>
                    <a:ext uri="{A12FA001-AC4F-418D-AE19-62706E023703}">
                      <ahyp:hlinkClr xmlns=""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a16="http://schemas.microsoft.com/office/drawing/2014/main" id="{D0E32FAA-E2F6-408E-8C70-5501A36FC3DA}"/>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139154779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1FB5E835-6286-4ADE-A314-16EECF21300D}"/>
              </a:ext>
            </a:extLst>
          </p:cNvPr>
          <p:cNvSpPr txBox="1"/>
          <p:nvPr/>
        </p:nvSpPr>
        <p:spPr>
          <a:xfrm>
            <a:off x="820773" y="1710220"/>
            <a:ext cx="8678979" cy="2554545"/>
          </a:xfrm>
          <a:prstGeom prst="rect">
            <a:avLst/>
          </a:prstGeom>
          <a:noFill/>
        </p:spPr>
        <p:txBody>
          <a:bodyPr wrap="none" rtlCol="0">
            <a:spAutoFit/>
          </a:bodyPr>
          <a:lstStyle/>
          <a:p>
            <a:r>
              <a:rPr lang="en-US" sz="8000" b="1" kern="100" spc="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TimeTable</a:t>
            </a:r>
            <a:endParaRPr lang="en-US" sz="8000" b="1" kern="1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8000" b="1" kern="100"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8000" b="1" kern="100" spc="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Management</a:t>
            </a:r>
            <a:endParaRPr lang="en-US" sz="8000" b="1" kern="100" spc="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 Assurance</a:t>
            </a:r>
          </a:p>
        </p:txBody>
      </p:sp>
      <p:sp>
        <p:nvSpPr>
          <p:cNvPr id="3" name="Content Placeholder 2"/>
          <p:cNvSpPr>
            <a:spLocks noGrp="1"/>
          </p:cNvSpPr>
          <p:nvPr>
            <p:ph idx="1"/>
          </p:nvPr>
        </p:nvSpPr>
        <p:spPr>
          <a:xfrm>
            <a:off x="838200" y="2637283"/>
            <a:ext cx="10515600" cy="2294312"/>
          </a:xfrm>
        </p:spPr>
        <p:txBody>
          <a:bodyPr/>
          <a:lstStyle/>
          <a:p>
            <a:r>
              <a:rPr lang="en-US" dirty="0"/>
              <a:t>Unit </a:t>
            </a:r>
            <a:r>
              <a:rPr lang="en-US" dirty="0" smtClean="0"/>
              <a:t>testing</a:t>
            </a:r>
          </a:p>
          <a:p>
            <a:r>
              <a:rPr lang="en-US" dirty="0" smtClean="0"/>
              <a:t>system testing</a:t>
            </a:r>
          </a:p>
          <a:p>
            <a:r>
              <a:rPr lang="en-US" dirty="0" smtClean="0"/>
              <a:t>bug fixing</a:t>
            </a:r>
            <a:endParaRPr lang="en-US" dirty="0"/>
          </a:p>
        </p:txBody>
      </p:sp>
    </p:spTree>
    <p:extLst>
      <p:ext uri="{BB962C8B-B14F-4D97-AF65-F5344CB8AC3E}">
        <p14:creationId xmlns:p14="http://schemas.microsoft.com/office/powerpoint/2010/main" val="148780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and Launch</a:t>
            </a:r>
          </a:p>
        </p:txBody>
      </p:sp>
      <p:sp>
        <p:nvSpPr>
          <p:cNvPr id="3" name="Content Placeholder 2"/>
          <p:cNvSpPr>
            <a:spLocks noGrp="1"/>
          </p:cNvSpPr>
          <p:nvPr>
            <p:ph idx="1"/>
          </p:nvPr>
        </p:nvSpPr>
        <p:spPr>
          <a:xfrm>
            <a:off x="838200" y="2544816"/>
            <a:ext cx="10515600" cy="2109377"/>
          </a:xfrm>
        </p:spPr>
        <p:txBody>
          <a:bodyPr/>
          <a:lstStyle/>
          <a:p>
            <a:r>
              <a:rPr lang="en-US" dirty="0"/>
              <a:t>Deployment </a:t>
            </a:r>
            <a:r>
              <a:rPr lang="en-US" dirty="0" smtClean="0"/>
              <a:t>preparation</a:t>
            </a:r>
          </a:p>
          <a:p>
            <a:r>
              <a:rPr lang="en-US" dirty="0" smtClean="0"/>
              <a:t>user training</a:t>
            </a:r>
          </a:p>
          <a:p>
            <a:r>
              <a:rPr lang="en-US" dirty="0" smtClean="0"/>
              <a:t>launch </a:t>
            </a:r>
            <a:r>
              <a:rPr lang="en-US" dirty="0"/>
              <a:t>event.</a:t>
            </a:r>
          </a:p>
        </p:txBody>
      </p:sp>
    </p:spTree>
    <p:extLst>
      <p:ext uri="{BB962C8B-B14F-4D97-AF65-F5344CB8AC3E}">
        <p14:creationId xmlns:p14="http://schemas.microsoft.com/office/powerpoint/2010/main" val="25230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9"/>
          <p:cNvGraphicFramePr>
            <a:graphicFrameLocks noGrp="1"/>
          </p:cNvGraphicFramePr>
          <p:nvPr>
            <p:extLst>
              <p:ext uri="{D42A27DB-BD31-4B8C-83A1-F6EECF244321}">
                <p14:modId xmlns:p14="http://schemas.microsoft.com/office/powerpoint/2010/main" val="777446176"/>
              </p:ext>
            </p:extLst>
          </p:nvPr>
        </p:nvGraphicFramePr>
        <p:xfrm>
          <a:off x="621706" y="597364"/>
          <a:ext cx="7782554" cy="5214858"/>
        </p:xfrm>
        <a:graphic>
          <a:graphicData uri="http://schemas.openxmlformats.org/drawingml/2006/table">
            <a:tbl>
              <a:tblPr firstRow="1" bandRow="1">
                <a:tableStyleId>{2D5ABB26-0587-4C30-8999-92F81FD0307C}</a:tableStyleId>
              </a:tblPr>
              <a:tblGrid>
                <a:gridCol w="1558820">
                  <a:extLst>
                    <a:ext uri="{9D8B030D-6E8A-4147-A177-3AD203B41FA5}">
                      <a16:colId xmlns:a16="http://schemas.microsoft.com/office/drawing/2014/main" val="20000"/>
                    </a:ext>
                  </a:extLst>
                </a:gridCol>
                <a:gridCol w="1558820">
                  <a:extLst>
                    <a:ext uri="{9D8B030D-6E8A-4147-A177-3AD203B41FA5}">
                      <a16:colId xmlns:a16="http://schemas.microsoft.com/office/drawing/2014/main" val="20001"/>
                    </a:ext>
                  </a:extLst>
                </a:gridCol>
                <a:gridCol w="1558820">
                  <a:extLst>
                    <a:ext uri="{9D8B030D-6E8A-4147-A177-3AD203B41FA5}">
                      <a16:colId xmlns:a16="http://schemas.microsoft.com/office/drawing/2014/main" val="20002"/>
                    </a:ext>
                  </a:extLst>
                </a:gridCol>
                <a:gridCol w="1547274">
                  <a:extLst>
                    <a:ext uri="{9D8B030D-6E8A-4147-A177-3AD203B41FA5}">
                      <a16:colId xmlns:a16="http://schemas.microsoft.com/office/drawing/2014/main" val="20003"/>
                    </a:ext>
                  </a:extLst>
                </a:gridCol>
                <a:gridCol w="1558820">
                  <a:extLst>
                    <a:ext uri="{9D8B030D-6E8A-4147-A177-3AD203B41FA5}">
                      <a16:colId xmlns:a16="http://schemas.microsoft.com/office/drawing/2014/main" val="20004"/>
                    </a:ext>
                  </a:extLst>
                </a:gridCol>
              </a:tblGrid>
              <a:tr h="988360">
                <a:tc>
                  <a:txBody>
                    <a:bodyPr/>
                    <a:lstStyle/>
                    <a:p>
                      <a:pPr marL="0" algn="ctr" defTabSz="914400" rtl="0" eaLnBrk="1" latinLnBrk="0" hangingPunct="1">
                        <a:lnSpc>
                          <a:spcPct val="100000"/>
                        </a:lnSpc>
                        <a:spcBef>
                          <a:spcPts val="635"/>
                        </a:spcBef>
                      </a:pPr>
                      <a:r>
                        <a:rPr sz="1400" b="1" kern="1200" dirty="0">
                          <a:solidFill>
                            <a:schemeClr val="tx1"/>
                          </a:solidFill>
                          <a:latin typeface="+mn-lt"/>
                          <a:ea typeface="+mn-ea"/>
                          <a:cs typeface="Times New Roman"/>
                        </a:rPr>
                        <a:t>Schedule</a:t>
                      </a:r>
                    </a:p>
                  </a:txBody>
                  <a:tcPr marL="0" marR="0" marT="75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280670" algn="ctr" defTabSz="914400" rtl="0" eaLnBrk="1" latinLnBrk="0" hangingPunct="1">
                        <a:lnSpc>
                          <a:spcPct val="100000"/>
                        </a:lnSpc>
                        <a:spcBef>
                          <a:spcPts val="635"/>
                        </a:spcBef>
                      </a:pPr>
                      <a:r>
                        <a:rPr sz="1400" b="1" kern="1200" dirty="0">
                          <a:solidFill>
                            <a:schemeClr val="tx1"/>
                          </a:solidFill>
                          <a:latin typeface="+mn-lt"/>
                          <a:ea typeface="+mn-ea"/>
                          <a:cs typeface="Times New Roman"/>
                        </a:rPr>
                        <a:t>Requirement Gathering &amp; Analysis</a:t>
                      </a: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algn="ctr" defTabSz="914400" rtl="0" eaLnBrk="1" latinLnBrk="0" hangingPunct="1">
                        <a:lnSpc>
                          <a:spcPct val="100000"/>
                        </a:lnSpc>
                        <a:spcBef>
                          <a:spcPts val="635"/>
                        </a:spcBef>
                      </a:pPr>
                      <a:r>
                        <a:rPr sz="1400" b="1" kern="1200" dirty="0">
                          <a:solidFill>
                            <a:schemeClr val="tx1"/>
                          </a:solidFill>
                          <a:latin typeface="+mn-lt"/>
                          <a:ea typeface="+mn-ea"/>
                          <a:cs typeface="Times New Roman"/>
                        </a:rPr>
                        <a:t>Designing</a:t>
                      </a: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algn="ctr" defTabSz="914400" rtl="0" eaLnBrk="1" latinLnBrk="0" hangingPunct="1">
                        <a:lnSpc>
                          <a:spcPct val="100000"/>
                        </a:lnSpc>
                        <a:spcBef>
                          <a:spcPts val="635"/>
                        </a:spcBef>
                      </a:pPr>
                      <a:r>
                        <a:rPr sz="1400" b="1" kern="1200" dirty="0">
                          <a:solidFill>
                            <a:schemeClr val="tx1"/>
                          </a:solidFill>
                          <a:latin typeface="+mn-lt"/>
                          <a:ea typeface="+mn-ea"/>
                          <a:cs typeface="Times New Roman"/>
                        </a:rPr>
                        <a:t>Implementation</a:t>
                      </a: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algn="ctr" defTabSz="914400" rtl="0" eaLnBrk="1" latinLnBrk="0" hangingPunct="1">
                        <a:lnSpc>
                          <a:spcPct val="100000"/>
                        </a:lnSpc>
                        <a:spcBef>
                          <a:spcPts val="635"/>
                        </a:spcBef>
                      </a:pPr>
                      <a:r>
                        <a:rPr sz="1400" b="1" kern="1200" dirty="0">
                          <a:solidFill>
                            <a:schemeClr val="tx1"/>
                          </a:solidFill>
                          <a:latin typeface="+mn-lt"/>
                          <a:ea typeface="+mn-ea"/>
                          <a:cs typeface="Times New Roman"/>
                        </a:rPr>
                        <a:t>Test &amp; Evaluation</a:t>
                      </a: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3472">
                <a:tc>
                  <a:txBody>
                    <a:bodyPr/>
                    <a:lstStyle/>
                    <a:p>
                      <a:pPr algn="ctr">
                        <a:lnSpc>
                          <a:spcPct val="100000"/>
                        </a:lnSpc>
                        <a:spcBef>
                          <a:spcPts val="635"/>
                        </a:spcBef>
                      </a:pPr>
                      <a:r>
                        <a:rPr sz="1400" b="1" dirty="0">
                          <a:latin typeface="+mn-lt"/>
                          <a:cs typeface="Times New Roman"/>
                        </a:rPr>
                        <a:t>June</a:t>
                      </a:r>
                      <a:r>
                        <a:rPr sz="1400" b="1" spc="-40" dirty="0">
                          <a:latin typeface="+mn-lt"/>
                          <a:cs typeface="Times New Roman"/>
                        </a:rPr>
                        <a:t> </a:t>
                      </a:r>
                      <a:r>
                        <a:rPr sz="1400" b="1" spc="-20" dirty="0" smtClean="0">
                          <a:latin typeface="+mn-lt"/>
                          <a:cs typeface="Times New Roman"/>
                        </a:rPr>
                        <a:t>202</a:t>
                      </a:r>
                      <a:r>
                        <a:rPr lang="en-US" sz="1400" b="1" spc="-20" dirty="0" smtClean="0">
                          <a:latin typeface="+mn-lt"/>
                          <a:cs typeface="Times New Roman"/>
                        </a:rPr>
                        <a:t>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rowSpan="2" gridSpan="3">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1"/>
                  </a:ext>
                </a:extLst>
              </a:tr>
              <a:tr h="513472">
                <a:tc>
                  <a:txBody>
                    <a:bodyPr/>
                    <a:lstStyle/>
                    <a:p>
                      <a:pPr algn="ctr">
                        <a:lnSpc>
                          <a:spcPct val="100000"/>
                        </a:lnSpc>
                        <a:spcBef>
                          <a:spcPts val="635"/>
                        </a:spcBef>
                      </a:pPr>
                      <a:r>
                        <a:rPr sz="1400" b="1" dirty="0">
                          <a:latin typeface="+mn-lt"/>
                          <a:cs typeface="Times New Roman"/>
                        </a:rPr>
                        <a:t>1</a:t>
                      </a:r>
                      <a:r>
                        <a:rPr sz="1400" b="1" spc="-5" dirty="0">
                          <a:latin typeface="+mn-lt"/>
                          <a:cs typeface="Times New Roman"/>
                        </a:rPr>
                        <a:t> </a:t>
                      </a:r>
                      <a:r>
                        <a:rPr sz="1400" b="1" dirty="0">
                          <a:latin typeface="+mn-lt"/>
                          <a:cs typeface="Times New Roman"/>
                        </a:rPr>
                        <a:t>- 15</a:t>
                      </a:r>
                      <a:r>
                        <a:rPr sz="1400" b="1" spc="-5" dirty="0">
                          <a:latin typeface="+mn-lt"/>
                          <a:cs typeface="Times New Roman"/>
                        </a:rPr>
                        <a:t> </a:t>
                      </a:r>
                      <a:r>
                        <a:rPr sz="1400" b="1" dirty="0">
                          <a:latin typeface="+mn-lt"/>
                          <a:cs typeface="Times New Roman"/>
                        </a:rPr>
                        <a:t>July </a:t>
                      </a:r>
                      <a:r>
                        <a:rPr sz="1400" b="1" spc="-20" dirty="0" smtClean="0">
                          <a:latin typeface="+mn-lt"/>
                          <a:cs typeface="Times New Roman"/>
                        </a:rPr>
                        <a:t>202</a:t>
                      </a:r>
                      <a:r>
                        <a:rPr lang="en-US" sz="1400" b="1" spc="-20" dirty="0" smtClean="0">
                          <a:latin typeface="+mn-lt"/>
                          <a:cs typeface="Times New Roman"/>
                        </a:rPr>
                        <a:t>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gridSpan="3"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513472">
                <a:tc>
                  <a:txBody>
                    <a:bodyPr/>
                    <a:lstStyle/>
                    <a:p>
                      <a:pPr algn="ctr">
                        <a:lnSpc>
                          <a:spcPct val="100000"/>
                        </a:lnSpc>
                        <a:spcBef>
                          <a:spcPts val="635"/>
                        </a:spcBef>
                      </a:pPr>
                      <a:r>
                        <a:rPr sz="1400" b="1" dirty="0">
                          <a:latin typeface="+mn-lt"/>
                          <a:cs typeface="Times New Roman"/>
                        </a:rPr>
                        <a:t>16</a:t>
                      </a:r>
                      <a:r>
                        <a:rPr sz="1400" b="1" spc="-5" dirty="0">
                          <a:latin typeface="+mn-lt"/>
                          <a:cs typeface="Times New Roman"/>
                        </a:rPr>
                        <a:t> </a:t>
                      </a:r>
                      <a:r>
                        <a:rPr sz="1400" b="1" dirty="0">
                          <a:latin typeface="+mn-lt"/>
                          <a:cs typeface="Times New Roman"/>
                        </a:rPr>
                        <a:t>- 30</a:t>
                      </a:r>
                      <a:r>
                        <a:rPr sz="1400" b="1" spc="-5" dirty="0">
                          <a:latin typeface="+mn-lt"/>
                          <a:cs typeface="Times New Roman"/>
                        </a:rPr>
                        <a:t> </a:t>
                      </a:r>
                      <a:r>
                        <a:rPr sz="1400" b="1" dirty="0">
                          <a:latin typeface="+mn-lt"/>
                          <a:cs typeface="Times New Roman"/>
                        </a:rPr>
                        <a:t>July </a:t>
                      </a:r>
                      <a:r>
                        <a:rPr sz="1400" b="1" spc="-20" dirty="0" smtClean="0">
                          <a:latin typeface="+mn-lt"/>
                          <a:cs typeface="Times New Roman"/>
                        </a:rPr>
                        <a:t>202</a:t>
                      </a:r>
                      <a:r>
                        <a:rPr lang="en-US" sz="1400" b="1" spc="-20" dirty="0" smtClean="0">
                          <a:latin typeface="+mn-lt"/>
                          <a:cs typeface="Times New Roman"/>
                        </a:rPr>
                        <a:t>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rowSpan="2" grid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extLst>
                  <a:ext uri="{0D108BD9-81ED-4DB2-BD59-A6C34878D82A}">
                    <a16:rowId xmlns:a16="http://schemas.microsoft.com/office/drawing/2014/main" val="10003"/>
                  </a:ext>
                </a:extLst>
              </a:tr>
              <a:tr h="513472">
                <a:tc>
                  <a:txBody>
                    <a:bodyPr/>
                    <a:lstStyle/>
                    <a:p>
                      <a:pPr algn="ctr">
                        <a:lnSpc>
                          <a:spcPct val="100000"/>
                        </a:lnSpc>
                        <a:spcBef>
                          <a:spcPts val="635"/>
                        </a:spcBef>
                      </a:pPr>
                      <a:r>
                        <a:rPr sz="1400" b="1" dirty="0">
                          <a:latin typeface="+mn-lt"/>
                          <a:cs typeface="Times New Roman"/>
                        </a:rPr>
                        <a:t>August</a:t>
                      </a:r>
                      <a:r>
                        <a:rPr sz="1400" b="1" spc="-30" dirty="0">
                          <a:latin typeface="+mn-lt"/>
                          <a:cs typeface="Times New Roman"/>
                        </a:rPr>
                        <a:t> </a:t>
                      </a:r>
                      <a:r>
                        <a:rPr lang="en-US" sz="1400" b="1" spc="-20" dirty="0" smtClean="0">
                          <a:latin typeface="+mn-lt"/>
                          <a:cs typeface="Times New Roman"/>
                        </a:rPr>
                        <a:t>2024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4"/>
                  </a:ext>
                </a:extLst>
              </a:tr>
              <a:tr h="513472">
                <a:tc>
                  <a:txBody>
                    <a:bodyPr/>
                    <a:lstStyle/>
                    <a:p>
                      <a:pPr algn="ctr">
                        <a:lnSpc>
                          <a:spcPct val="100000"/>
                        </a:lnSpc>
                        <a:spcBef>
                          <a:spcPts val="635"/>
                        </a:spcBef>
                      </a:pPr>
                      <a:r>
                        <a:rPr sz="1400" b="1" dirty="0">
                          <a:latin typeface="+mn-lt"/>
                          <a:cs typeface="Times New Roman"/>
                        </a:rPr>
                        <a:t>September</a:t>
                      </a:r>
                      <a:r>
                        <a:rPr sz="1400" b="1" spc="-45" dirty="0">
                          <a:latin typeface="+mn-lt"/>
                          <a:cs typeface="Times New Roman"/>
                        </a:rPr>
                        <a:t> </a:t>
                      </a:r>
                      <a:r>
                        <a:rPr lang="en-US" sz="1400" b="1" spc="-20" dirty="0" smtClean="0">
                          <a:latin typeface="+mn-lt"/>
                          <a:cs typeface="Times New Roman"/>
                        </a:rPr>
                        <a:t>2024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3" gridSpan="2">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3" hMerge="1">
                  <a:txBody>
                    <a:bodyPr/>
                    <a:lstStyle/>
                    <a:p>
                      <a:endParaRPr/>
                    </a:p>
                  </a:txBody>
                  <a:tcPr marL="0" marR="0" marT="0" marB="0"/>
                </a:tc>
                <a:tc rowSpan="3">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rowSpan="3">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513472">
                <a:tc>
                  <a:txBody>
                    <a:bodyPr/>
                    <a:lstStyle/>
                    <a:p>
                      <a:pPr algn="ctr">
                        <a:lnSpc>
                          <a:spcPct val="100000"/>
                        </a:lnSpc>
                        <a:spcBef>
                          <a:spcPts val="635"/>
                        </a:spcBef>
                      </a:pPr>
                      <a:r>
                        <a:rPr sz="1400" b="1" dirty="0">
                          <a:latin typeface="+mn-lt"/>
                          <a:cs typeface="Times New Roman"/>
                        </a:rPr>
                        <a:t>October</a:t>
                      </a:r>
                      <a:r>
                        <a:rPr sz="1400" b="1" spc="-35" dirty="0">
                          <a:latin typeface="+mn-lt"/>
                          <a:cs typeface="Times New Roman"/>
                        </a:rPr>
                        <a:t> </a:t>
                      </a:r>
                      <a:r>
                        <a:rPr lang="en-US" sz="1400" b="1" spc="-20" dirty="0" smtClean="0">
                          <a:latin typeface="+mn-lt"/>
                          <a:cs typeface="Times New Roman"/>
                        </a:rPr>
                        <a:t>2024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13472">
                <a:tc>
                  <a:txBody>
                    <a:bodyPr/>
                    <a:lstStyle/>
                    <a:p>
                      <a:pPr algn="ctr">
                        <a:lnSpc>
                          <a:spcPct val="100000"/>
                        </a:lnSpc>
                        <a:spcBef>
                          <a:spcPts val="635"/>
                        </a:spcBef>
                      </a:pPr>
                      <a:r>
                        <a:rPr sz="1400" b="1" dirty="0">
                          <a:latin typeface="+mn-lt"/>
                          <a:cs typeface="Times New Roman"/>
                        </a:rPr>
                        <a:t>November</a:t>
                      </a:r>
                      <a:r>
                        <a:rPr sz="1400" b="1" spc="-45" dirty="0">
                          <a:latin typeface="+mn-lt"/>
                          <a:cs typeface="Times New Roman"/>
                        </a:rPr>
                        <a:t> </a:t>
                      </a:r>
                      <a:r>
                        <a:rPr lang="en-US" sz="1400" b="1" spc="-20" dirty="0" smtClean="0">
                          <a:latin typeface="+mn-lt"/>
                          <a:cs typeface="Times New Roman"/>
                        </a:rPr>
                        <a:t>2024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32194">
                <a:tc>
                  <a:txBody>
                    <a:bodyPr/>
                    <a:lstStyle/>
                    <a:p>
                      <a:pPr algn="ctr">
                        <a:lnSpc>
                          <a:spcPct val="100000"/>
                        </a:lnSpc>
                        <a:spcBef>
                          <a:spcPts val="635"/>
                        </a:spcBef>
                      </a:pPr>
                      <a:r>
                        <a:rPr sz="1400" b="1" dirty="0">
                          <a:latin typeface="+mn-lt"/>
                          <a:cs typeface="Times New Roman"/>
                        </a:rPr>
                        <a:t>December</a:t>
                      </a:r>
                      <a:r>
                        <a:rPr sz="1400" b="1" spc="-45" dirty="0">
                          <a:latin typeface="+mn-lt"/>
                          <a:cs typeface="Times New Roman"/>
                        </a:rPr>
                        <a:t> </a:t>
                      </a:r>
                      <a:r>
                        <a:rPr lang="en-US" sz="1400" b="1" spc="-20" dirty="0" smtClean="0">
                          <a:latin typeface="+mn-lt"/>
                          <a:cs typeface="Times New Roman"/>
                        </a:rPr>
                        <a:t>2024</a:t>
                      </a:r>
                      <a:endParaRPr sz="1400" b="1" dirty="0">
                        <a:latin typeface="+mn-lt"/>
                        <a:cs typeface="Times New Roman"/>
                      </a:endParaRPr>
                    </a:p>
                  </a:txBody>
                  <a:tcPr marL="0" marR="0" marT="806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C78D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55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2924019" y="2890391"/>
            <a:ext cx="6343961" cy="1077218"/>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138300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98F03D4-2C54-49CE-AAAB-6597706EAA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706" b="13706"/>
          <a:stretch>
            <a:fillRect/>
          </a:stretch>
        </p:blipFill>
        <p:spPr/>
      </p:pic>
      <p:sp>
        <p:nvSpPr>
          <p:cNvPr id="6" name="TextBox 5">
            <a:extLst>
              <a:ext uri="{FF2B5EF4-FFF2-40B4-BE49-F238E27FC236}">
                <a16:creationId xmlns:a16="http://schemas.microsoft.com/office/drawing/2014/main" id="{53E0CCAA-DECE-4C0C-9CF2-0642CCAD51A5}"/>
              </a:ext>
            </a:extLst>
          </p:cNvPr>
          <p:cNvSpPr txBox="1"/>
          <p:nvPr/>
        </p:nvSpPr>
        <p:spPr>
          <a:xfrm>
            <a:off x="530210" y="1276701"/>
            <a:ext cx="4907095"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OUR TEAM</a:t>
            </a:r>
          </a:p>
        </p:txBody>
      </p:sp>
      <p:sp>
        <p:nvSpPr>
          <p:cNvPr id="8" name="Rectangle 7">
            <a:extLst>
              <a:ext uri="{FF2B5EF4-FFF2-40B4-BE49-F238E27FC236}">
                <a16:creationId xmlns:a16="http://schemas.microsoft.com/office/drawing/2014/main" id="{ACED79A7-5229-4055-889B-E55FE3290B3E}"/>
              </a:ext>
            </a:extLst>
          </p:cNvPr>
          <p:cNvSpPr/>
          <p:nvPr/>
        </p:nvSpPr>
        <p:spPr>
          <a:xfrm>
            <a:off x="948573" y="2699695"/>
            <a:ext cx="4318016" cy="422360"/>
          </a:xfrm>
          <a:prstGeom prst="rect">
            <a:avLst/>
          </a:prstGeom>
        </p:spPr>
        <p:txBody>
          <a:bodyPr wrap="square">
            <a:spAutoFit/>
          </a:bodyPr>
          <a:lstStyle/>
          <a:p>
            <a:pPr>
              <a:lnSpc>
                <a:spcPct val="150000"/>
              </a:lnSpc>
            </a:pPr>
            <a:r>
              <a:rPr lang="en-US" sz="1600" dirty="0" smtClean="0">
                <a:latin typeface="Open Sans" panose="020B0606030504020204" pitchFamily="34" charset="0"/>
                <a:ea typeface="Open Sans" panose="020B0606030504020204" pitchFamily="34" charset="0"/>
                <a:cs typeface="Open Sans" panose="020B0606030504020204" pitchFamily="34" charset="0"/>
              </a:rPr>
              <a:t>GL: </a:t>
            </a:r>
            <a:r>
              <a:rPr lang="en-US" sz="1600" dirty="0" err="1" smtClean="0">
                <a:latin typeface="Open Sans" panose="020B0606030504020204" pitchFamily="34" charset="0"/>
                <a:ea typeface="Open Sans" panose="020B0606030504020204" pitchFamily="34" charset="0"/>
                <a:cs typeface="Open Sans" panose="020B0606030504020204" pitchFamily="34" charset="0"/>
              </a:rPr>
              <a:t>Bakhshullah</a:t>
            </a:r>
            <a:r>
              <a:rPr lang="en-US" sz="1600" dirty="0" smtClean="0">
                <a:latin typeface="Open Sans" panose="020B0606030504020204" pitchFamily="34" charset="0"/>
                <a:ea typeface="Open Sans" panose="020B0606030504020204" pitchFamily="34" charset="0"/>
                <a:cs typeface="Open Sans" panose="020B0606030504020204" pitchFamily="34" charset="0"/>
              </a:rPr>
              <a:t> Wahid</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23F2580A-5714-49A5-9187-48A9C0D8D207}"/>
              </a:ext>
            </a:extLst>
          </p:cNvPr>
          <p:cNvSpPr/>
          <p:nvPr/>
        </p:nvSpPr>
        <p:spPr>
          <a:xfrm>
            <a:off x="948573" y="3191697"/>
            <a:ext cx="4318016" cy="422360"/>
          </a:xfrm>
          <a:prstGeom prst="rect">
            <a:avLst/>
          </a:prstGeom>
        </p:spPr>
        <p:txBody>
          <a:bodyPr wrap="square">
            <a:spAutoFit/>
          </a:bodyPr>
          <a:lstStyle/>
          <a:p>
            <a:pPr>
              <a:lnSpc>
                <a:spcPct val="150000"/>
              </a:lnSpc>
            </a:pPr>
            <a:r>
              <a:rPr lang="en-US" sz="1600" dirty="0" err="1" smtClean="0">
                <a:latin typeface="Open Sans" panose="020B0606030504020204" pitchFamily="34" charset="0"/>
                <a:ea typeface="Open Sans" panose="020B0606030504020204" pitchFamily="34" charset="0"/>
                <a:cs typeface="Open Sans" panose="020B0606030504020204" pitchFamily="34" charset="0"/>
              </a:rPr>
              <a:t>Rahat</a:t>
            </a:r>
            <a:r>
              <a:rPr lang="en-US" sz="1600" dirty="0" smtClean="0">
                <a:latin typeface="Open Sans" panose="020B0606030504020204" pitchFamily="34" charset="0"/>
                <a:ea typeface="Open Sans" panose="020B0606030504020204" pitchFamily="34" charset="0"/>
                <a:cs typeface="Open Sans" panose="020B0606030504020204" pitchFamily="34" charset="0"/>
              </a:rPr>
              <a:t> </a:t>
            </a:r>
            <a:r>
              <a:rPr lang="en-US" sz="1600" dirty="0" err="1" smtClean="0">
                <a:latin typeface="Open Sans" panose="020B0606030504020204" pitchFamily="34" charset="0"/>
                <a:ea typeface="Open Sans" panose="020B0606030504020204" pitchFamily="34" charset="0"/>
                <a:cs typeface="Open Sans" panose="020B0606030504020204" pitchFamily="34" charset="0"/>
              </a:rPr>
              <a:t>Manzoor</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E17EB4D5-C793-44AD-9DA0-96C4D27B5F51}"/>
              </a:ext>
            </a:extLst>
          </p:cNvPr>
          <p:cNvSpPr/>
          <p:nvPr/>
        </p:nvSpPr>
        <p:spPr>
          <a:xfrm>
            <a:off x="948573" y="3666607"/>
            <a:ext cx="4318016" cy="422360"/>
          </a:xfrm>
          <a:prstGeom prst="rect">
            <a:avLst/>
          </a:prstGeom>
        </p:spPr>
        <p:txBody>
          <a:bodyPr wrap="square">
            <a:spAutoFit/>
          </a:bodyPr>
          <a:lstStyle/>
          <a:p>
            <a:pPr>
              <a:lnSpc>
                <a:spcPct val="150000"/>
              </a:lnSpc>
            </a:pPr>
            <a:r>
              <a:rPr lang="en-US" sz="1600" dirty="0" err="1" smtClean="0">
                <a:latin typeface="Open Sans" panose="020B0606030504020204" pitchFamily="34" charset="0"/>
                <a:ea typeface="Open Sans" panose="020B0606030504020204" pitchFamily="34" charset="0"/>
                <a:cs typeface="Open Sans" panose="020B0606030504020204" pitchFamily="34" charset="0"/>
              </a:rPr>
              <a:t>Robina</a:t>
            </a:r>
            <a:r>
              <a:rPr lang="en-US" sz="1600" dirty="0" smtClean="0">
                <a:latin typeface="Open Sans" panose="020B0606030504020204" pitchFamily="34" charset="0"/>
                <a:ea typeface="Open Sans" panose="020B0606030504020204" pitchFamily="34" charset="0"/>
                <a:cs typeface="Open Sans" panose="020B0606030504020204" pitchFamily="34" charset="0"/>
              </a:rPr>
              <a:t> Muhammed Karim</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a:extLst>
              <a:ext uri="{FF2B5EF4-FFF2-40B4-BE49-F238E27FC236}">
                <a16:creationId xmlns:a16="http://schemas.microsoft.com/office/drawing/2014/main" id="{9E4E1159-A924-45F4-9378-0698833D125D}"/>
              </a:ext>
            </a:extLst>
          </p:cNvPr>
          <p:cNvSpPr/>
          <p:nvPr/>
        </p:nvSpPr>
        <p:spPr>
          <a:xfrm>
            <a:off x="948573" y="4158609"/>
            <a:ext cx="4318016" cy="422360"/>
          </a:xfrm>
          <a:prstGeom prst="rect">
            <a:avLst/>
          </a:prstGeom>
        </p:spPr>
        <p:txBody>
          <a:bodyPr wrap="square">
            <a:spAutoFit/>
          </a:bodyPr>
          <a:lstStyle/>
          <a:p>
            <a:pPr>
              <a:lnSpc>
                <a:spcPct val="150000"/>
              </a:lnSpc>
            </a:pPr>
            <a:r>
              <a:rPr lang="en-US" sz="1600" dirty="0" smtClean="0">
                <a:latin typeface="Open Sans" panose="020B0606030504020204" pitchFamily="34" charset="0"/>
                <a:ea typeface="Open Sans" panose="020B0606030504020204" pitchFamily="34" charset="0"/>
                <a:cs typeface="Open Sans" panose="020B0606030504020204" pitchFamily="34" charset="0"/>
              </a:rPr>
              <a:t>Abdul </a:t>
            </a:r>
            <a:r>
              <a:rPr lang="en-US" sz="1600" dirty="0" err="1" smtClean="0">
                <a:latin typeface="Open Sans" panose="020B0606030504020204" pitchFamily="34" charset="0"/>
                <a:ea typeface="Open Sans" panose="020B0606030504020204" pitchFamily="34" charset="0"/>
                <a:cs typeface="Open Sans" panose="020B0606030504020204" pitchFamily="34" charset="0"/>
              </a:rPr>
              <a:t>Wahab</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Graphic 2" descr="Checkmark">
            <a:extLst>
              <a:ext uri="{FF2B5EF4-FFF2-40B4-BE49-F238E27FC236}">
                <a16:creationId xmlns:a16="http://schemas.microsoft.com/office/drawing/2014/main" id="{8F4BA5FC-081C-43E2-B604-D71D0E5AE0E9}"/>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30209" y="2778809"/>
            <a:ext cx="365760" cy="365760"/>
          </a:xfrm>
          <a:prstGeom prst="rect">
            <a:avLst/>
          </a:prstGeom>
        </p:spPr>
      </p:pic>
      <p:pic>
        <p:nvPicPr>
          <p:cNvPr id="16" name="Graphic 15" descr="Checkmark">
            <a:extLst>
              <a:ext uri="{FF2B5EF4-FFF2-40B4-BE49-F238E27FC236}">
                <a16:creationId xmlns:a16="http://schemas.microsoft.com/office/drawing/2014/main" id="{753E9146-9073-4874-9D26-B6EA6143B70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30209" y="3248297"/>
            <a:ext cx="365760" cy="365760"/>
          </a:xfrm>
          <a:prstGeom prst="rect">
            <a:avLst/>
          </a:prstGeom>
        </p:spPr>
      </p:pic>
      <p:pic>
        <p:nvPicPr>
          <p:cNvPr id="17" name="Graphic 16" descr="Checkmark">
            <a:extLst>
              <a:ext uri="{FF2B5EF4-FFF2-40B4-BE49-F238E27FC236}">
                <a16:creationId xmlns:a16="http://schemas.microsoft.com/office/drawing/2014/main" id="{D5679841-E7F5-499E-92CD-25865ED3B88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30209" y="3717785"/>
            <a:ext cx="365760" cy="365760"/>
          </a:xfrm>
          <a:prstGeom prst="rect">
            <a:avLst/>
          </a:prstGeom>
        </p:spPr>
      </p:pic>
      <p:pic>
        <p:nvPicPr>
          <p:cNvPr id="18" name="Graphic 17" descr="Checkmark">
            <a:extLst>
              <a:ext uri="{FF2B5EF4-FFF2-40B4-BE49-F238E27FC236}">
                <a16:creationId xmlns:a16="http://schemas.microsoft.com/office/drawing/2014/main" id="{E8FE4338-81C5-479C-A773-EBFE1A5C8F0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30209" y="4187273"/>
            <a:ext cx="365760" cy="365760"/>
          </a:xfrm>
          <a:prstGeom prst="rect">
            <a:avLst/>
          </a:prstGeom>
        </p:spPr>
      </p:pic>
      <p:sp>
        <p:nvSpPr>
          <p:cNvPr id="2" name="Rectangle 1">
            <a:extLst>
              <a:ext uri="{FF2B5EF4-FFF2-40B4-BE49-F238E27FC236}">
                <a16:creationId xmlns:a16="http://schemas.microsoft.com/office/drawing/2014/main" id="{17A497EB-214B-4715-B857-458EC9A328B8}"/>
              </a:ext>
            </a:extLst>
          </p:cNvPr>
          <p:cNvSpPr/>
          <p:nvPr/>
        </p:nvSpPr>
        <p:spPr>
          <a:xfrm>
            <a:off x="620957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ACED79A7-5229-4055-889B-E55FE3290B3E}"/>
              </a:ext>
            </a:extLst>
          </p:cNvPr>
          <p:cNvSpPr/>
          <p:nvPr/>
        </p:nvSpPr>
        <p:spPr>
          <a:xfrm>
            <a:off x="354740" y="2063821"/>
            <a:ext cx="4318016" cy="463012"/>
          </a:xfrm>
          <a:prstGeom prst="rect">
            <a:avLst/>
          </a:prstGeom>
        </p:spPr>
        <p:txBody>
          <a:bodyPr wrap="square">
            <a:spAutoFit/>
          </a:bodyPr>
          <a:lstStyle/>
          <a:p>
            <a:pPr>
              <a:lnSpc>
                <a:spcPct val="150000"/>
              </a:lnSpc>
            </a:pPr>
            <a:r>
              <a:rPr lang="en-US" dirty="0" smtClean="0"/>
              <a:t>Supervisor: </a:t>
            </a:r>
            <a:r>
              <a:rPr lang="en-US" dirty="0" err="1" smtClean="0"/>
              <a:t>Mamoon</a:t>
            </a:r>
            <a:r>
              <a:rPr lang="en-US" dirty="0" smtClean="0"/>
              <a:t> Rasheed</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940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153B3A1-C2ED-4D55-94BE-C71F5D5AB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9896" b="29896"/>
          <a:stretch>
            <a:fillRect/>
          </a:stretch>
        </p:blipFill>
        <p:spPr/>
      </p:pic>
      <p:sp>
        <p:nvSpPr>
          <p:cNvPr id="2" name="Rectangle 1">
            <a:extLst>
              <a:ext uri="{FF2B5EF4-FFF2-40B4-BE49-F238E27FC236}">
                <a16:creationId xmlns:a16="http://schemas.microsoft.com/office/drawing/2014/main" id="{31CA5A8F-5586-45C0-9653-95BE5564492D}"/>
              </a:ext>
            </a:extLst>
          </p:cNvPr>
          <p:cNvSpPr/>
          <p:nvPr/>
        </p:nvSpPr>
        <p:spPr>
          <a:xfrm>
            <a:off x="1" y="3418243"/>
            <a:ext cx="12191999" cy="3439758"/>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AC15A0B0-F38D-4014-A8FB-A1EF98486702}"/>
              </a:ext>
            </a:extLst>
          </p:cNvPr>
          <p:cNvSpPr txBox="1"/>
          <p:nvPr/>
        </p:nvSpPr>
        <p:spPr>
          <a:xfrm>
            <a:off x="752476" y="476601"/>
            <a:ext cx="10677523" cy="584775"/>
          </a:xfrm>
          <a:prstGeom prst="rect">
            <a:avLst/>
          </a:prstGeom>
          <a:noFill/>
        </p:spPr>
        <p:txBody>
          <a:bodyPr wrap="square" rtlCol="0">
            <a:spAutoFit/>
          </a:bodyPr>
          <a:lstStyle/>
          <a:p>
            <a:pPr algn="ctr"/>
            <a:r>
              <a:rPr lang="en-US" sz="3200" b="1" dirty="0" smtClean="0">
                <a:latin typeface="Open Sans" panose="020B0606030504020204" pitchFamily="34" charset="0"/>
                <a:ea typeface="Open Sans Extrabold" panose="020B0906030804020204" pitchFamily="34" charset="0"/>
                <a:cs typeface="Open Sans" panose="020B0606030504020204" pitchFamily="34" charset="0"/>
              </a:rPr>
              <a:t>Motivation </a:t>
            </a:r>
            <a:endParaRPr lang="en-US" sz="3200" b="1" dirty="0">
              <a:latin typeface="Open Sans" panose="020B0606030504020204" pitchFamily="34" charset="0"/>
              <a:ea typeface="Open Sans Extrabold" panose="020B09060308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A128EDBC-9B7D-4855-A3C9-C02BE9582450}"/>
              </a:ext>
            </a:extLst>
          </p:cNvPr>
          <p:cNvSpPr/>
          <p:nvPr/>
        </p:nvSpPr>
        <p:spPr>
          <a:xfrm>
            <a:off x="1651353" y="1140539"/>
            <a:ext cx="8877302" cy="1477328"/>
          </a:xfrm>
          <a:prstGeom prst="rect">
            <a:avLst/>
          </a:prstGeom>
        </p:spPr>
        <p:txBody>
          <a:bodyPr wrap="square">
            <a:spAutoFit/>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p>
            <a:pPr algn="ctr"/>
            <a:r>
              <a:rPr lang="en-US" dirty="0">
                <a:latin typeface="Open Sans" panose="020B0606030504020204" pitchFamily="34" charset="0"/>
                <a:ea typeface="Open Sans" panose="020B0606030504020204" pitchFamily="34" charset="0"/>
                <a:cs typeface="Open Sans" panose="020B0606030504020204" pitchFamily="34" charset="0"/>
              </a:rPr>
              <a:t>"Timetable management is critical for educational institutions, yet manual processes often lead to conflicts and inefficiencies. To tackle this, we propose an Automated Timetable Management System. It streamlines scheduling, minimizes conflicts, and optimizes resource allocation."</a:t>
            </a:r>
          </a:p>
        </p:txBody>
      </p:sp>
      <p:sp>
        <p:nvSpPr>
          <p:cNvPr id="13" name="Freeform: Shape 12">
            <a:extLst>
              <a:ext uri="{FF2B5EF4-FFF2-40B4-BE49-F238E27FC236}">
                <a16:creationId xmlns:a16="http://schemas.microsoft.com/office/drawing/2014/main" id="{18357EE1-DE0B-487A-8FF0-2B762A9A7695}"/>
              </a:ext>
            </a:extLst>
          </p:cNvPr>
          <p:cNvSpPr/>
          <p:nvPr/>
        </p:nvSpPr>
        <p:spPr>
          <a:xfrm rot="10800000">
            <a:off x="4600071" y="3301816"/>
            <a:ext cx="2979868" cy="1515066"/>
          </a:xfrm>
          <a:custGeom>
            <a:avLst/>
            <a:gdLst>
              <a:gd name="connsiteX0" fmla="*/ 2979868 w 2979868"/>
              <a:gd name="connsiteY0" fmla="*/ 1515066 h 1515066"/>
              <a:gd name="connsiteX1" fmla="*/ 2733370 w 2979868"/>
              <a:gd name="connsiteY1" fmla="*/ 1515066 h 1515066"/>
              <a:gd name="connsiteX2" fmla="*/ 1479176 w 2979868"/>
              <a:gd name="connsiteY2" fmla="*/ 239716 h 1515066"/>
              <a:gd name="connsiteX3" fmla="*/ 224981 w 2979868"/>
              <a:gd name="connsiteY3" fmla="*/ 1515066 h 1515066"/>
              <a:gd name="connsiteX4" fmla="*/ 0 w 2979868"/>
              <a:gd name="connsiteY4" fmla="*/ 1515066 h 1515066"/>
              <a:gd name="connsiteX5" fmla="*/ 1489934 w 2979868"/>
              <a:gd name="connsiteY5" fmla="*/ 0 h 151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9868" h="1515066">
                <a:moveTo>
                  <a:pt x="2979868" y="1515066"/>
                </a:moveTo>
                <a:lnTo>
                  <a:pt x="2733370" y="1515066"/>
                </a:lnTo>
                <a:lnTo>
                  <a:pt x="1479176" y="239716"/>
                </a:lnTo>
                <a:lnTo>
                  <a:pt x="224981" y="1515066"/>
                </a:lnTo>
                <a:lnTo>
                  <a:pt x="0" y="1515066"/>
                </a:lnTo>
                <a:lnTo>
                  <a:pt x="148993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0589EBAA-9F5B-4570-A94D-7488EE5B086E}"/>
              </a:ext>
            </a:extLst>
          </p:cNvPr>
          <p:cNvSpPr/>
          <p:nvPr/>
        </p:nvSpPr>
        <p:spPr>
          <a:xfrm rot="10800000">
            <a:off x="5072360" y="3090879"/>
            <a:ext cx="2035290" cy="10348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07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smtClean="0"/>
              <a:t>Introduction </a:t>
            </a:r>
            <a:endParaRPr lang="en-US" dirty="0"/>
          </a:p>
        </p:txBody>
      </p:sp>
      <p:sp>
        <p:nvSpPr>
          <p:cNvPr id="21" name="Rectangle 20">
            <a:extLst>
              <a:ext uri="{FF2B5EF4-FFF2-40B4-BE49-F238E27FC236}">
                <a16:creationId xmlns:a16="http://schemas.microsoft.com/office/drawing/2014/main" id="{D4C98A26-0397-435C-9F5A-23F2C800502F}"/>
              </a:ext>
            </a:extLst>
          </p:cNvPr>
          <p:cNvSpPr/>
          <p:nvPr/>
        </p:nvSpPr>
        <p:spPr>
          <a:xfrm>
            <a:off x="4687989" y="919740"/>
            <a:ext cx="2925162"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Rectangle 33"/>
          <p:cNvSpPr/>
          <p:nvPr/>
        </p:nvSpPr>
        <p:spPr>
          <a:xfrm>
            <a:off x="718709" y="2532786"/>
            <a:ext cx="10782835" cy="3170099"/>
          </a:xfrm>
          <a:prstGeom prst="rect">
            <a:avLst/>
          </a:prstGeom>
        </p:spPr>
        <p:txBody>
          <a:bodyPr wrap="square">
            <a:spAutoFit/>
          </a:bodyPr>
          <a:lstStyle/>
          <a:p>
            <a:pPr algn="just"/>
            <a:r>
              <a:rPr lang="en-US" sz="3600" b="1" dirty="0">
                <a:ea typeface="Open Sans" panose="020B0606030504020204" pitchFamily="34" charset="0"/>
                <a:cs typeface="Open Sans" panose="020B0606030504020204" pitchFamily="34" charset="0"/>
              </a:rPr>
              <a:t>Our system ensures class schedules are conflict-free and resources are efficiently allocated, making timetable creation effortless. Experience a seamless educational environment for both students and educators with our revolutionary tool.</a:t>
            </a:r>
          </a:p>
          <a:p>
            <a:endParaRPr lang="ko-KR" altLang="en-US"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1847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98F03D4-2C54-49CE-AAAB-6597706EAA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706" b="13706"/>
          <a:stretch>
            <a:fillRect/>
          </a:stretch>
        </p:blipFill>
        <p:spPr/>
      </p:pic>
      <p:sp>
        <p:nvSpPr>
          <p:cNvPr id="6" name="TextBox 5">
            <a:extLst>
              <a:ext uri="{FF2B5EF4-FFF2-40B4-BE49-F238E27FC236}">
                <a16:creationId xmlns:a16="http://schemas.microsoft.com/office/drawing/2014/main" id="{53E0CCAA-DECE-4C0C-9CF2-0642CCAD51A5}"/>
              </a:ext>
            </a:extLst>
          </p:cNvPr>
          <p:cNvSpPr txBox="1"/>
          <p:nvPr/>
        </p:nvSpPr>
        <p:spPr>
          <a:xfrm>
            <a:off x="530210" y="1276701"/>
            <a:ext cx="4907095" cy="584775"/>
          </a:xfrm>
          <a:prstGeom prst="rect">
            <a:avLst/>
          </a:prstGeom>
          <a:noFill/>
        </p:spPr>
        <p:txBody>
          <a:bodyPr wrap="square" rtlCol="0">
            <a:spAutoFit/>
          </a:bodyPr>
          <a:lstStyle/>
          <a:p>
            <a:r>
              <a:rPr lang="en-US" sz="3200" b="1" dirty="0" smtClean="0">
                <a:latin typeface="Open Sans" panose="020B0606030504020204" pitchFamily="34" charset="0"/>
                <a:ea typeface="Open Sans Extrabold" panose="020B0906030804020204" pitchFamily="34" charset="0"/>
                <a:cs typeface="Open Sans" panose="020B0606030504020204" pitchFamily="34" charset="0"/>
              </a:rPr>
              <a:t>Problem  </a:t>
            </a:r>
            <a:endParaRPr lang="en-US" sz="3200" b="1" dirty="0">
              <a:latin typeface="Open Sans" panose="020B0606030504020204" pitchFamily="34" charset="0"/>
              <a:ea typeface="Open Sans Extrabold" panose="020B09060308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17A497EB-214B-4715-B857-458EC9A328B8}"/>
              </a:ext>
            </a:extLst>
          </p:cNvPr>
          <p:cNvSpPr/>
          <p:nvPr/>
        </p:nvSpPr>
        <p:spPr>
          <a:xfrm>
            <a:off x="620957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ACED79A7-5229-4055-889B-E55FE3290B3E}"/>
              </a:ext>
            </a:extLst>
          </p:cNvPr>
          <p:cNvSpPr/>
          <p:nvPr/>
        </p:nvSpPr>
        <p:spPr>
          <a:xfrm>
            <a:off x="354740" y="2063821"/>
            <a:ext cx="4318016" cy="2638351"/>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400" dirty="0" smtClean="0"/>
              <a:t>University Timetabling</a:t>
            </a:r>
          </a:p>
          <a:p>
            <a:pPr marL="285750" indent="-285750">
              <a:lnSpc>
                <a:spcPct val="150000"/>
              </a:lnSpc>
              <a:buFont typeface="Wingdings" panose="05000000000000000000" pitchFamily="2" charset="2"/>
              <a:buChar char="v"/>
            </a:pPr>
            <a:r>
              <a:rPr lang="en-US" sz="2400" dirty="0" smtClean="0">
                <a:ea typeface="Open Sans" panose="020B0606030504020204" pitchFamily="34" charset="0"/>
                <a:cs typeface="Open Sans" panose="020B0606030504020204" pitchFamily="34" charset="0"/>
              </a:rPr>
              <a:t>Examination Timetabling</a:t>
            </a:r>
          </a:p>
          <a:p>
            <a:pPr marL="285750" indent="-285750">
              <a:lnSpc>
                <a:spcPct val="150000"/>
              </a:lnSpc>
              <a:buFont typeface="Wingdings" panose="05000000000000000000" pitchFamily="2" charset="2"/>
              <a:buChar char="v"/>
            </a:pPr>
            <a:r>
              <a:rPr lang="en-US" sz="2400" dirty="0" smtClean="0">
                <a:ea typeface="Open Sans" panose="020B0606030504020204" pitchFamily="34" charset="0"/>
                <a:cs typeface="Open Sans" panose="020B0606030504020204" pitchFamily="34" charset="0"/>
              </a:rPr>
              <a:t>School Timetabling</a:t>
            </a:r>
          </a:p>
          <a:p>
            <a:pPr marL="285750" indent="-285750">
              <a:lnSpc>
                <a:spcPct val="150000"/>
              </a:lnSpc>
              <a:buFont typeface="Wingdings" panose="05000000000000000000" pitchFamily="2" charset="2"/>
              <a:buChar char="v"/>
            </a:pPr>
            <a:r>
              <a:rPr lang="en-US" sz="2400" dirty="0" smtClean="0">
                <a:ea typeface="Open Sans" panose="020B0606030504020204" pitchFamily="34" charset="0"/>
                <a:cs typeface="Open Sans" panose="020B0606030504020204" pitchFamily="34" charset="0"/>
              </a:rPr>
              <a:t>Sport Timetabling</a:t>
            </a:r>
          </a:p>
          <a:p>
            <a:pPr>
              <a:lnSpc>
                <a:spcPct val="15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446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0"/>
          <p:cNvSpPr txBox="1">
            <a:spLocks noChangeArrowheads="1"/>
          </p:cNvSpPr>
          <p:nvPr/>
        </p:nvSpPr>
        <p:spPr bwMode="auto">
          <a:xfrm>
            <a:off x="226032" y="3347204"/>
            <a:ext cx="8479283" cy="2774286"/>
          </a:xfrm>
          <a:prstGeom prst="rect">
            <a:avLst/>
          </a:prstGeom>
          <a:noFill/>
          <a:ln w="9525">
            <a:noFill/>
            <a:miter lim="800000"/>
            <a:headEnd/>
            <a:tailEnd/>
          </a:ln>
        </p:spPr>
        <p:txBody>
          <a:bodyPr wrap="square" lIns="60960" tIns="30480" rIns="60960" bIns="30480">
            <a:spAutoFit/>
          </a:bodyPr>
          <a:lstStyle/>
          <a:p>
            <a:pPr algn="just">
              <a:lnSpc>
                <a:spcPct val="150000"/>
              </a:lnSpc>
            </a:pPr>
            <a:r>
              <a:rPr lang="en-US" sz="2400" dirty="0" smtClean="0">
                <a:ea typeface="Open Sans" panose="020B0606030504020204" pitchFamily="34" charset="0"/>
                <a:cs typeface="Open Sans" panose="020B0606030504020204" pitchFamily="34" charset="0"/>
              </a:rPr>
              <a:t>Effective </a:t>
            </a:r>
            <a:r>
              <a:rPr lang="en-US" sz="2400" dirty="0">
                <a:ea typeface="Open Sans" panose="020B0606030504020204" pitchFamily="34" charset="0"/>
                <a:cs typeface="Open Sans" panose="020B0606030504020204" pitchFamily="34" charset="0"/>
              </a:rPr>
              <a:t>timetable management is essential for educational institutions, yet manual processes often result in inefficiencies and errors. To overcome these challenges, we propose leveraging technology to streamline scheduling, minimize conflicts, and enhance overall efficiency</a:t>
            </a:r>
            <a:r>
              <a:rPr lang="en-US" sz="2400" dirty="0" smtClean="0">
                <a:ea typeface="Open Sans" panose="020B0606030504020204" pitchFamily="34" charset="0"/>
                <a:cs typeface="Open Sans" panose="020B0606030504020204" pitchFamily="34" charset="0"/>
              </a:rPr>
              <a:t>.</a:t>
            </a:r>
            <a:endParaRPr lang="en-US" sz="2400" dirty="0">
              <a:ea typeface="Open Sans" panose="020B0606030504020204" pitchFamily="34" charset="0"/>
              <a:cs typeface="Open Sans" panose="020B0606030504020204" pitchFamily="34" charset="0"/>
            </a:endParaRPr>
          </a:p>
        </p:txBody>
      </p:sp>
      <p:pic>
        <p:nvPicPr>
          <p:cNvPr id="4" name="Picture Placeholder 3">
            <a:extLst>
              <a:ext uri="{FF2B5EF4-FFF2-40B4-BE49-F238E27FC236}">
                <a16:creationId xmlns:a16="http://schemas.microsoft.com/office/drawing/2014/main" id="{91A17F8E-BA49-45DB-A988-3C12EB76A60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2303" b="39229"/>
          <a:stretch/>
        </p:blipFill>
        <p:spPr>
          <a:xfrm>
            <a:off x="5476126" y="825910"/>
            <a:ext cx="6715874" cy="2067192"/>
          </a:xfrm>
        </p:spPr>
      </p:pic>
      <p:sp>
        <p:nvSpPr>
          <p:cNvPr id="25" name="TextBox 24">
            <a:extLst>
              <a:ext uri="{FF2B5EF4-FFF2-40B4-BE49-F238E27FC236}">
                <a16:creationId xmlns:a16="http://schemas.microsoft.com/office/drawing/2014/main" id="{AE244561-24A6-4222-B0DE-4BD59491DD1B}"/>
              </a:ext>
            </a:extLst>
          </p:cNvPr>
          <p:cNvSpPr txBox="1"/>
          <p:nvPr/>
        </p:nvSpPr>
        <p:spPr>
          <a:xfrm>
            <a:off x="226032" y="1276701"/>
            <a:ext cx="5250094" cy="584775"/>
          </a:xfrm>
          <a:prstGeom prst="rect">
            <a:avLst/>
          </a:prstGeom>
          <a:noFill/>
        </p:spPr>
        <p:txBody>
          <a:bodyPr wrap="square" rtlCol="0">
            <a:spAutoFit/>
          </a:bodyPr>
          <a:lstStyle/>
          <a:p>
            <a:r>
              <a:rPr lang="en-US" sz="3200" b="1" dirty="0" smtClean="0">
                <a:latin typeface="Open Sans" panose="020B0606030504020204" pitchFamily="34" charset="0"/>
                <a:ea typeface="Open Sans Extrabold" panose="020B0906030804020204" pitchFamily="34" charset="0"/>
                <a:cs typeface="Open Sans" panose="020B0606030504020204" pitchFamily="34" charset="0"/>
              </a:rPr>
              <a:t>Background of  project</a:t>
            </a:r>
          </a:p>
        </p:txBody>
      </p:sp>
      <p:sp>
        <p:nvSpPr>
          <p:cNvPr id="2" name="Rectangle 1">
            <a:extLst>
              <a:ext uri="{FF2B5EF4-FFF2-40B4-BE49-F238E27FC236}">
                <a16:creationId xmlns:a16="http://schemas.microsoft.com/office/drawing/2014/main" id="{4332C55A-7120-4358-8E46-A921E33D31C2}"/>
              </a:ext>
            </a:extLst>
          </p:cNvPr>
          <p:cNvSpPr/>
          <p:nvPr/>
        </p:nvSpPr>
        <p:spPr>
          <a:xfrm>
            <a:off x="5476126" y="822599"/>
            <a:ext cx="6715874" cy="2721986"/>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102964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5987B6-7513-4058-A93C-746FCB3456F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679" b="13679"/>
          <a:stretch>
            <a:fillRect/>
          </a:stretch>
        </p:blipFill>
        <p:spPr/>
      </p:pic>
      <p:sp>
        <p:nvSpPr>
          <p:cNvPr id="12" name="Text Box 10">
            <a:extLst>
              <a:ext uri="{FF2B5EF4-FFF2-40B4-BE49-F238E27FC236}">
                <a16:creationId xmlns:a16="http://schemas.microsoft.com/office/drawing/2014/main" id="{4FFE99C0-A4FD-4C7D-978F-395AF31B2A0D}"/>
              </a:ext>
            </a:extLst>
          </p:cNvPr>
          <p:cNvSpPr txBox="1">
            <a:spLocks noChangeArrowheads="1"/>
          </p:cNvSpPr>
          <p:nvPr/>
        </p:nvSpPr>
        <p:spPr bwMode="auto">
          <a:xfrm>
            <a:off x="6256962" y="1107621"/>
            <a:ext cx="5452905" cy="443627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2000" dirty="0">
                <a:ea typeface="Open Sans" panose="020B0606030504020204" pitchFamily="34" charset="0"/>
                <a:cs typeface="Open Sans" panose="020B0606030504020204" pitchFamily="34" charset="0"/>
              </a:rPr>
              <a:t>"</a:t>
            </a:r>
            <a:r>
              <a:rPr lang="en-US" sz="2400" dirty="0">
                <a:ea typeface="Open Sans" panose="020B0606030504020204" pitchFamily="34" charset="0"/>
                <a:cs typeface="Open Sans" panose="020B0606030504020204" pitchFamily="34" charset="0"/>
              </a:rPr>
              <a:t>This project is pivotal for optimizing timetable management in educational institutions. By tackling issues like class conflicts and mismanagement, the proposed system enhances efficiency, optimizes resource utilization, and fosters a better learning environment for both students and educators."</a:t>
            </a:r>
          </a:p>
        </p:txBody>
      </p:sp>
      <p:sp>
        <p:nvSpPr>
          <p:cNvPr id="13" name="TextBox 12">
            <a:extLst>
              <a:ext uri="{FF2B5EF4-FFF2-40B4-BE49-F238E27FC236}">
                <a16:creationId xmlns:a16="http://schemas.microsoft.com/office/drawing/2014/main" id="{25376B55-476E-4064-A459-EDD965B5ECCE}"/>
              </a:ext>
            </a:extLst>
          </p:cNvPr>
          <p:cNvSpPr txBox="1"/>
          <p:nvPr/>
        </p:nvSpPr>
        <p:spPr>
          <a:xfrm>
            <a:off x="6517457" y="557887"/>
            <a:ext cx="4065793" cy="461665"/>
          </a:xfrm>
          <a:prstGeom prst="rect">
            <a:avLst/>
          </a:prstGeom>
          <a:noFill/>
          <a:ln>
            <a:noFill/>
          </a:ln>
        </p:spPr>
        <p:txBody>
          <a:bodyPr wrap="none" rtlCol="0">
            <a:spAutoFit/>
          </a:bodyPr>
          <a:lstStyle/>
          <a:p>
            <a:r>
              <a:rPr lang="en-CA" sz="2400" b="1" spc="300" dirty="0" err="1" smtClean="0">
                <a:latin typeface="Open Sans" panose="020B0606030504020204" pitchFamily="34" charset="0"/>
                <a:ea typeface="Open Sans" panose="020B0606030504020204" pitchFamily="34" charset="0"/>
                <a:cs typeface="Open Sans" panose="020B0606030504020204" pitchFamily="34" charset="0"/>
              </a:rPr>
              <a:t>Signifient</a:t>
            </a:r>
            <a:r>
              <a:rPr lang="en-CA" sz="2400" b="1" spc="300" dirty="0" smtClean="0">
                <a:latin typeface="Open Sans" panose="020B0606030504020204" pitchFamily="34" charset="0"/>
                <a:ea typeface="Open Sans" panose="020B0606030504020204" pitchFamily="34" charset="0"/>
                <a:cs typeface="Open Sans" panose="020B0606030504020204" pitchFamily="34" charset="0"/>
              </a:rPr>
              <a:t> Of Project</a:t>
            </a:r>
            <a:endParaRPr lang="en-CA" sz="2400" b="1" spc="3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C5446E91-003F-4028-826D-C8C2229260D8}"/>
              </a:ext>
            </a:extLst>
          </p:cNvPr>
          <p:cNvSpPr/>
          <p:nvPr/>
        </p:nvSpPr>
        <p:spPr>
          <a:xfrm>
            <a:off x="52129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4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8518" y="493160"/>
            <a:ext cx="9144000" cy="1188004"/>
          </a:xfrm>
        </p:spPr>
        <p:txBody>
          <a:bodyPr/>
          <a:lstStyle/>
          <a:p>
            <a:r>
              <a:rPr lang="en-US" dirty="0"/>
              <a:t>Research and Planning</a:t>
            </a:r>
          </a:p>
        </p:txBody>
      </p:sp>
      <p:sp>
        <p:nvSpPr>
          <p:cNvPr id="3" name="Subtitle 2"/>
          <p:cNvSpPr>
            <a:spLocks noGrp="1"/>
          </p:cNvSpPr>
          <p:nvPr>
            <p:ph type="subTitle" idx="1"/>
          </p:nvPr>
        </p:nvSpPr>
        <p:spPr>
          <a:xfrm>
            <a:off x="1524000" y="3602038"/>
            <a:ext cx="9144000" cy="2141216"/>
          </a:xfrm>
        </p:spPr>
        <p:txBody>
          <a:bodyPr>
            <a:normAutofit/>
          </a:bodyPr>
          <a:lstStyle/>
          <a:p>
            <a:pPr marL="342900" indent="-342900" algn="just">
              <a:lnSpc>
                <a:spcPct val="150000"/>
              </a:lnSpc>
              <a:buFont typeface="Wingdings" panose="05000000000000000000" pitchFamily="2" charset="2"/>
              <a:buChar char="v"/>
            </a:pPr>
            <a:r>
              <a:rPr lang="en-US" dirty="0"/>
              <a:t>Market </a:t>
            </a:r>
            <a:r>
              <a:rPr lang="en-US" dirty="0" smtClean="0"/>
              <a:t>analysis</a:t>
            </a:r>
          </a:p>
          <a:p>
            <a:pPr marL="342900" indent="-342900" algn="just">
              <a:lnSpc>
                <a:spcPct val="150000"/>
              </a:lnSpc>
              <a:buFont typeface="Wingdings" panose="05000000000000000000" pitchFamily="2" charset="2"/>
              <a:buChar char="v"/>
            </a:pPr>
            <a:r>
              <a:rPr lang="en-US" dirty="0" smtClean="0"/>
              <a:t> </a:t>
            </a:r>
            <a:r>
              <a:rPr lang="en-US" dirty="0"/>
              <a:t>requirement </a:t>
            </a:r>
            <a:r>
              <a:rPr lang="en-US" dirty="0" smtClean="0"/>
              <a:t>gathering</a:t>
            </a:r>
          </a:p>
          <a:p>
            <a:pPr marL="342900" indent="-342900" algn="just">
              <a:lnSpc>
                <a:spcPct val="150000"/>
              </a:lnSpc>
              <a:buFont typeface="Wingdings" panose="05000000000000000000" pitchFamily="2" charset="2"/>
              <a:buChar char="v"/>
            </a:pPr>
            <a:r>
              <a:rPr lang="en-US" dirty="0" smtClean="0"/>
              <a:t> </a:t>
            </a:r>
            <a:r>
              <a:rPr lang="en-US" dirty="0"/>
              <a:t>project planning.</a:t>
            </a:r>
          </a:p>
        </p:txBody>
      </p:sp>
    </p:spTree>
    <p:extLst>
      <p:ext uri="{BB962C8B-B14F-4D97-AF65-F5344CB8AC3E}">
        <p14:creationId xmlns:p14="http://schemas.microsoft.com/office/powerpoint/2010/main" val="924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p>
        </p:txBody>
      </p:sp>
      <p:sp>
        <p:nvSpPr>
          <p:cNvPr id="3" name="Content Placeholder 2"/>
          <p:cNvSpPr>
            <a:spLocks noGrp="1"/>
          </p:cNvSpPr>
          <p:nvPr>
            <p:ph idx="1"/>
          </p:nvPr>
        </p:nvSpPr>
        <p:spPr>
          <a:xfrm>
            <a:off x="735458" y="2955783"/>
            <a:ext cx="10515600" cy="1780604"/>
          </a:xfrm>
        </p:spPr>
        <p:txBody>
          <a:bodyPr/>
          <a:lstStyle/>
          <a:p>
            <a:r>
              <a:rPr lang="en-US" dirty="0" smtClean="0"/>
              <a:t>Designing</a:t>
            </a:r>
          </a:p>
          <a:p>
            <a:r>
              <a:rPr lang="en-US" dirty="0" smtClean="0"/>
              <a:t>Coding</a:t>
            </a:r>
          </a:p>
          <a:p>
            <a:r>
              <a:rPr lang="en-US" dirty="0" smtClean="0"/>
              <a:t>integration</a:t>
            </a:r>
            <a:r>
              <a:rPr lang="en-US" dirty="0"/>
              <a:t>.</a:t>
            </a:r>
          </a:p>
        </p:txBody>
      </p:sp>
    </p:spTree>
    <p:extLst>
      <p:ext uri="{BB962C8B-B14F-4D97-AF65-F5344CB8AC3E}">
        <p14:creationId xmlns:p14="http://schemas.microsoft.com/office/powerpoint/2010/main" val="757331826"/>
      </p:ext>
    </p:extLst>
  </p:cSld>
  <p:clrMapOvr>
    <a:masterClrMapping/>
  </p:clrMapOvr>
</p:sld>
</file>

<file path=ppt/theme/theme1.xml><?xml version="1.0" encoding="utf-8"?>
<a:theme xmlns:a="http://schemas.openxmlformats.org/drawingml/2006/main" name="30010-business-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286</Words>
  <Application>Microsoft Office PowerPoint</Application>
  <PresentationFormat>Widescreen</PresentationFormat>
  <Paragraphs>63</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맑은 고딕</vt:lpstr>
      <vt:lpstr>Arial</vt:lpstr>
      <vt:lpstr>Calibri</vt:lpstr>
      <vt:lpstr>Calibri Light</vt:lpstr>
      <vt:lpstr>Open Sans</vt:lpstr>
      <vt:lpstr>Open Sans Extrabold</vt:lpstr>
      <vt:lpstr>Times New Roman</vt:lpstr>
      <vt:lpstr>Wingdings</vt:lpstr>
      <vt:lpstr>30010-business-presentation-1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and Planning</vt:lpstr>
      <vt:lpstr>Development</vt:lpstr>
      <vt:lpstr>Testing and Quality Assurance</vt:lpstr>
      <vt:lpstr>Deployment and Launch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30010-business-presentation-1</dc:title>
  <dc:creator>Haybol</dc:creator>
  <cp:lastModifiedBy>PMLS</cp:lastModifiedBy>
  <cp:revision>39</cp:revision>
  <dcterms:created xsi:type="dcterms:W3CDTF">2020-03-22T07:32:46Z</dcterms:created>
  <dcterms:modified xsi:type="dcterms:W3CDTF">2024-05-07T17:47:27Z</dcterms:modified>
</cp:coreProperties>
</file>