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64" r:id="rId6"/>
    <p:sldId id="259" r:id="rId7"/>
    <p:sldId id="260"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B9ECBB0-9E65-481F-8724-F6E8A5A6F25F}" type="datetimeFigureOut">
              <a:rPr lang="en-US" smtClean="0"/>
              <a:t>12/5/2019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4FFE21-18C5-473C-B08C-D5C7325CA33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2430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ECBB0-9E65-481F-8724-F6E8A5A6F25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275234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ECBB0-9E65-481F-8724-F6E8A5A6F25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20873113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ECBB0-9E65-481F-8724-F6E8A5A6F25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318293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9ECBB0-9E65-481F-8724-F6E8A5A6F25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FE21-18C5-473C-B08C-D5C7325CA33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72015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9ECBB0-9E65-481F-8724-F6E8A5A6F25F}"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104389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9ECBB0-9E65-481F-8724-F6E8A5A6F25F}"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317060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9ECBB0-9E65-481F-8724-F6E8A5A6F25F}"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309387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ECBB0-9E65-481F-8724-F6E8A5A6F25F}"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23560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9ECBB0-9E65-481F-8724-F6E8A5A6F25F}"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270904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9ECBB0-9E65-481F-8724-F6E8A5A6F25F}"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FFE21-18C5-473C-B08C-D5C7325CA33A}" type="slidenum">
              <a:rPr lang="en-US" smtClean="0"/>
              <a:t>‹#›</a:t>
            </a:fld>
            <a:endParaRPr lang="en-US"/>
          </a:p>
        </p:txBody>
      </p:sp>
    </p:spTree>
    <p:extLst>
      <p:ext uri="{BB962C8B-B14F-4D97-AF65-F5344CB8AC3E}">
        <p14:creationId xmlns:p14="http://schemas.microsoft.com/office/powerpoint/2010/main" val="203823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B9ECBB0-9E65-481F-8724-F6E8A5A6F25F}" type="datetimeFigureOut">
              <a:rPr lang="en-US" smtClean="0"/>
              <a:t>12/5/2019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4FFE21-18C5-473C-B08C-D5C7325CA33A}" type="slidenum">
              <a:rPr lang="en-US" smtClean="0"/>
              <a:t>‹#›</a:t>
            </a:fld>
            <a:endParaRPr lang="en-US"/>
          </a:p>
        </p:txBody>
      </p:sp>
    </p:spTree>
    <p:extLst>
      <p:ext uri="{BB962C8B-B14F-4D97-AF65-F5344CB8AC3E}">
        <p14:creationId xmlns:p14="http://schemas.microsoft.com/office/powerpoint/2010/main" val="33528219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dbdesigner.ne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share.is.ed.ac.uk/handle/10283/2464?show=ful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world-nuclear.org/information-library/facts-and-figures/reactor-database.aspx"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1E9D-922C-43CD-9518-607E6BA9C963}"/>
              </a:ext>
            </a:extLst>
          </p:cNvPr>
          <p:cNvSpPr>
            <a:spLocks noGrp="1"/>
          </p:cNvSpPr>
          <p:nvPr>
            <p:ph type="ctrTitle"/>
          </p:nvPr>
        </p:nvSpPr>
        <p:spPr>
          <a:xfrm>
            <a:off x="1261872" y="758952"/>
            <a:ext cx="10330360" cy="4041648"/>
          </a:xfrm>
        </p:spPr>
        <p:txBody>
          <a:bodyPr anchor="ctr">
            <a:normAutofit/>
          </a:bodyPr>
          <a:lstStyle/>
          <a:p>
            <a:r>
              <a:rPr lang="en-US" sz="4400" b="1" dirty="0"/>
              <a:t>Independent project presentation - DB design</a:t>
            </a:r>
            <a:endParaRPr lang="en-US" sz="4400" dirty="0"/>
          </a:p>
        </p:txBody>
      </p:sp>
      <p:sp>
        <p:nvSpPr>
          <p:cNvPr id="3" name="Subtitle 2">
            <a:extLst>
              <a:ext uri="{FF2B5EF4-FFF2-40B4-BE49-F238E27FC236}">
                <a16:creationId xmlns:a16="http://schemas.microsoft.com/office/drawing/2014/main" id="{83E34F27-7E4C-4F7A-8F64-B2AC71055380}"/>
              </a:ext>
            </a:extLst>
          </p:cNvPr>
          <p:cNvSpPr>
            <a:spLocks noGrp="1"/>
          </p:cNvSpPr>
          <p:nvPr>
            <p:ph type="subTitle" idx="1"/>
          </p:nvPr>
        </p:nvSpPr>
        <p:spPr>
          <a:xfrm>
            <a:off x="1261872" y="4800600"/>
            <a:ext cx="10330360" cy="1691640"/>
          </a:xfrm>
        </p:spPr>
        <p:txBody>
          <a:bodyPr/>
          <a:lstStyle/>
          <a:p>
            <a:r>
              <a:rPr lang="en-US" dirty="0">
                <a:solidFill>
                  <a:schemeClr val="tx1"/>
                </a:solidFill>
                <a:latin typeface="Arial" panose="020B0604020202020204" pitchFamily="34" charset="0"/>
                <a:cs typeface="Arial" panose="020B0604020202020204" pitchFamily="34" charset="0"/>
              </a:rPr>
              <a:t>Bakhtiyar </a:t>
            </a:r>
            <a:r>
              <a:rPr lang="en-US" dirty="0" err="1">
                <a:solidFill>
                  <a:schemeClr val="tx1"/>
                </a:solidFill>
                <a:latin typeface="Arial" panose="020B0604020202020204" pitchFamily="34" charset="0"/>
                <a:cs typeface="Arial" panose="020B0604020202020204" pitchFamily="34" charset="0"/>
              </a:rPr>
              <a:t>Garashov</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1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clear">
            <a:extLst>
              <a:ext uri="{FF2B5EF4-FFF2-40B4-BE49-F238E27FC236}">
                <a16:creationId xmlns:a16="http://schemas.microsoft.com/office/drawing/2014/main" id="{0BA64BA3-2E70-4202-9FB6-C571991B7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594" y="1164336"/>
            <a:ext cx="4529328" cy="4529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DFB6CE-145A-4B25-A3A5-B2BAA60906CD}"/>
              </a:ext>
            </a:extLst>
          </p:cNvPr>
          <p:cNvSpPr>
            <a:spLocks noGrp="1"/>
          </p:cNvSpPr>
          <p:nvPr>
            <p:ph type="title"/>
          </p:nvPr>
        </p:nvSpPr>
        <p:spPr>
          <a:xfrm>
            <a:off x="593278" y="211814"/>
            <a:ext cx="9692640" cy="932098"/>
          </a:xfrm>
        </p:spPr>
        <p:txBody>
          <a:bodyPr/>
          <a:lstStyle/>
          <a:p>
            <a:r>
              <a:rPr lang="en-US" dirty="0"/>
              <a:t>Overview</a:t>
            </a:r>
          </a:p>
        </p:txBody>
      </p:sp>
      <p:sp>
        <p:nvSpPr>
          <p:cNvPr id="3" name="Content Placeholder 2">
            <a:extLst>
              <a:ext uri="{FF2B5EF4-FFF2-40B4-BE49-F238E27FC236}">
                <a16:creationId xmlns:a16="http://schemas.microsoft.com/office/drawing/2014/main" id="{09FF3F6C-BCAE-4F89-AB4B-D94B07DD14A7}"/>
              </a:ext>
            </a:extLst>
          </p:cNvPr>
          <p:cNvSpPr>
            <a:spLocks noGrp="1"/>
          </p:cNvSpPr>
          <p:nvPr>
            <p:ph idx="1"/>
          </p:nvPr>
        </p:nvSpPr>
        <p:spPr>
          <a:xfrm>
            <a:off x="593278" y="1602658"/>
            <a:ext cx="5758360" cy="4351337"/>
          </a:xfrm>
        </p:spPr>
        <p:txBody>
          <a:bodyPr anchor="ctr">
            <a:normAutofit/>
          </a:bodyPr>
          <a:lstStyle/>
          <a:p>
            <a:pPr marL="0" indent="0" algn="just">
              <a:buNone/>
            </a:pPr>
            <a:r>
              <a:rPr lang="en-US" sz="2000" dirty="0">
                <a:latin typeface="Arial" panose="020B0604020202020204" pitchFamily="34" charset="0"/>
                <a:cs typeface="Arial" panose="020B0604020202020204" pitchFamily="34" charset="0"/>
              </a:rPr>
              <a:t>The main idea of project is analysis global nuclear power plants dataset for all countries. Nuclear Power plant accidents are not very frequent, but can be cause serious health issues. There must be continued plans created to provided a quick response to a unfortunate nuclear plant accident.</a:t>
            </a:r>
          </a:p>
        </p:txBody>
      </p:sp>
    </p:spTree>
    <p:extLst>
      <p:ext uri="{BB962C8B-B14F-4D97-AF65-F5344CB8AC3E}">
        <p14:creationId xmlns:p14="http://schemas.microsoft.com/office/powerpoint/2010/main" val="145398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95294-6A7A-4B27-B9D0-DF825E167A70}"/>
              </a:ext>
            </a:extLst>
          </p:cNvPr>
          <p:cNvSpPr>
            <a:spLocks noGrp="1"/>
          </p:cNvSpPr>
          <p:nvPr>
            <p:ph idx="1"/>
          </p:nvPr>
        </p:nvSpPr>
        <p:spPr>
          <a:xfrm>
            <a:off x="886575" y="462475"/>
            <a:ext cx="10418850" cy="4351337"/>
          </a:xfrm>
        </p:spPr>
        <p:txBody>
          <a:bodyPr/>
          <a:lstStyle/>
          <a:p>
            <a:pPr marL="0" indent="0">
              <a:buNone/>
            </a:pPr>
            <a:r>
              <a:rPr lang="en-US" sz="2000" dirty="0">
                <a:latin typeface="Arial" panose="020B0604020202020204" pitchFamily="34" charset="0"/>
                <a:cs typeface="Arial" panose="020B0604020202020204" pitchFamily="34" charset="0"/>
              </a:rPr>
              <a:t>According to Nuclear Regulatory Commission (NRC) people must live at least 80 miles radius from the plant. Therefore, we will apply this distance to find dangerous buffer zones around plants. Also, we will analyze minimum distance between major roads and plants in case of emergency.</a:t>
            </a:r>
          </a:p>
          <a:p>
            <a:pPr marL="0" indent="0">
              <a:buNone/>
            </a:pPr>
            <a:endParaRPr lang="en-US" dirty="0"/>
          </a:p>
        </p:txBody>
      </p:sp>
      <p:pic>
        <p:nvPicPr>
          <p:cNvPr id="3074" name="Picture 2" descr="Image result for nuclear">
            <a:extLst>
              <a:ext uri="{FF2B5EF4-FFF2-40B4-BE49-F238E27FC236}">
                <a16:creationId xmlns:a16="http://schemas.microsoft.com/office/drawing/2014/main" id="{2BC924BA-35E2-496C-8BBD-AAE9FFA31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400" y="2044189"/>
            <a:ext cx="8835200" cy="435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9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A3B-7601-4499-824E-52C9E57AC3BC}"/>
              </a:ext>
            </a:extLst>
          </p:cNvPr>
          <p:cNvSpPr>
            <a:spLocks noGrp="1"/>
          </p:cNvSpPr>
          <p:nvPr>
            <p:ph type="title"/>
          </p:nvPr>
        </p:nvSpPr>
        <p:spPr>
          <a:xfrm>
            <a:off x="164592" y="110121"/>
            <a:ext cx="9692640" cy="922266"/>
          </a:xfrm>
        </p:spPr>
        <p:txBody>
          <a:bodyPr>
            <a:normAutofit fontScale="90000"/>
          </a:bodyPr>
          <a:lstStyle/>
          <a:p>
            <a:br>
              <a:rPr lang="en-US" dirty="0"/>
            </a:br>
            <a:r>
              <a:rPr lang="en-US" dirty="0"/>
              <a:t> Database structure</a:t>
            </a:r>
          </a:p>
        </p:txBody>
      </p:sp>
      <p:sp>
        <p:nvSpPr>
          <p:cNvPr id="3" name="Content Placeholder 2">
            <a:extLst>
              <a:ext uri="{FF2B5EF4-FFF2-40B4-BE49-F238E27FC236}">
                <a16:creationId xmlns:a16="http://schemas.microsoft.com/office/drawing/2014/main" id="{938B34CD-B187-46B1-AD06-37509F4E83DE}"/>
              </a:ext>
            </a:extLst>
          </p:cNvPr>
          <p:cNvSpPr>
            <a:spLocks noGrp="1"/>
          </p:cNvSpPr>
          <p:nvPr>
            <p:ph idx="1"/>
          </p:nvPr>
        </p:nvSpPr>
        <p:spPr>
          <a:xfrm>
            <a:off x="504787" y="1769806"/>
            <a:ext cx="10644993" cy="4351337"/>
          </a:xfrm>
        </p:spPr>
        <p:txBody>
          <a:bodyPr>
            <a:normAutofit/>
          </a:bodyPr>
          <a:lstStyle/>
          <a:p>
            <a:pPr marL="0" indent="0">
              <a:buNone/>
            </a:pPr>
            <a:r>
              <a:rPr lang="en-US" sz="2000" dirty="0">
                <a:latin typeface="Arial" panose="020B0604020202020204" pitchFamily="34" charset="0"/>
                <a:cs typeface="Arial" panose="020B0604020202020204" pitchFamily="34" charset="0"/>
              </a:rPr>
              <a:t>Table 1: </a:t>
            </a:r>
            <a:r>
              <a:rPr lang="en-US" sz="2000" dirty="0" err="1">
                <a:latin typeface="Arial" panose="020B0604020202020204" pitchFamily="34" charset="0"/>
                <a:cs typeface="Arial" panose="020B0604020202020204" pitchFamily="34" charset="0"/>
              </a:rPr>
              <a:t>nuclear_power_plants</a:t>
            </a:r>
            <a:r>
              <a:rPr lang="en-US" sz="2000" dirty="0">
                <a:latin typeface="Arial" panose="020B0604020202020204" pitchFamily="34" charset="0"/>
                <a:cs typeface="Arial" panose="020B0604020202020204" pitchFamily="34" charset="0"/>
              </a:rPr>
              <a:t> (will has geometry column)</a:t>
            </a:r>
          </a:p>
          <a:p>
            <a:pPr marL="0" indent="0">
              <a:buNone/>
            </a:pPr>
            <a:r>
              <a:rPr lang="en-US" sz="2000" dirty="0">
                <a:latin typeface="Arial" panose="020B0604020202020204" pitchFamily="34" charset="0"/>
                <a:cs typeface="Arial" panose="020B0604020202020204" pitchFamily="34" charset="0"/>
              </a:rPr>
              <a:t>Fields: id, </a:t>
            </a:r>
            <a:r>
              <a:rPr lang="en-US" sz="2000" dirty="0" err="1">
                <a:latin typeface="Arial" panose="020B0604020202020204" pitchFamily="34" charset="0"/>
                <a:cs typeface="Arial" panose="020B0604020202020204" pitchFamily="34" charset="0"/>
              </a:rPr>
              <a:t>country_id</a:t>
            </a:r>
            <a:r>
              <a:rPr lang="en-US" sz="2000" dirty="0">
                <a:latin typeface="Arial" panose="020B0604020202020204" pitchFamily="34" charset="0"/>
                <a:cs typeface="Arial" panose="020B0604020202020204" pitchFamily="34" charset="0"/>
              </a:rPr>
              <a:t>, name, </a:t>
            </a:r>
            <a:r>
              <a:rPr lang="en-US" sz="2000" dirty="0" err="1">
                <a:latin typeface="Arial" panose="020B0604020202020204" pitchFamily="34" charset="0"/>
                <a:cs typeface="Arial" panose="020B0604020202020204" pitchFamily="34" charset="0"/>
              </a:rPr>
              <a:t>total_power</a:t>
            </a:r>
            <a:r>
              <a:rPr lang="en-US" sz="2000" dirty="0">
                <a:latin typeface="Arial" panose="020B0604020202020204" pitchFamily="34" charset="0"/>
                <a:cs typeface="Arial" panose="020B0604020202020204" pitchFamily="34" charset="0"/>
              </a:rPr>
              <a:t>, type, </a:t>
            </a:r>
            <a:r>
              <a:rPr lang="en-US" sz="2000" dirty="0" err="1">
                <a:latin typeface="Arial" panose="020B0604020202020204" pitchFamily="34" charset="0"/>
                <a:cs typeface="Arial" panose="020B0604020202020204" pitchFamily="34" charset="0"/>
              </a:rPr>
              <a:t>status,power_cat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built_year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operation_start_date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lat</a:t>
            </a:r>
            <a:r>
              <a:rPr lang="en-US" sz="2000" dirty="0">
                <a:latin typeface="Arial" panose="020B0604020202020204" pitchFamily="34" charset="0"/>
                <a:cs typeface="Arial" panose="020B0604020202020204" pitchFamily="34" charset="0"/>
              </a:rPr>
              <a:t>, geom.</a:t>
            </a:r>
          </a:p>
          <a:p>
            <a:pPr marL="0" indent="0">
              <a:buNone/>
            </a:pPr>
            <a:r>
              <a:rPr lang="en-US" sz="2000" dirty="0">
                <a:latin typeface="Arial" panose="020B0604020202020204" pitchFamily="34" charset="0"/>
                <a:cs typeface="Arial" panose="020B0604020202020204" pitchFamily="34" charset="0"/>
              </a:rPr>
              <a:t>Table 2: </a:t>
            </a:r>
            <a:r>
              <a:rPr lang="en-US" sz="2000" dirty="0" err="1">
                <a:latin typeface="Arial" panose="020B0604020202020204" pitchFamily="34" charset="0"/>
                <a:cs typeface="Arial" panose="020B0604020202020204" pitchFamily="34" charset="0"/>
              </a:rPr>
              <a:t>world_countries</a:t>
            </a:r>
            <a:r>
              <a:rPr lang="en-US" sz="2000" dirty="0">
                <a:latin typeface="Arial" panose="020B0604020202020204" pitchFamily="34" charset="0"/>
                <a:cs typeface="Arial" panose="020B0604020202020204" pitchFamily="34" charset="0"/>
              </a:rPr>
              <a:t> (imported from shapefile)</a:t>
            </a:r>
          </a:p>
          <a:p>
            <a:pPr marL="0" indent="0">
              <a:buNone/>
            </a:pPr>
            <a:r>
              <a:rPr lang="en-US" sz="2000" dirty="0">
                <a:latin typeface="Arial" panose="020B0604020202020204" pitchFamily="34" charset="0"/>
                <a:cs typeface="Arial" panose="020B0604020202020204" pitchFamily="34" charset="0"/>
              </a:rPr>
              <a:t>Fields id, </a:t>
            </a:r>
            <a:r>
              <a:rPr lang="en-US" sz="2000" dirty="0" err="1">
                <a:latin typeface="Arial" panose="020B0604020202020204" pitchFamily="34" charset="0"/>
                <a:cs typeface="Arial" panose="020B0604020202020204" pitchFamily="34" charset="0"/>
              </a:rPr>
              <a:t>country_name</a:t>
            </a:r>
            <a:r>
              <a:rPr lang="en-US" sz="2000" dirty="0">
                <a:latin typeface="Arial" panose="020B0604020202020204" pitchFamily="34" charset="0"/>
                <a:cs typeface="Arial" panose="020B0604020202020204" pitchFamily="34" charset="0"/>
              </a:rPr>
              <a:t>, shape, </a:t>
            </a:r>
            <a:r>
              <a:rPr lang="en-US" sz="2000" dirty="0" err="1">
                <a:latin typeface="Arial" panose="020B0604020202020204" pitchFamily="34" charset="0"/>
                <a:cs typeface="Arial" panose="020B0604020202020204" pitchFamily="34" charset="0"/>
              </a:rPr>
              <a:t>object_id</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Table 3: population</a:t>
            </a:r>
          </a:p>
          <a:p>
            <a:pPr marL="0" indent="0">
              <a:buNone/>
            </a:pPr>
            <a:r>
              <a:rPr lang="en-US" sz="2000" dirty="0">
                <a:latin typeface="Arial" panose="020B0604020202020204" pitchFamily="34" charset="0"/>
                <a:cs typeface="Arial" panose="020B0604020202020204" pitchFamily="34" charset="0"/>
              </a:rPr>
              <a:t>Fields: id, </a:t>
            </a:r>
            <a:r>
              <a:rPr lang="en-US" sz="2000" dirty="0" err="1">
                <a:latin typeface="Arial" panose="020B0604020202020204" pitchFamily="34" charset="0"/>
                <a:cs typeface="Arial" panose="020B0604020202020204" pitchFamily="34" charset="0"/>
              </a:rPr>
              <a:t>country_id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country_name</a:t>
            </a:r>
            <a:r>
              <a:rPr lang="en-US" sz="2000" dirty="0">
                <a:latin typeface="Arial" panose="020B0604020202020204" pitchFamily="34" charset="0"/>
                <a:cs typeface="Arial" panose="020B0604020202020204" pitchFamily="34" charset="0"/>
              </a:rPr>
              <a:t>, population</a:t>
            </a:r>
          </a:p>
          <a:p>
            <a:pPr marL="0" indent="0">
              <a:buNone/>
            </a:pPr>
            <a:r>
              <a:rPr lang="en-US" sz="2000" dirty="0">
                <a:latin typeface="Arial" panose="020B0604020202020204" pitchFamily="34" charset="0"/>
                <a:cs typeface="Arial" panose="020B0604020202020204" pitchFamily="34" charset="0"/>
              </a:rPr>
              <a:t>In table 2 (</a:t>
            </a:r>
            <a:r>
              <a:rPr lang="en-US" sz="2000" dirty="0" err="1">
                <a:latin typeface="Arial" panose="020B0604020202020204" pitchFamily="34" charset="0"/>
                <a:cs typeface="Arial" panose="020B0604020202020204" pitchFamily="34" charset="0"/>
              </a:rPr>
              <a:t>world_countries</a:t>
            </a:r>
            <a:r>
              <a:rPr lang="en-US" sz="2000" dirty="0">
                <a:latin typeface="Arial" panose="020B0604020202020204" pitchFamily="34" charset="0"/>
                <a:cs typeface="Arial" panose="020B0604020202020204" pitchFamily="34" charset="0"/>
              </a:rPr>
              <a:t>) id field will be primary key for creating connection between population and </a:t>
            </a:r>
            <a:r>
              <a:rPr lang="en-US" sz="2000" dirty="0" err="1">
                <a:latin typeface="Arial" panose="020B0604020202020204" pitchFamily="34" charset="0"/>
                <a:cs typeface="Arial" panose="020B0604020202020204" pitchFamily="34" charset="0"/>
              </a:rPr>
              <a:t>nuclear_power_plants</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9460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838C-6773-4DED-B1BB-C7A57F47190B}"/>
              </a:ext>
            </a:extLst>
          </p:cNvPr>
          <p:cNvSpPr>
            <a:spLocks noGrp="1"/>
          </p:cNvSpPr>
          <p:nvPr>
            <p:ph type="title"/>
          </p:nvPr>
        </p:nvSpPr>
        <p:spPr>
          <a:xfrm>
            <a:off x="1109328" y="206476"/>
            <a:ext cx="9692640" cy="885077"/>
          </a:xfrm>
        </p:spPr>
        <p:txBody>
          <a:bodyPr/>
          <a:lstStyle/>
          <a:p>
            <a:r>
              <a:rPr lang="en-US" dirty="0"/>
              <a:t>Database schema</a:t>
            </a:r>
          </a:p>
        </p:txBody>
      </p:sp>
      <p:pic>
        <p:nvPicPr>
          <p:cNvPr id="4" name="Picture 3">
            <a:extLst>
              <a:ext uri="{FF2B5EF4-FFF2-40B4-BE49-F238E27FC236}">
                <a16:creationId xmlns:a16="http://schemas.microsoft.com/office/drawing/2014/main" id="{EF63EB3C-3B19-43C6-8B00-C4E40378EEF7}"/>
              </a:ext>
            </a:extLst>
          </p:cNvPr>
          <p:cNvPicPr>
            <a:picLocks noChangeAspect="1"/>
          </p:cNvPicPr>
          <p:nvPr/>
        </p:nvPicPr>
        <p:blipFill>
          <a:blip r:embed="rId2"/>
          <a:stretch>
            <a:fillRect/>
          </a:stretch>
        </p:blipFill>
        <p:spPr>
          <a:xfrm>
            <a:off x="1109328" y="1539476"/>
            <a:ext cx="9973343" cy="3406150"/>
          </a:xfrm>
          <a:prstGeom prst="rect">
            <a:avLst/>
          </a:prstGeom>
        </p:spPr>
      </p:pic>
      <p:sp>
        <p:nvSpPr>
          <p:cNvPr id="5" name="Rectangle 4">
            <a:extLst>
              <a:ext uri="{FF2B5EF4-FFF2-40B4-BE49-F238E27FC236}">
                <a16:creationId xmlns:a16="http://schemas.microsoft.com/office/drawing/2014/main" id="{51C877D5-066F-41E5-8291-7501AD191EE3}"/>
              </a:ext>
            </a:extLst>
          </p:cNvPr>
          <p:cNvSpPr/>
          <p:nvPr/>
        </p:nvSpPr>
        <p:spPr>
          <a:xfrm>
            <a:off x="120577" y="6378368"/>
            <a:ext cx="4338047" cy="369332"/>
          </a:xfrm>
          <a:prstGeom prst="rect">
            <a:avLst/>
          </a:prstGeom>
        </p:spPr>
        <p:txBody>
          <a:bodyPr wrap="none">
            <a:spAutoFit/>
          </a:bodyPr>
          <a:lstStyle/>
          <a:p>
            <a:r>
              <a:rPr lang="en-US" dirty="0">
                <a:hlinkClick r:id="rId3">
                  <a:extLst>
                    <a:ext uri="{A12FA001-AC4F-418D-AE19-62706E023703}">
                      <ahyp:hlinkClr xmlns:ahyp="http://schemas.microsoft.com/office/drawing/2018/hyperlinkcolor" val="tx"/>
                    </a:ext>
                  </a:extLst>
                </a:hlinkClick>
              </a:rPr>
              <a:t>Created by: https://app.dbdesigner.net/</a:t>
            </a:r>
            <a:endParaRPr lang="en-US" dirty="0"/>
          </a:p>
        </p:txBody>
      </p:sp>
    </p:spTree>
    <p:extLst>
      <p:ext uri="{BB962C8B-B14F-4D97-AF65-F5344CB8AC3E}">
        <p14:creationId xmlns:p14="http://schemas.microsoft.com/office/powerpoint/2010/main" val="273124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5E9F-5379-4575-B201-01A7DE9DAA92}"/>
              </a:ext>
            </a:extLst>
          </p:cNvPr>
          <p:cNvSpPr>
            <a:spLocks noGrp="1"/>
          </p:cNvSpPr>
          <p:nvPr>
            <p:ph type="title"/>
          </p:nvPr>
        </p:nvSpPr>
        <p:spPr>
          <a:xfrm>
            <a:off x="317975" y="169115"/>
            <a:ext cx="9692640" cy="863272"/>
          </a:xfrm>
        </p:spPr>
        <p:txBody>
          <a:bodyPr/>
          <a:lstStyle/>
          <a:p>
            <a:r>
              <a:rPr lang="en-US" dirty="0" err="1"/>
              <a:t>PostGIS</a:t>
            </a:r>
            <a:r>
              <a:rPr lang="en-US" dirty="0"/>
              <a:t> functions</a:t>
            </a:r>
          </a:p>
        </p:txBody>
      </p:sp>
      <p:sp>
        <p:nvSpPr>
          <p:cNvPr id="3" name="Content Placeholder 2">
            <a:extLst>
              <a:ext uri="{FF2B5EF4-FFF2-40B4-BE49-F238E27FC236}">
                <a16:creationId xmlns:a16="http://schemas.microsoft.com/office/drawing/2014/main" id="{E1FA8D9F-122A-4534-AFFB-E7D9B7ADAB25}"/>
              </a:ext>
            </a:extLst>
          </p:cNvPr>
          <p:cNvSpPr>
            <a:spLocks noGrp="1"/>
          </p:cNvSpPr>
          <p:nvPr>
            <p:ph idx="1"/>
          </p:nvPr>
        </p:nvSpPr>
        <p:spPr>
          <a:xfrm>
            <a:off x="317975" y="1761941"/>
            <a:ext cx="10880967" cy="4351337"/>
          </a:xfrm>
        </p:spPr>
        <p:txBody>
          <a:bodyPr>
            <a:normAutofit fontScale="92500"/>
          </a:bodyPr>
          <a:lstStyle/>
          <a:p>
            <a:pPr marL="0" indent="0" algn="just">
              <a:buNone/>
            </a:pPr>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AddGeometryColumn</a:t>
            </a:r>
            <a:r>
              <a:rPr 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(varchar </a:t>
            </a:r>
            <a:r>
              <a:rPr lang="en-US" altLang="en-US" i="1" dirty="0" err="1">
                <a:latin typeface="Arial" panose="020B0604020202020204" pitchFamily="34" charset="0"/>
                <a:cs typeface="Arial" panose="020B0604020202020204" pitchFamily="34" charset="0"/>
              </a:rPr>
              <a:t>table_name</a:t>
            </a:r>
            <a:r>
              <a:rPr lang="en-US" altLang="en-US" dirty="0">
                <a:latin typeface="Arial" panose="020B0604020202020204" pitchFamily="34" charset="0"/>
                <a:cs typeface="Arial" panose="020B0604020202020204" pitchFamily="34" charset="0"/>
              </a:rPr>
              <a:t>, varchar </a:t>
            </a:r>
            <a:r>
              <a:rPr lang="en-US" altLang="en-US" i="1" dirty="0" err="1">
                <a:latin typeface="Arial" panose="020B0604020202020204" pitchFamily="34" charset="0"/>
                <a:cs typeface="Arial" panose="020B0604020202020204" pitchFamily="34" charset="0"/>
              </a:rPr>
              <a:t>column_name</a:t>
            </a:r>
            <a:r>
              <a:rPr lang="en-US" altLang="en-US" dirty="0">
                <a:latin typeface="Arial" panose="020B0604020202020204" pitchFamily="34" charset="0"/>
                <a:cs typeface="Arial" panose="020B0604020202020204" pitchFamily="34" charset="0"/>
              </a:rPr>
              <a:t>, integer </a:t>
            </a:r>
            <a:r>
              <a:rPr lang="en-US" altLang="en-US" i="1" dirty="0" err="1">
                <a:latin typeface="Arial" panose="020B0604020202020204" pitchFamily="34" charset="0"/>
                <a:cs typeface="Arial" panose="020B0604020202020204" pitchFamily="34" charset="0"/>
              </a:rPr>
              <a:t>srid</a:t>
            </a:r>
            <a:r>
              <a:rPr lang="en-US" altLang="en-US" dirty="0">
                <a:latin typeface="Arial" panose="020B0604020202020204" pitchFamily="34" charset="0"/>
                <a:cs typeface="Arial" panose="020B0604020202020204" pitchFamily="34" charset="0"/>
              </a:rPr>
              <a:t>, varchar </a:t>
            </a:r>
            <a:r>
              <a:rPr lang="en-US" altLang="en-US" i="1" dirty="0">
                <a:latin typeface="Arial" panose="020B0604020202020204" pitchFamily="34" charset="0"/>
                <a:cs typeface="Arial" panose="020B0604020202020204" pitchFamily="34" charset="0"/>
              </a:rPr>
              <a:t>type</a:t>
            </a:r>
            <a:r>
              <a:rPr lang="en-US" altLang="en-US" dirty="0">
                <a:latin typeface="Arial" panose="020B0604020202020204" pitchFamily="34" charset="0"/>
                <a:cs typeface="Arial" panose="020B0604020202020204" pitchFamily="34" charset="0"/>
              </a:rPr>
              <a:t>, integer </a:t>
            </a:r>
            <a:r>
              <a:rPr lang="en-US" altLang="en-US" i="1" dirty="0">
                <a:latin typeface="Arial" panose="020B0604020202020204" pitchFamily="34" charset="0"/>
                <a:cs typeface="Arial" panose="020B0604020202020204" pitchFamily="34" charset="0"/>
              </a:rPr>
              <a:t>dimension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boolean</a:t>
            </a:r>
            <a:r>
              <a:rPr lang="en-US" altLang="en-US" dirty="0">
                <a:latin typeface="Arial" panose="020B0604020202020204" pitchFamily="34" charset="0"/>
                <a:cs typeface="Arial" panose="020B0604020202020204" pitchFamily="34" charset="0"/>
              </a:rPr>
              <a:t> </a:t>
            </a:r>
            <a:r>
              <a:rPr lang="en-US" altLang="en-US" i="1" dirty="0" err="1">
                <a:latin typeface="Arial" panose="020B0604020202020204" pitchFamily="34" charset="0"/>
                <a:cs typeface="Arial" panose="020B0604020202020204" pitchFamily="34" charset="0"/>
              </a:rPr>
              <a:t>use_typmod</a:t>
            </a:r>
            <a:r>
              <a:rPr lang="en-US" altLang="en-US" i="1" dirty="0">
                <a:latin typeface="Arial" panose="020B0604020202020204" pitchFamily="34" charset="0"/>
                <a:cs typeface="Arial" panose="020B0604020202020204" pitchFamily="34" charset="0"/>
              </a:rPr>
              <a:t>=true</a:t>
            </a:r>
            <a:r>
              <a:rPr lang="en-US" altLang="en-US" dirty="0">
                <a:latin typeface="Arial" panose="020B0604020202020204" pitchFamily="34" charset="0"/>
                <a:cs typeface="Arial" panose="020B0604020202020204" pitchFamily="34" charset="0"/>
              </a:rPr>
              <a:t>);</a:t>
            </a:r>
            <a:r>
              <a:rPr lang="en-US" altLang="en-US" sz="1050" dirty="0">
                <a:latin typeface="Arial" panose="020B0604020202020204" pitchFamily="34" charset="0"/>
                <a:cs typeface="Arial" panose="020B0604020202020204" pitchFamily="34" charset="0"/>
              </a:rPr>
              <a:t> </a:t>
            </a:r>
          </a:p>
          <a:p>
            <a:pPr marL="0" indent="0" algn="just">
              <a:buNone/>
            </a:pPr>
            <a:r>
              <a:rPr lang="en-US" b="1" dirty="0">
                <a:latin typeface="Arial" panose="020B0604020202020204" pitchFamily="34" charset="0"/>
                <a:cs typeface="Arial" panose="020B0604020202020204" pitchFamily="34" charset="0"/>
              </a:rPr>
              <a:t>Description: </a:t>
            </a:r>
            <a:r>
              <a:rPr lang="en-US" dirty="0">
                <a:latin typeface="Arial" panose="020B0604020202020204" pitchFamily="34" charset="0"/>
                <a:cs typeface="Arial" panose="020B0604020202020204" pitchFamily="34" charset="0"/>
              </a:rPr>
              <a:t>Adds a geometry column to an existing table of attributes. The </a:t>
            </a:r>
            <a:r>
              <a:rPr lang="en-US" dirty="0" err="1">
                <a:latin typeface="Arial" panose="020B0604020202020204" pitchFamily="34" charset="0"/>
                <a:cs typeface="Arial" panose="020B0604020202020204" pitchFamily="34" charset="0"/>
              </a:rPr>
              <a:t>schema_name</a:t>
            </a:r>
            <a:r>
              <a:rPr lang="en-US" dirty="0">
                <a:latin typeface="Arial" panose="020B0604020202020204" pitchFamily="34" charset="0"/>
                <a:cs typeface="Arial" panose="020B0604020202020204" pitchFamily="34" charset="0"/>
              </a:rPr>
              <a:t> is the name of the table schema. The </a:t>
            </a:r>
            <a:r>
              <a:rPr lang="en-US" dirty="0" err="1">
                <a:latin typeface="Arial" panose="020B0604020202020204" pitchFamily="34" charset="0"/>
                <a:cs typeface="Arial" panose="020B0604020202020204" pitchFamily="34" charset="0"/>
              </a:rPr>
              <a:t>srid</a:t>
            </a:r>
            <a:r>
              <a:rPr lang="en-US" dirty="0">
                <a:latin typeface="Arial" panose="020B0604020202020204" pitchFamily="34" charset="0"/>
                <a:cs typeface="Arial" panose="020B0604020202020204" pitchFamily="34" charset="0"/>
              </a:rPr>
              <a:t> must be an integer value reference to an entry in the SPATIAL_REF_SYS table. The type must be a string corresponding to the geometry type,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'POLYGON’ or 'MULTILINESTRING' .  </a:t>
            </a:r>
          </a:p>
          <a:p>
            <a:pPr marL="0" indent="0" algn="just">
              <a:buNone/>
            </a:pPr>
            <a:r>
              <a:rPr lang="en-US" altLang="en-US" b="1" dirty="0">
                <a:latin typeface="Arial" panose="020B0604020202020204" pitchFamily="34" charset="0"/>
                <a:cs typeface="Arial" panose="020B0604020202020204" pitchFamily="34" charset="0"/>
              </a:rPr>
              <a:t>Function</a:t>
            </a:r>
            <a:r>
              <a:rPr lang="en-US" altLang="en-US"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ST_Buffer</a:t>
            </a:r>
            <a:r>
              <a:rPr lang="en-US" altLang="en-US" dirty="0">
                <a:latin typeface="Arial" panose="020B0604020202020204" pitchFamily="34" charset="0"/>
                <a:cs typeface="Arial" panose="020B0604020202020204" pitchFamily="34" charset="0"/>
              </a:rPr>
              <a:t>(geometry </a:t>
            </a:r>
            <a:r>
              <a:rPr lang="en-US" altLang="en-US" i="1" dirty="0">
                <a:latin typeface="Arial" panose="020B0604020202020204" pitchFamily="34" charset="0"/>
                <a:cs typeface="Arial" panose="020B0604020202020204" pitchFamily="34" charset="0"/>
              </a:rPr>
              <a:t>g1</a:t>
            </a:r>
            <a:r>
              <a:rPr lang="en-US" altLang="en-US" dirty="0">
                <a:latin typeface="Arial" panose="020B0604020202020204" pitchFamily="34" charset="0"/>
                <a:cs typeface="Arial" panose="020B0604020202020204" pitchFamily="34" charset="0"/>
              </a:rPr>
              <a:t>, float </a:t>
            </a:r>
            <a:r>
              <a:rPr lang="en-US" altLang="en-US" i="1" dirty="0" err="1">
                <a:latin typeface="Arial" panose="020B0604020202020204" pitchFamily="34" charset="0"/>
                <a:cs typeface="Arial" panose="020B0604020202020204" pitchFamily="34" charset="0"/>
              </a:rPr>
              <a:t>radius_of_buffer</a:t>
            </a:r>
            <a:r>
              <a:rPr lang="en-US" altLang="en-US" dirty="0">
                <a:latin typeface="Arial" panose="020B0604020202020204" pitchFamily="34" charset="0"/>
                <a:cs typeface="Arial" panose="020B0604020202020204" pitchFamily="34" charset="0"/>
              </a:rPr>
              <a:t> )</a:t>
            </a:r>
          </a:p>
          <a:p>
            <a:pPr marL="0" indent="0" algn="just">
              <a:buNone/>
            </a:pPr>
            <a:r>
              <a:rPr lang="en-US" altLang="en-US" sz="1700" b="1" dirty="0">
                <a:latin typeface="Arial" panose="020B0604020202020204" pitchFamily="34" charset="0"/>
                <a:cs typeface="Arial" panose="020B0604020202020204" pitchFamily="34" charset="0"/>
              </a:rPr>
              <a:t>Description: </a:t>
            </a:r>
            <a:r>
              <a:rPr lang="en-US" dirty="0">
                <a:latin typeface="Arial" panose="020B0604020202020204" pitchFamily="34" charset="0"/>
                <a:cs typeface="Arial" panose="020B0604020202020204" pitchFamily="34" charset="0"/>
              </a:rPr>
              <a:t>Returns a geometry/geography that represents all points whose distance from this Geometry/geography is less than or equal to distance. Geometry: Calculations are in the Spatial Reference System of the geometry.</a:t>
            </a:r>
          </a:p>
          <a:p>
            <a:pPr marL="0" indent="0" algn="just">
              <a:buNone/>
            </a:pPr>
            <a:r>
              <a:rPr lang="en-US" b="1" dirty="0">
                <a:latin typeface="Arial" panose="020B0604020202020204" pitchFamily="34" charset="0"/>
                <a:cs typeface="Arial" panose="020B0604020202020204" pitchFamily="34" charset="0"/>
              </a:rPr>
              <a:t>Function: </a:t>
            </a:r>
            <a:r>
              <a:rPr lang="en-US" altLang="en-US" b="1" dirty="0" err="1">
                <a:latin typeface="Arial" panose="020B0604020202020204" pitchFamily="34" charset="0"/>
                <a:cs typeface="Arial" panose="020B0604020202020204" pitchFamily="34" charset="0"/>
              </a:rPr>
              <a:t>ST_Distance</a:t>
            </a:r>
            <a:r>
              <a:rPr lang="en-US" altLang="en-US" dirty="0">
                <a:latin typeface="Arial" panose="020B0604020202020204" pitchFamily="34" charset="0"/>
                <a:cs typeface="Arial" panose="020B0604020202020204" pitchFamily="34" charset="0"/>
              </a:rPr>
              <a:t>(geometry </a:t>
            </a:r>
            <a:r>
              <a:rPr lang="en-US" altLang="en-US" i="1" dirty="0">
                <a:latin typeface="Arial" panose="020B0604020202020204" pitchFamily="34" charset="0"/>
                <a:cs typeface="Arial" panose="020B0604020202020204" pitchFamily="34" charset="0"/>
              </a:rPr>
              <a:t>g1</a:t>
            </a:r>
            <a:r>
              <a:rPr lang="en-US" altLang="en-US" dirty="0">
                <a:latin typeface="Arial" panose="020B0604020202020204" pitchFamily="34" charset="0"/>
                <a:cs typeface="Arial" panose="020B0604020202020204" pitchFamily="34" charset="0"/>
              </a:rPr>
              <a:t>, geometry </a:t>
            </a:r>
            <a:r>
              <a:rPr lang="en-US" altLang="en-US" i="1" dirty="0">
                <a:latin typeface="Arial" panose="020B0604020202020204" pitchFamily="34" charset="0"/>
                <a:cs typeface="Arial" panose="020B0604020202020204" pitchFamily="34" charset="0"/>
              </a:rPr>
              <a:t>g2</a:t>
            </a:r>
            <a:r>
              <a:rPr lang="en-US" altLang="en-US" dirty="0">
                <a:latin typeface="Arial" panose="020B0604020202020204" pitchFamily="34" charset="0"/>
                <a:cs typeface="Arial" panose="020B0604020202020204" pitchFamily="34" charset="0"/>
              </a:rPr>
              <a:t>);</a:t>
            </a:r>
            <a:r>
              <a:rPr lang="en-US" altLang="en-US" sz="1050" dirty="0">
                <a:latin typeface="Arial" panose="020B0604020202020204" pitchFamily="34" charset="0"/>
                <a:cs typeface="Arial" panose="020B0604020202020204" pitchFamily="34" charset="0"/>
              </a:rPr>
              <a:t> </a:t>
            </a:r>
          </a:p>
          <a:p>
            <a:pPr marL="0" indent="0" algn="just">
              <a:buNone/>
            </a:pPr>
            <a:r>
              <a:rPr lang="en-US" altLang="en-US" b="1" dirty="0">
                <a:latin typeface="Arial" panose="020B0604020202020204" pitchFamily="34" charset="0"/>
                <a:cs typeface="Arial" panose="020B0604020202020204" pitchFamily="34" charset="0"/>
              </a:rPr>
              <a:t>Description:</a:t>
            </a:r>
            <a:r>
              <a:rPr lang="en-US" altLang="en-US" sz="105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For geometry types returns the minimum 2D Cartesian (planar) distance between two geometries. For geography types defaults to return the minimum geodesic distance between two geographies in meters</a:t>
            </a:r>
            <a:endParaRPr lang="en-US" altLang="en-US" sz="2800"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US" altLang="en-US" sz="4000" dirty="0">
              <a:latin typeface="Arial" panose="020B0604020202020204" pitchFamily="34" charset="0"/>
              <a:cs typeface="Arial" panose="020B0604020202020204" pitchFamily="34" charset="0"/>
            </a:endParaRPr>
          </a:p>
          <a:p>
            <a:pPr marL="0" indent="0">
              <a:buNone/>
            </a:pPr>
            <a:endParaRPr lang="en-US" alt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56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D507-8C92-457A-B80E-B163675E71F1}"/>
              </a:ext>
            </a:extLst>
          </p:cNvPr>
          <p:cNvSpPr>
            <a:spLocks noGrp="1"/>
          </p:cNvSpPr>
          <p:nvPr>
            <p:ph type="title"/>
          </p:nvPr>
        </p:nvSpPr>
        <p:spPr>
          <a:xfrm>
            <a:off x="426130" y="289120"/>
            <a:ext cx="9692640" cy="777485"/>
          </a:xfrm>
        </p:spPr>
        <p:txBody>
          <a:bodyPr>
            <a:normAutofit/>
          </a:bodyPr>
          <a:lstStyle/>
          <a:p>
            <a:r>
              <a:rPr lang="en-US" sz="4000" dirty="0"/>
              <a:t>Web map service (WMS)</a:t>
            </a:r>
          </a:p>
        </p:txBody>
      </p:sp>
      <p:sp>
        <p:nvSpPr>
          <p:cNvPr id="3" name="Content Placeholder 2">
            <a:extLst>
              <a:ext uri="{FF2B5EF4-FFF2-40B4-BE49-F238E27FC236}">
                <a16:creationId xmlns:a16="http://schemas.microsoft.com/office/drawing/2014/main" id="{E4014A04-5032-4C83-9461-34F5FFB260FD}"/>
              </a:ext>
            </a:extLst>
          </p:cNvPr>
          <p:cNvSpPr>
            <a:spLocks noGrp="1"/>
          </p:cNvSpPr>
          <p:nvPr>
            <p:ph idx="1"/>
          </p:nvPr>
        </p:nvSpPr>
        <p:spPr>
          <a:xfrm>
            <a:off x="757083" y="1828800"/>
            <a:ext cx="10019071" cy="4351337"/>
          </a:xfrm>
        </p:spPr>
        <p:txBody>
          <a:bodyPr>
            <a:normAutofit/>
          </a:bodyPr>
          <a:lstStyle/>
          <a:p>
            <a:pPr marL="0" indent="0">
              <a:buNone/>
            </a:pPr>
            <a:r>
              <a:rPr lang="en-US" dirty="0"/>
              <a:t>Web Map Service Interface Standard (WMS) provides a simple HTTP interface for requesting geo-registered map images from one or more distributed geospatial databases.</a:t>
            </a:r>
          </a:p>
          <a:p>
            <a:pPr marL="0" indent="0">
              <a:buNone/>
            </a:pPr>
            <a:r>
              <a:rPr lang="en-US" dirty="0"/>
              <a:t>Layer groups: </a:t>
            </a:r>
          </a:p>
          <a:p>
            <a:pPr>
              <a:buFont typeface="Wingdings" panose="05000000000000000000" pitchFamily="2" charset="2"/>
              <a:buChar char="§"/>
            </a:pPr>
            <a:r>
              <a:rPr lang="en-US" dirty="0"/>
              <a:t>World country borders shapefile</a:t>
            </a:r>
          </a:p>
          <a:p>
            <a:pPr>
              <a:buFont typeface="Wingdings" panose="05000000000000000000" pitchFamily="2" charset="2"/>
              <a:buChar char="§"/>
            </a:pPr>
            <a:r>
              <a:rPr lang="en-US" dirty="0"/>
              <a:t>World countries (WGS84) shapefile</a:t>
            </a:r>
          </a:p>
          <a:p>
            <a:pPr>
              <a:buFont typeface="Wingdings" panose="05000000000000000000" pitchFamily="2" charset="2"/>
              <a:buChar char="§"/>
            </a:pPr>
            <a:r>
              <a:rPr lang="en-US" dirty="0"/>
              <a:t>Major roads shapefile</a:t>
            </a:r>
          </a:p>
          <a:p>
            <a:pPr marL="0" indent="0">
              <a:buNone/>
            </a:pPr>
            <a:endParaRPr lang="en-US" dirty="0"/>
          </a:p>
          <a:p>
            <a:pPr marL="0" indent="0">
              <a:buNone/>
            </a:pPr>
            <a:r>
              <a:rPr lang="en-US" dirty="0"/>
              <a:t>Zoom levels:</a:t>
            </a:r>
          </a:p>
          <a:p>
            <a:r>
              <a:rPr lang="en-US" dirty="0"/>
              <a:t>Zoom level 1: All nuclear power plants on the global map.</a:t>
            </a:r>
          </a:p>
          <a:p>
            <a:r>
              <a:rPr lang="en-US" dirty="0"/>
              <a:t>Zoom level 2: Maximum number of population density inside a buffer zone.</a:t>
            </a:r>
          </a:p>
        </p:txBody>
      </p:sp>
    </p:spTree>
    <p:extLst>
      <p:ext uri="{BB962C8B-B14F-4D97-AF65-F5344CB8AC3E}">
        <p14:creationId xmlns:p14="http://schemas.microsoft.com/office/powerpoint/2010/main" val="102079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231243-DC79-473F-97E9-1D343829195D}"/>
              </a:ext>
            </a:extLst>
          </p:cNvPr>
          <p:cNvPicPr>
            <a:picLocks noChangeAspect="1"/>
          </p:cNvPicPr>
          <p:nvPr/>
        </p:nvPicPr>
        <p:blipFill>
          <a:blip r:embed="rId2"/>
          <a:stretch>
            <a:fillRect/>
          </a:stretch>
        </p:blipFill>
        <p:spPr>
          <a:xfrm>
            <a:off x="0" y="230972"/>
            <a:ext cx="12192000" cy="4659568"/>
          </a:xfrm>
          <a:prstGeom prst="rect">
            <a:avLst/>
          </a:prstGeom>
        </p:spPr>
      </p:pic>
      <p:sp>
        <p:nvSpPr>
          <p:cNvPr id="2" name="Rectangle 1">
            <a:extLst>
              <a:ext uri="{FF2B5EF4-FFF2-40B4-BE49-F238E27FC236}">
                <a16:creationId xmlns:a16="http://schemas.microsoft.com/office/drawing/2014/main" id="{70C49EE8-6824-4AA2-9709-0F7E4FAD9D8C}"/>
              </a:ext>
            </a:extLst>
          </p:cNvPr>
          <p:cNvSpPr/>
          <p:nvPr/>
        </p:nvSpPr>
        <p:spPr>
          <a:xfrm>
            <a:off x="78657" y="5659326"/>
            <a:ext cx="7039897" cy="369332"/>
          </a:xfrm>
          <a:prstGeom prst="rect">
            <a:avLst/>
          </a:prstGeom>
        </p:spPr>
        <p:txBody>
          <a:bodyPr wrap="square">
            <a:spAutoFit/>
          </a:bodyPr>
          <a:lstStyle/>
          <a:p>
            <a:r>
              <a:rPr lang="en-US" dirty="0">
                <a:hlinkClick r:id="rId3">
                  <a:extLst>
                    <a:ext uri="{A12FA001-AC4F-418D-AE19-62706E023703}">
                      <ahyp:hlinkClr xmlns:ahyp="http://schemas.microsoft.com/office/drawing/2018/hyperlinkcolor" val="tx"/>
                    </a:ext>
                  </a:extLst>
                </a:hlinkClick>
              </a:rPr>
              <a:t>https://datashare.is.ed.ac.uk/handle/10283/2464?show=full</a:t>
            </a:r>
            <a:endParaRPr lang="en-US" dirty="0"/>
          </a:p>
        </p:txBody>
      </p:sp>
      <p:sp>
        <p:nvSpPr>
          <p:cNvPr id="3" name="Rectangle 2">
            <a:extLst>
              <a:ext uri="{FF2B5EF4-FFF2-40B4-BE49-F238E27FC236}">
                <a16:creationId xmlns:a16="http://schemas.microsoft.com/office/drawing/2014/main" id="{78F3874B-2485-420A-B7FA-6B0E51212982}"/>
              </a:ext>
            </a:extLst>
          </p:cNvPr>
          <p:cNvSpPr/>
          <p:nvPr/>
        </p:nvSpPr>
        <p:spPr>
          <a:xfrm>
            <a:off x="78657" y="6193622"/>
            <a:ext cx="10972802"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https://www.world-nuclear.org/information-library/facts-and-figures/reactor-database.aspx</a:t>
            </a:r>
            <a:endParaRPr lang="en-US" dirty="0"/>
          </a:p>
        </p:txBody>
      </p:sp>
      <p:sp>
        <p:nvSpPr>
          <p:cNvPr id="5" name="TextBox 4">
            <a:extLst>
              <a:ext uri="{FF2B5EF4-FFF2-40B4-BE49-F238E27FC236}">
                <a16:creationId xmlns:a16="http://schemas.microsoft.com/office/drawing/2014/main" id="{CFC35062-14CA-4683-968E-7B7EEDECEEEF}"/>
              </a:ext>
            </a:extLst>
          </p:cNvPr>
          <p:cNvSpPr txBox="1"/>
          <p:nvPr/>
        </p:nvSpPr>
        <p:spPr>
          <a:xfrm>
            <a:off x="78657" y="5164685"/>
            <a:ext cx="3293807" cy="369332"/>
          </a:xfrm>
          <a:prstGeom prst="rect">
            <a:avLst/>
          </a:prstGeom>
          <a:noFill/>
        </p:spPr>
        <p:txBody>
          <a:bodyPr wrap="square" rtlCol="0">
            <a:spAutoFit/>
          </a:bodyPr>
          <a:lstStyle/>
          <a:p>
            <a:r>
              <a:rPr lang="en-US" dirty="0"/>
              <a:t>Data sources:</a:t>
            </a:r>
          </a:p>
        </p:txBody>
      </p:sp>
    </p:spTree>
    <p:extLst>
      <p:ext uri="{BB962C8B-B14F-4D97-AF65-F5344CB8AC3E}">
        <p14:creationId xmlns:p14="http://schemas.microsoft.com/office/powerpoint/2010/main" val="115458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BD7447-7EA9-4E23-8F4F-4E40A5118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47134"/>
            <a:ext cx="12192000" cy="5363731"/>
          </a:xfrm>
        </p:spPr>
      </p:pic>
      <p:sp>
        <p:nvSpPr>
          <p:cNvPr id="6" name="TextBox 5">
            <a:extLst>
              <a:ext uri="{FF2B5EF4-FFF2-40B4-BE49-F238E27FC236}">
                <a16:creationId xmlns:a16="http://schemas.microsoft.com/office/drawing/2014/main" id="{BC0FF9A0-6F12-4272-A5E3-65B3A2532588}"/>
              </a:ext>
            </a:extLst>
          </p:cNvPr>
          <p:cNvSpPr txBox="1"/>
          <p:nvPr/>
        </p:nvSpPr>
        <p:spPr>
          <a:xfrm>
            <a:off x="3387212" y="147484"/>
            <a:ext cx="5417575" cy="523220"/>
          </a:xfrm>
          <a:prstGeom prst="rect">
            <a:avLst/>
          </a:prstGeom>
          <a:noFill/>
        </p:spPr>
        <p:txBody>
          <a:bodyPr wrap="square" rtlCol="0">
            <a:spAutoFit/>
          </a:bodyPr>
          <a:lstStyle/>
          <a:p>
            <a:r>
              <a:rPr lang="en-US" sz="2800" dirty="0"/>
              <a:t>All (512) nuclear power plants</a:t>
            </a:r>
          </a:p>
        </p:txBody>
      </p:sp>
    </p:spTree>
    <p:extLst>
      <p:ext uri="{BB962C8B-B14F-4D97-AF65-F5344CB8AC3E}">
        <p14:creationId xmlns:p14="http://schemas.microsoft.com/office/powerpoint/2010/main" val="416342841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156</TotalTime>
  <Words>567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Schoolbook</vt:lpstr>
      <vt:lpstr>Wingdings</vt:lpstr>
      <vt:lpstr>Wingdings 2</vt:lpstr>
      <vt:lpstr>View</vt:lpstr>
      <vt:lpstr>Independent project presentation - DB design</vt:lpstr>
      <vt:lpstr>Overview</vt:lpstr>
      <vt:lpstr>PowerPoint Presentation</vt:lpstr>
      <vt:lpstr>  Database structure</vt:lpstr>
      <vt:lpstr>Database schema</vt:lpstr>
      <vt:lpstr>PostGIS functions</vt:lpstr>
      <vt:lpstr>Web map service (WMS)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project presentation - DB design</dc:title>
  <dc:creator>Bakhtiyar Qarashov</dc:creator>
  <cp:lastModifiedBy>Bakhtiyar Qarashov</cp:lastModifiedBy>
  <cp:revision>17</cp:revision>
  <dcterms:created xsi:type="dcterms:W3CDTF">2019-12-04T19:30:00Z</dcterms:created>
  <dcterms:modified xsi:type="dcterms:W3CDTF">2019-12-05T08:06:46Z</dcterms:modified>
</cp:coreProperties>
</file>