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8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45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5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5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2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39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5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3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1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93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D927-8523-415E-B40D-EA57EE748B9B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D143-F188-4F89-B304-F70B75AD1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ter.sh/experiments/chromium-command-line-switch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Введение в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8" y="1354016"/>
            <a:ext cx="9872024" cy="15210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56" y="4007253"/>
            <a:ext cx="9852417" cy="18923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78" y="3402622"/>
            <a:ext cx="603969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8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Поиск элементов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47" y="1242670"/>
            <a:ext cx="971685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1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Поиск элементов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6" y="1280770"/>
            <a:ext cx="9869277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2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Работаем с браузером</a:t>
            </a:r>
            <a:r>
              <a:rPr lang="en-US" sz="2800" b="1" dirty="0" smtClean="0"/>
              <a:t>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7" y="1381032"/>
            <a:ext cx="9821646" cy="13336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66127" y="3228882"/>
            <a:ext cx="9791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0" i="0" dirty="0" smtClean="0">
                <a:solidFill>
                  <a:srgbClr val="222222"/>
                </a:solidFill>
                <a:effectLst/>
                <a:latin typeface="Roboto"/>
              </a:rPr>
              <a:t>Другой способ – менеджер контекста 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Roboto"/>
              </a:rPr>
              <a:t>with/as. </a:t>
            </a:r>
            <a:r>
              <a:rPr lang="ru-RU" sz="1400" b="0" i="0" dirty="0" smtClean="0">
                <a:solidFill>
                  <a:srgbClr val="222222"/>
                </a:solidFill>
                <a:effectLst/>
                <a:latin typeface="Roboto"/>
              </a:rPr>
              <a:t>С этим способом нам вообще не нужно думать о том, когда закрывать браузер, менеджер контекста делает это за нас в тот момент, когда это нужно.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66127" y="3752102"/>
            <a:ext cx="3744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000088"/>
                </a:solidFill>
                <a:effectLst/>
                <a:latin typeface="JetBrains Mono"/>
              </a:rPr>
              <a:t>with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JetBrains Mono"/>
              </a:rPr>
              <a:t>webdriver.Chrome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JetBrains Mono"/>
              </a:rPr>
              <a:t>() </a:t>
            </a:r>
            <a:r>
              <a:rPr lang="en-US" sz="1400" b="0" i="0" dirty="0" smtClean="0">
                <a:solidFill>
                  <a:srgbClr val="000088"/>
                </a:solidFill>
                <a:effectLst/>
                <a:latin typeface="JetBrains Mono"/>
              </a:rPr>
              <a:t>as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JetBrains Mono"/>
              </a:rPr>
              <a:t> driver:</a:t>
            </a:r>
          </a:p>
          <a:p>
            <a:r>
              <a:rPr lang="en-US" sz="1400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JetBrains Mono"/>
              </a:rPr>
              <a:t>…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27" y="4938658"/>
            <a:ext cx="848796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8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Объект </a:t>
            </a:r>
            <a:r>
              <a:rPr lang="en-US" sz="2800" b="1" dirty="0" err="1" smtClean="0"/>
              <a:t>WebElement</a:t>
            </a:r>
            <a:r>
              <a:rPr lang="en-US" sz="2800" b="1" dirty="0" smtClean="0"/>
              <a:t>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9" y="1362019"/>
            <a:ext cx="9573961" cy="800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69" y="2762025"/>
            <a:ext cx="998359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Объект </a:t>
            </a:r>
            <a:r>
              <a:rPr lang="en-US" sz="2800" b="1" dirty="0" err="1" smtClean="0"/>
              <a:t>WebElement</a:t>
            </a:r>
            <a:r>
              <a:rPr lang="en-US" sz="2800" b="1" dirty="0" smtClean="0"/>
              <a:t>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2" y="1076325"/>
            <a:ext cx="9026496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Комбинирование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find_element</a:t>
            </a:r>
            <a:r>
              <a:rPr lang="en-US" sz="2800" b="1" dirty="0" smtClean="0"/>
              <a:t>()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find_elements</a:t>
            </a:r>
            <a:r>
              <a:rPr lang="en-US" sz="2800" b="1" dirty="0" smtClean="0"/>
              <a:t>()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18" y="3010060"/>
            <a:ext cx="7877859" cy="20344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38" y="5118113"/>
            <a:ext cx="7863574" cy="1667108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1066118" y="958181"/>
            <a:ext cx="7711173" cy="1978303"/>
            <a:chOff x="1362075" y="1784214"/>
            <a:chExt cx="7711173" cy="1978303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4"/>
            <a:srcRect b="31379"/>
            <a:stretch/>
          </p:blipFill>
          <p:spPr>
            <a:xfrm>
              <a:off x="1362075" y="1784214"/>
              <a:ext cx="7711173" cy="1632086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2695" y="3416300"/>
              <a:ext cx="7624305" cy="346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584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Основные методы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5" y="1145199"/>
            <a:ext cx="9964541" cy="1505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15" y="2993259"/>
            <a:ext cx="926911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4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Основные методы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093519"/>
            <a:ext cx="8903114" cy="53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Основные методы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71" y="1002324"/>
            <a:ext cx="8301542" cy="54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Основные методы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96" y="1466565"/>
            <a:ext cx="88309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1" y="426553"/>
            <a:ext cx="10002646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Основные методы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30923"/>
            <a:ext cx="7782040" cy="32172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14873"/>
            <a:ext cx="7973691" cy="1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1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Скроллинг страниц</a:t>
            </a:r>
            <a:r>
              <a:rPr lang="en-US" sz="2800" b="1" dirty="0" smtClean="0"/>
              <a:t>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96" y="1057603"/>
            <a:ext cx="10056059" cy="12055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96" y="2395465"/>
            <a:ext cx="3943900" cy="10383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96" y="3524042"/>
            <a:ext cx="991690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Скроллинг страниц</a:t>
            </a:r>
            <a:r>
              <a:rPr lang="en-US" sz="2800" b="1" dirty="0" smtClean="0"/>
              <a:t>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180407" y="1680908"/>
            <a:ext cx="9926435" cy="3648584"/>
            <a:chOff x="1180407" y="1680908"/>
            <a:chExt cx="9926435" cy="3648584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0407" y="1680908"/>
              <a:ext cx="9926435" cy="3648584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2714625" y="4997756"/>
              <a:ext cx="3200400" cy="22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06789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.</a:t>
            </a:r>
            <a:r>
              <a:rPr lang="en-US" sz="2800" b="1" dirty="0" err="1" smtClean="0"/>
              <a:t>execute_script</a:t>
            </a:r>
            <a:r>
              <a:rPr lang="en-US" sz="2800" b="1" dirty="0" smtClean="0"/>
              <a:t>()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69" y="1076298"/>
            <a:ext cx="4201111" cy="38105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68" y="1531325"/>
            <a:ext cx="954538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.</a:t>
            </a:r>
            <a:r>
              <a:rPr lang="en-US" sz="2800" b="1" dirty="0" err="1" smtClean="0"/>
              <a:t>execute_script</a:t>
            </a:r>
            <a:r>
              <a:rPr lang="en-US" sz="2800" b="1" dirty="0" smtClean="0"/>
              <a:t>()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86" y="1175968"/>
            <a:ext cx="954538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/>
              <a:t>Неявное </a:t>
            </a:r>
            <a:r>
              <a:rPr lang="ru-RU" sz="2800" b="1" dirty="0" smtClean="0"/>
              <a:t>ожидание (</a:t>
            </a:r>
            <a:r>
              <a:rPr lang="en-US" sz="2800" b="1" dirty="0"/>
              <a:t>Implicit waits)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58" y="1204924"/>
            <a:ext cx="8977236" cy="51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0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/>
              <a:t>Неявное </a:t>
            </a:r>
            <a:r>
              <a:rPr lang="ru-RU" sz="2800" b="1" dirty="0" smtClean="0"/>
              <a:t>ожидание (</a:t>
            </a:r>
            <a:r>
              <a:rPr lang="en-US" sz="2800" b="1" dirty="0"/>
              <a:t>Implicit waits)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98" y="1139431"/>
            <a:ext cx="9461863" cy="54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51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expected_conditions</a:t>
            </a:r>
            <a:r>
              <a:rPr lang="en-US" sz="2800" b="1" dirty="0"/>
              <a:t> as </a:t>
            </a:r>
            <a:r>
              <a:rPr lang="en-US" sz="2800" b="1" dirty="0" smtClean="0"/>
              <a:t>EC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6" y="1000078"/>
            <a:ext cx="5767762" cy="23870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445" y="3541351"/>
            <a:ext cx="8626121" cy="32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1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Явные ожидания (</a:t>
            </a:r>
            <a:r>
              <a:rPr lang="en-US" sz="2800" b="1" dirty="0" smtClean="0"/>
              <a:t>Explicit </a:t>
            </a:r>
            <a:r>
              <a:rPr lang="en-US" sz="2800" b="1" dirty="0"/>
              <a:t>waits)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1792" b="20945"/>
          <a:stretch/>
        </p:blipFill>
        <p:spPr>
          <a:xfrm>
            <a:off x="7196384" y="2454886"/>
            <a:ext cx="3111132" cy="14667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48516" b="17913"/>
          <a:stretch/>
        </p:blipFill>
        <p:spPr>
          <a:xfrm>
            <a:off x="7196384" y="4168075"/>
            <a:ext cx="4051487" cy="1519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r="28569" b="25938"/>
          <a:stretch/>
        </p:blipFill>
        <p:spPr>
          <a:xfrm>
            <a:off x="764930" y="5485531"/>
            <a:ext cx="5899639" cy="10264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r="32932" b="10029"/>
          <a:stretch/>
        </p:blipFill>
        <p:spPr>
          <a:xfrm>
            <a:off x="958361" y="2454886"/>
            <a:ext cx="5098042" cy="28417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894" y="1125966"/>
            <a:ext cx="5093320" cy="1089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448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</a:t>
            </a:r>
            <a:r>
              <a:rPr lang="en-US" sz="2800" b="1" dirty="0" smtClean="0"/>
              <a:t>Selenium. </a:t>
            </a:r>
            <a:r>
              <a:rPr lang="ru-RU" sz="2800" b="1" dirty="0" smtClean="0"/>
              <a:t>Синтаксис.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4951" y="18873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</a:p>
          <a:p>
            <a:r>
              <a:rPr lang="en-US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endParaRPr lang="en-US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selenium.webdriver.common.by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4951" y="135203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 install selenium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66736" y="3721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options =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webdriver.ChromeOptions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options.add_argument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'--headless'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4951" y="5058414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webdriver.Chrome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(options=options)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3166" y="548942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driver.get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951785" y="3536629"/>
            <a:ext cx="44547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222222"/>
                </a:solidFill>
                <a:latin typeface="Roboto"/>
              </a:rPr>
              <a:t>Запускает </a:t>
            </a:r>
            <a:r>
              <a:rPr lang="ru-RU" altLang="ru-RU" sz="1200" dirty="0">
                <a:solidFill>
                  <a:srgbClr val="222222"/>
                </a:solidFill>
                <a:latin typeface="Roboto"/>
              </a:rPr>
              <a:t>браузер в режиме без графического интерфейса. Это означает, что браузер будет работать в фоновом режиме и не будет отображать открываемые веб-страницы. Это удобно для автоматизации задач и веб-</a:t>
            </a:r>
            <a:r>
              <a:rPr lang="ru-RU" altLang="ru-RU" sz="1200" dirty="0" err="1">
                <a:solidFill>
                  <a:srgbClr val="222222"/>
                </a:solidFill>
                <a:latin typeface="Roboto"/>
              </a:rPr>
              <a:t>скрапинга</a:t>
            </a:r>
            <a:r>
              <a:rPr lang="ru-RU" altLang="ru-RU" sz="1200" dirty="0">
                <a:solidFill>
                  <a:srgbClr val="222222"/>
                </a:solidFill>
                <a:latin typeface="Roboto"/>
              </a:rPr>
              <a:t>, особенно на серверах без графической оболочки.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635869" y="3903785"/>
            <a:ext cx="1245082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784951" y="4299228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options.add_argument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"--disable-</a:t>
            </a:r>
            <a:r>
              <a:rPr lang="en-US" b="0" dirty="0" err="1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gpu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972908" y="56223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0" i="0" dirty="0" smtClean="0">
                <a:solidFill>
                  <a:srgbClr val="222222"/>
                </a:solidFill>
                <a:effectLst/>
                <a:latin typeface="Roboto"/>
              </a:rPr>
              <a:t>Отключает использование графического процессора (GPU) при </a:t>
            </a:r>
            <a:r>
              <a:rPr lang="ru-RU" sz="1200" b="0" i="0" dirty="0" err="1" smtClean="0">
                <a:solidFill>
                  <a:srgbClr val="222222"/>
                </a:solidFill>
                <a:effectLst/>
                <a:latin typeface="Roboto"/>
              </a:rPr>
              <a:t>отрисовке</a:t>
            </a:r>
            <a:r>
              <a:rPr lang="ru-RU" sz="1200" b="0" i="0" dirty="0" smtClean="0">
                <a:solidFill>
                  <a:srgbClr val="222222"/>
                </a:solidFill>
                <a:effectLst/>
                <a:latin typeface="Roboto"/>
              </a:rPr>
              <a:t>.</a:t>
            </a:r>
          </a:p>
          <a:p>
            <a:r>
              <a:rPr lang="ru-RU" sz="1200" dirty="0" smtClean="0">
                <a:solidFill>
                  <a:srgbClr val="222222"/>
                </a:solidFill>
                <a:latin typeface="Roboto"/>
              </a:rPr>
              <a:t>Эти два параметра часто используют вместе из </a:t>
            </a:r>
            <a:r>
              <a:rPr lang="ru-RU" sz="1200" dirty="0">
                <a:solidFill>
                  <a:srgbClr val="222222"/>
                </a:solidFill>
                <a:latin typeface="Roboto"/>
              </a:rPr>
              <a:t>соображений совместимости и стабильности. Например, на некоторых системах, запуск в режиме </a:t>
            </a:r>
            <a:r>
              <a:rPr lang="ru-RU" sz="1200" dirty="0" smtClean="0">
                <a:solidFill>
                  <a:srgbClr val="222222"/>
                </a:solidFill>
                <a:latin typeface="Roboto"/>
              </a:rPr>
              <a:t>--</a:t>
            </a:r>
            <a:r>
              <a:rPr lang="en-US" sz="1200" dirty="0">
                <a:solidFill>
                  <a:srgbClr val="222222"/>
                </a:solidFill>
                <a:latin typeface="Roboto"/>
              </a:rPr>
              <a:t>headless </a:t>
            </a:r>
            <a:r>
              <a:rPr lang="ru-RU" sz="1200" dirty="0">
                <a:solidFill>
                  <a:srgbClr val="222222"/>
                </a:solidFill>
                <a:latin typeface="Roboto"/>
              </a:rPr>
              <a:t> без отключения GPU может привести к нежелательным сайд-эффектам или ошибкам.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5972908" y="4569425"/>
            <a:ext cx="2045677" cy="91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8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35" y="680655"/>
            <a:ext cx="907859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6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ChromeOptions</a:t>
            </a:r>
            <a:r>
              <a:rPr lang="en-US" sz="2800" b="1" dirty="0" smtClean="0"/>
              <a:t>().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82" y="888023"/>
            <a:ext cx="9489096" cy="513611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86682" y="6138436"/>
            <a:ext cx="8408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0" dirty="0" smtClean="0">
                <a:solidFill>
                  <a:srgbClr val="222222"/>
                </a:solidFill>
                <a:effectLst/>
                <a:latin typeface="Roboto"/>
              </a:rPr>
              <a:t>Большое количество команд для хрома можно найти</a:t>
            </a:r>
            <a:r>
              <a:rPr lang="ru-RU" sz="1400" b="1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sz="1400" b="1" dirty="0" smtClean="0">
                <a:solidFill>
                  <a:srgbClr val="222222"/>
                </a:solidFill>
                <a:latin typeface="Roboto"/>
              </a:rPr>
              <a:t>по ссылке:</a:t>
            </a: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Roboto"/>
                <a:hlinkClick r:id="rId3"/>
              </a:rPr>
              <a:t>https://peter.sh/experiments/chromium-command-line-switches/</a:t>
            </a:r>
            <a:endParaRPr lang="ru-RU" sz="1400" b="0" i="0" dirty="0" smtClean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892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ChromeOptions</a:t>
            </a:r>
            <a:r>
              <a:rPr lang="en-US" sz="2800" b="1" dirty="0" smtClean="0"/>
              <a:t>().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1" y="1157656"/>
            <a:ext cx="8448429" cy="45456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1" y="6124563"/>
            <a:ext cx="4934243" cy="2000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78325" y="6070692"/>
            <a:ext cx="2460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0" i="0" dirty="0" smtClean="0">
                <a:solidFill>
                  <a:srgbClr val="222222"/>
                </a:solidFill>
                <a:effectLst/>
                <a:latin typeface="Roboto"/>
              </a:rPr>
              <a:t>работа с прокси в </a:t>
            </a:r>
            <a:r>
              <a:rPr lang="ru-RU" sz="1400" b="0" i="0" dirty="0" err="1" smtClean="0">
                <a:solidFill>
                  <a:srgbClr val="222222"/>
                </a:solidFill>
                <a:effectLst/>
                <a:latin typeface="Roboto"/>
              </a:rPr>
              <a:t>Selenium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657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ChromeOptions</a:t>
            </a:r>
            <a:r>
              <a:rPr lang="en-US" sz="2800" b="1" dirty="0" smtClean="0"/>
              <a:t>().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4" y="1108561"/>
            <a:ext cx="8018586" cy="53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Поиск элементов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43" y="1228355"/>
            <a:ext cx="9793067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8023" y="401638"/>
            <a:ext cx="9859108" cy="60068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Поиск элементов </a:t>
            </a:r>
            <a:r>
              <a:rPr lang="en-US" sz="2800" b="1" dirty="0" smtClean="0"/>
              <a:t>Selenium.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246840"/>
            <a:ext cx="8763678" cy="48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283</Words>
  <Application>Microsoft Office PowerPoint</Application>
  <PresentationFormat>Широкоэкранный</PresentationFormat>
  <Paragraphs>44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JetBrains Mono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Бакланова Валерия Сергеевна</dc:creator>
  <cp:lastModifiedBy>Бакланова Валерия Сергеевна</cp:lastModifiedBy>
  <cp:revision>36</cp:revision>
  <dcterms:created xsi:type="dcterms:W3CDTF">2024-09-23T08:49:31Z</dcterms:created>
  <dcterms:modified xsi:type="dcterms:W3CDTF">2024-09-24T11:54:23Z</dcterms:modified>
</cp:coreProperties>
</file>