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416" r:id="rId2"/>
    <p:sldId id="519" r:id="rId3"/>
    <p:sldId id="520" r:id="rId4"/>
    <p:sldId id="521" r:id="rId5"/>
    <p:sldId id="522" r:id="rId6"/>
    <p:sldId id="523" r:id="rId7"/>
    <p:sldId id="526" r:id="rId8"/>
    <p:sldId id="527" r:id="rId9"/>
    <p:sldId id="518" r:id="rId10"/>
    <p:sldId id="524" r:id="rId11"/>
    <p:sldId id="525" r:id="rId12"/>
    <p:sldId id="52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0C5"/>
    <a:srgbClr val="19C56B"/>
    <a:srgbClr val="D19B23"/>
    <a:srgbClr val="FFFF00"/>
    <a:srgbClr val="99FF33"/>
    <a:srgbClr val="4BF81C"/>
    <a:srgbClr val="4E31DF"/>
    <a:srgbClr val="0C1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 autoAdjust="0"/>
    <p:restoredTop sz="92261" autoAdjust="0"/>
  </p:normalViewPr>
  <p:slideViewPr>
    <p:cSldViewPr snapToGrid="0" snapToObjects="1">
      <p:cViewPr varScale="1">
        <p:scale>
          <a:sx n="105" d="100"/>
          <a:sy n="105" d="100"/>
        </p:scale>
        <p:origin x="1050" y="6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A40EE-FF0F-45BE-80DC-6F44798B3E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D5511-5AB6-4B95-B258-B841DCCD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59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B59E13-8434-AE46-A01A-5834BA16C2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Osaka" charset="0"/>
                <a:cs typeface="+mn-cs"/>
              </a:rPr>
              <a:pPr marL="0" marR="0" lvl="0" indent="0" algn="r" defTabSz="935901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6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05840"/>
            <a:ext cx="8001000" cy="685800"/>
          </a:xfrm>
        </p:spPr>
        <p:txBody>
          <a:bodyPr lIns="0"/>
          <a:lstStyle>
            <a:lvl1pPr>
              <a:defRPr sz="2295"/>
            </a:lvl1pPr>
          </a:lstStyle>
          <a:p>
            <a:r>
              <a:rPr lang="en-US" dirty="0"/>
              <a:t>Click to edit Subhead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828800"/>
            <a:ext cx="8001000" cy="3886200"/>
          </a:xfrm>
        </p:spPr>
        <p:txBody>
          <a:bodyPr/>
          <a:lstStyle>
            <a:lvl1pPr marL="231458" indent="-231458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1pPr>
            <a:lvl2pPr marL="501491" indent="-192881">
              <a:spcBef>
                <a:spcPts val="675"/>
              </a:spcBef>
              <a:buClr>
                <a:srgbClr val="B99B49"/>
              </a:buClr>
              <a:buFont typeface="Lucida Grande"/>
              <a:buChar char="»"/>
              <a:defRPr/>
            </a:lvl2pPr>
            <a:lvl3pPr marL="771525" indent="-154305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3pPr>
            <a:lvl4pPr marL="1080135" indent="-154305">
              <a:spcBef>
                <a:spcPts val="675"/>
              </a:spcBef>
              <a:buClr>
                <a:srgbClr val="B99B49"/>
              </a:buClr>
              <a:buFont typeface="Lucida Grande"/>
              <a:buChar char="»"/>
              <a:defRPr/>
            </a:lvl4pPr>
            <a:lvl5pPr marL="1388745" indent="-154305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7227C-FE81-1C4D-9648-168F6ADCE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5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15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15" dirty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15" dirty="0">
              <a:ea typeface="Osaka" charset="-128"/>
              <a:cs typeface="Osaka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 sz="1890">
                <a:solidFill>
                  <a:srgbClr val="CFB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spcBef>
                <a:spcPts val="1350"/>
              </a:spcBef>
              <a:buFont typeface="Wingdings" charset="2"/>
              <a:buNone/>
              <a:defRPr sz="1215"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33" y="5999742"/>
            <a:ext cx="5024338" cy="497323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5562600"/>
            <a:ext cx="9144000" cy="76200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15" dirty="0"/>
          </a:p>
        </p:txBody>
      </p:sp>
    </p:spTree>
    <p:extLst>
      <p:ext uri="{BB962C8B-B14F-4D97-AF65-F5344CB8AC3E}">
        <p14:creationId xmlns:p14="http://schemas.microsoft.com/office/powerpoint/2010/main" val="3662391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-152400" y="6263640"/>
            <a:ext cx="9448800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6000">
                <a:schemeClr val="tx1"/>
              </a:gs>
              <a:gs pos="40000">
                <a:schemeClr val="tx1">
                  <a:alpha val="1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1722" tIns="30861" rIns="61722" bIns="308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172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96688"/>
            <a:ext cx="3951232" cy="391106"/>
          </a:xfrm>
          <a:prstGeom prst="rect">
            <a:avLst/>
          </a:prstGeom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42861"/>
            <a:ext cx="88392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0584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0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-45720"/>
            <a:ext cx="5638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" kern="0" cap="all" spc="68">
                <a:solidFill>
                  <a:srgbClr val="CFBA7D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-45720"/>
            <a:ext cx="2057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540">
                <a:solidFill>
                  <a:srgbClr val="80808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39200" y="-42861"/>
            <a:ext cx="304800" cy="347663"/>
          </a:xfrm>
          <a:prstGeom prst="rect">
            <a:avLst/>
          </a:prstGeom>
          <a:solidFill>
            <a:srgbClr val="CFBA7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-45720"/>
            <a:ext cx="304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81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17DDD1A-043C-214E-AFBF-7C13B4723B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E509BFC-AE21-4A1A-A182-DCC729EDC0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1"/>
            <a:ext cx="88392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</p:spTree>
    <p:extLst>
      <p:ext uri="{BB962C8B-B14F-4D97-AF65-F5344CB8AC3E}">
        <p14:creationId xmlns:p14="http://schemas.microsoft.com/office/powerpoint/2010/main" val="351588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95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30861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61722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92583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23444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231458" indent="-231458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0"/>
        <a:buChar char="§"/>
        <a:defRPr sz="162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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43" y="918315"/>
            <a:ext cx="8536488" cy="3665559"/>
          </a:xfrm>
        </p:spPr>
        <p:txBody>
          <a:bodyPr/>
          <a:lstStyle/>
          <a:p>
            <a:endParaRPr lang="en-US" sz="1800" b="1" u="sng" dirty="0"/>
          </a:p>
          <a:p>
            <a:r>
              <a:rPr lang="en-US" sz="3600" b="1" dirty="0"/>
              <a:t>ELEC </a:t>
            </a:r>
            <a:r>
              <a:rPr lang="en-US" altLang="zh-CN" sz="3600" b="1" dirty="0"/>
              <a:t>4511/5511</a:t>
            </a:r>
            <a:endParaRPr lang="en-US" sz="3600" b="1" dirty="0"/>
          </a:p>
          <a:p>
            <a:r>
              <a:rPr lang="en-US" sz="3600" b="1" dirty="0"/>
              <a:t>Hardware Software Design</a:t>
            </a:r>
          </a:p>
          <a:p>
            <a:endParaRPr lang="en-US" sz="2800" b="1" i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i="1" dirty="0"/>
              <a:t>Lecture 25</a:t>
            </a:r>
            <a:endParaRPr lang="en-US" altLang="zh-CN" sz="2800" b="1" i="1" dirty="0"/>
          </a:p>
          <a:p>
            <a:pPr>
              <a:spcBef>
                <a:spcPts val="0"/>
              </a:spcBef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linear regression on PYNQ board</a:t>
            </a:r>
          </a:p>
          <a:p>
            <a:pPr>
              <a:spcBef>
                <a:spcPts val="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 Hardware-Software Co-design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" y="2033417"/>
            <a:ext cx="3210646" cy="3872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 txBox="1">
            <a:spLocks/>
          </p:cNvSpPr>
          <p:nvPr/>
        </p:nvSpPr>
        <p:spPr bwMode="auto">
          <a:xfrm>
            <a:off x="3154907" y="970192"/>
            <a:ext cx="5914030" cy="160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pPr marL="342900" indent="-342900" defTabSz="914400">
              <a:buAutoNum type="arabicPeriod"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Save streaming input data to vectors: X, Y, theta</a:t>
            </a:r>
          </a:p>
          <a:p>
            <a:pPr defTabSz="914400"/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This part is triggered by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s00_axis_aclk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Start transmission when “s00_axis_tvalid 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&amp; 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s00_axis_tready_reg” is 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true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Send 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a “</a:t>
            </a:r>
            <a:r>
              <a:rPr lang="en-US" sz="1600" kern="0" dirty="0" err="1">
                <a:latin typeface="Times New Roman" charset="0"/>
                <a:ea typeface="Times New Roman" charset="0"/>
                <a:cs typeface="Times New Roman" charset="0"/>
              </a:rPr>
              <a:t>prepare_data_done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” signal 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at the end of the transmission to indicate that the calculation result (</a:t>
            </a:r>
            <a:r>
              <a:rPr lang="en-US" sz="1600" kern="0" dirty="0" err="1">
                <a:latin typeface="Times New Roman" charset="0"/>
                <a:ea typeface="Times New Roman" charset="0"/>
                <a:cs typeface="Times New Roman" charset="0"/>
              </a:rPr>
              <a:t>gradient_vector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) can 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be 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returned (you may use a counter)</a:t>
            </a:r>
          </a:p>
          <a:p>
            <a:pPr defTabSz="914400"/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4" y="2076764"/>
            <a:ext cx="3966794" cy="33959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 txBox="1">
            <a:spLocks/>
          </p:cNvSpPr>
          <p:nvPr/>
        </p:nvSpPr>
        <p:spPr bwMode="auto">
          <a:xfrm>
            <a:off x="3953301" y="970192"/>
            <a:ext cx="5067869" cy="160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pPr defTabSz="914400"/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2. Send out the calculation result</a:t>
            </a:r>
          </a:p>
          <a:p>
            <a:pPr defTabSz="914400"/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This part is triggered by “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00_axis_aclk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Start transmission 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when “m00_axis_tready &amp; </a:t>
            </a:r>
            <a:r>
              <a:rPr lang="en-US" sz="1600" kern="0" dirty="0" err="1">
                <a:latin typeface="Times New Roman" charset="0"/>
                <a:ea typeface="Times New Roman" charset="0"/>
                <a:cs typeface="Times New Roman" charset="0"/>
              </a:rPr>
              <a:t>prepare_data_done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 ” 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true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You need 3 clock cycles </a:t>
            </a:r>
            <a:r>
              <a:rPr lang="en-US" sz="1600" kern="0" dirty="0">
                <a:latin typeface="Times New Roman" charset="0"/>
                <a:ea typeface="Times New Roman" charset="0"/>
                <a:cs typeface="Times New Roman" charset="0"/>
              </a:rPr>
              <a:t>to send “</a:t>
            </a:r>
            <a:r>
              <a:rPr lang="en-US" sz="1600" kern="0" dirty="0" err="1">
                <a:latin typeface="Times New Roman" charset="0"/>
                <a:ea typeface="Times New Roman" charset="0"/>
                <a:cs typeface="Times New Roman" charset="0"/>
              </a:rPr>
              <a:t>gradient_vector</a:t>
            </a: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“m00_axis_tlast_reg” and ‘</a:t>
            </a:r>
            <a:r>
              <a:rPr lang="zh-CN" alt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zh-CN" sz="1600" kern="0" dirty="0">
                <a:latin typeface="Times New Roman" charset="0"/>
                <a:ea typeface="Times New Roman" charset="0"/>
                <a:cs typeface="Times New Roman" charset="0"/>
              </a:rPr>
              <a:t>m00_axis_tvalid_reg</a:t>
            </a:r>
            <a:r>
              <a:rPr lang="zh-CN" alt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” </a:t>
            </a:r>
            <a:r>
              <a:rPr lang="en-US" altLang="zh-CN" sz="1600" kern="0" dirty="0" smtClean="0">
                <a:latin typeface="Times New Roman" charset="0"/>
                <a:ea typeface="Times New Roman" charset="0"/>
                <a:cs typeface="Times New Roman" charset="0"/>
              </a:rPr>
              <a:t>signals should be delayed by 3 clock cycles.</a:t>
            </a: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914400"/>
            <a:r>
              <a:rPr lang="en-US" sz="16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450" y="1654075"/>
            <a:ext cx="358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Stream_ip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from previous lectures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7519" y="1034422"/>
            <a:ext cx="606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solve the timing issue with decreasing the clock speed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9" y="1610161"/>
            <a:ext cx="3762699" cy="2078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840" y="1610161"/>
            <a:ext cx="3369032" cy="370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11" y="3962400"/>
            <a:ext cx="3669858" cy="1843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083559" y="4476465"/>
            <a:ext cx="2288274" cy="3366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05013" y="3779441"/>
            <a:ext cx="1196455" cy="2693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2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5615611" y="1919870"/>
            <a:ext cx="3143434" cy="294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5620160" y="1925859"/>
            <a:ext cx="20175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AXIS_linear_regression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52732" y="2662536"/>
            <a:ext cx="1407894" cy="1271432"/>
            <a:chOff x="5477460" y="2662536"/>
            <a:chExt cx="1407894" cy="12714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56C52-CACC-47F8-9F6B-BE66FC6346A7}"/>
                </a:ext>
              </a:extLst>
            </p:cNvPr>
            <p:cNvSpPr/>
            <p:nvPr/>
          </p:nvSpPr>
          <p:spPr>
            <a:xfrm>
              <a:off x="5477460" y="2662536"/>
              <a:ext cx="1407894" cy="1271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5D88C5-0FEB-4DD0-81B6-CE1E51786EAF}"/>
                </a:ext>
              </a:extLst>
            </p:cNvPr>
            <p:cNvSpPr txBox="1"/>
            <p:nvPr/>
          </p:nvSpPr>
          <p:spPr>
            <a:xfrm>
              <a:off x="5482009" y="2663976"/>
              <a:ext cx="1180431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radient_calc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214173" y="1907526"/>
            <a:ext cx="3527747" cy="294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8162600" y="4350660"/>
            <a:ext cx="52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3213714" y="4350660"/>
            <a:ext cx="52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241711" y="2807254"/>
            <a:ext cx="353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data package (batch)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 to DRAM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decent (update theta)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841953" y="2614479"/>
            <a:ext cx="1712360" cy="4067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3830796" y="3730584"/>
            <a:ext cx="1723516" cy="4067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4196252" y="2306702"/>
            <a:ext cx="115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theta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4199881" y="3437192"/>
            <a:ext cx="1150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heta_new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7E6EA2-9F0C-4BF5-B1DF-32FFF963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01" y="2788057"/>
            <a:ext cx="1942693" cy="1047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216"/>
            <a:ext cx="9148874" cy="49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4" y="1273791"/>
            <a:ext cx="7795208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37"/>
            <a:ext cx="9015789" cy="27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192"/>
            <a:ext cx="5213543" cy="5980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10" y="777823"/>
            <a:ext cx="3918056" cy="4725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431" y="5572992"/>
            <a:ext cx="3132126" cy="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4" y="284392"/>
            <a:ext cx="8001000" cy="68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Linear regression implementation on PYNQ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" y="970192"/>
            <a:ext cx="9055319" cy="53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3" y="141027"/>
            <a:ext cx="5923782" cy="65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5017-FB06-4427-A0A1-D13F5069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81" y="286183"/>
            <a:ext cx="8001000" cy="6858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AXI Stream wrapper design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D04DD-074A-474B-9E8F-478A43E51FD2}"/>
              </a:ext>
            </a:extLst>
          </p:cNvPr>
          <p:cNvSpPr/>
          <p:nvPr/>
        </p:nvSpPr>
        <p:spPr>
          <a:xfrm>
            <a:off x="2225921" y="1129810"/>
            <a:ext cx="4893126" cy="274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E6C73E-33F1-4089-AC1A-C6EA4D7A49D0}"/>
              </a:ext>
            </a:extLst>
          </p:cNvPr>
          <p:cNvCxnSpPr/>
          <p:nvPr/>
        </p:nvCxnSpPr>
        <p:spPr>
          <a:xfrm>
            <a:off x="1425419" y="1463429"/>
            <a:ext cx="792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B524E-EE98-41E6-8429-DA28286CC418}"/>
              </a:ext>
            </a:extLst>
          </p:cNvPr>
          <p:cNvCxnSpPr/>
          <p:nvPr/>
        </p:nvCxnSpPr>
        <p:spPr>
          <a:xfrm>
            <a:off x="1442205" y="1778324"/>
            <a:ext cx="792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D164D0-6146-4955-9601-58956FC45668}"/>
              </a:ext>
            </a:extLst>
          </p:cNvPr>
          <p:cNvCxnSpPr/>
          <p:nvPr/>
        </p:nvCxnSpPr>
        <p:spPr>
          <a:xfrm>
            <a:off x="1425421" y="2142616"/>
            <a:ext cx="792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199FF3-0F3F-418F-ADB1-E34981B0745B}"/>
              </a:ext>
            </a:extLst>
          </p:cNvPr>
          <p:cNvCxnSpPr/>
          <p:nvPr/>
        </p:nvCxnSpPr>
        <p:spPr>
          <a:xfrm>
            <a:off x="1417035" y="2470352"/>
            <a:ext cx="792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E56886-32C6-4312-A507-BB98CA69F5BD}"/>
              </a:ext>
            </a:extLst>
          </p:cNvPr>
          <p:cNvCxnSpPr/>
          <p:nvPr/>
        </p:nvCxnSpPr>
        <p:spPr>
          <a:xfrm>
            <a:off x="1433161" y="2821922"/>
            <a:ext cx="792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4B8889-C27F-46AA-BF2E-17E7639C517A}"/>
              </a:ext>
            </a:extLst>
          </p:cNvPr>
          <p:cNvCxnSpPr>
            <a:cxnSpLocks/>
          </p:cNvCxnSpPr>
          <p:nvPr/>
        </p:nvCxnSpPr>
        <p:spPr>
          <a:xfrm flipH="1">
            <a:off x="1417034" y="3142059"/>
            <a:ext cx="792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525872-C548-4FEA-B3D1-4F6644255CBD}"/>
              </a:ext>
            </a:extLst>
          </p:cNvPr>
          <p:cNvSpPr txBox="1"/>
          <p:nvPr/>
        </p:nvSpPr>
        <p:spPr>
          <a:xfrm>
            <a:off x="1189493" y="1193054"/>
            <a:ext cx="1216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s00_axis_aclk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A4CA71-BB02-47B5-9E6D-4FC2A1DB5D5E}"/>
              </a:ext>
            </a:extLst>
          </p:cNvPr>
          <p:cNvSpPr txBox="1"/>
          <p:nvPr/>
        </p:nvSpPr>
        <p:spPr>
          <a:xfrm>
            <a:off x="1062612" y="1517514"/>
            <a:ext cx="1152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s00_axis_aresetn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DB70C-07D8-47AC-AA7C-546233F2E3C4}"/>
              </a:ext>
            </a:extLst>
          </p:cNvPr>
          <p:cNvSpPr txBox="1"/>
          <p:nvPr/>
        </p:nvSpPr>
        <p:spPr>
          <a:xfrm>
            <a:off x="1069506" y="1881006"/>
            <a:ext cx="1035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s00_axis_tdata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176BEF-3906-4F05-A90A-974B11557089}"/>
              </a:ext>
            </a:extLst>
          </p:cNvPr>
          <p:cNvSpPr txBox="1"/>
          <p:nvPr/>
        </p:nvSpPr>
        <p:spPr>
          <a:xfrm>
            <a:off x="1066506" y="2247813"/>
            <a:ext cx="116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s00_axis_tlast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FC635-AEF0-4B7D-9EB8-DC5455BE6C24}"/>
              </a:ext>
            </a:extLst>
          </p:cNvPr>
          <p:cNvSpPr txBox="1"/>
          <p:nvPr/>
        </p:nvSpPr>
        <p:spPr>
          <a:xfrm>
            <a:off x="1061432" y="2593916"/>
            <a:ext cx="1166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s00_axis_tvalid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74D64-20DE-4E6E-93A3-7437EB830BA9}"/>
              </a:ext>
            </a:extLst>
          </p:cNvPr>
          <p:cNvSpPr txBox="1"/>
          <p:nvPr/>
        </p:nvSpPr>
        <p:spPr>
          <a:xfrm>
            <a:off x="1087075" y="2909386"/>
            <a:ext cx="1237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s00_axis_tready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5D88C5-0FEB-4DD0-81B6-CE1E51786EAF}"/>
              </a:ext>
            </a:extLst>
          </p:cNvPr>
          <p:cNvSpPr txBox="1"/>
          <p:nvPr/>
        </p:nvSpPr>
        <p:spPr>
          <a:xfrm>
            <a:off x="3825359" y="3549435"/>
            <a:ext cx="201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AXIS_linear_regression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A6663-522A-4468-80AF-40D7BE2F5731}"/>
              </a:ext>
            </a:extLst>
          </p:cNvPr>
          <p:cNvSpPr/>
          <p:nvPr/>
        </p:nvSpPr>
        <p:spPr>
          <a:xfrm>
            <a:off x="3935134" y="4365814"/>
            <a:ext cx="1907777" cy="1086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695D5-CB37-40F2-A0EB-7894C5E65C0E}"/>
              </a:ext>
            </a:extLst>
          </p:cNvPr>
          <p:cNvSpPr txBox="1"/>
          <p:nvPr/>
        </p:nvSpPr>
        <p:spPr>
          <a:xfrm>
            <a:off x="4334998" y="4739013"/>
            <a:ext cx="121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AXI_DMA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FAED-FE74-45BE-8EDE-22534B59A89C}"/>
              </a:ext>
            </a:extLst>
          </p:cNvPr>
          <p:cNvCxnSpPr>
            <a:cxnSpLocks/>
          </p:cNvCxnSpPr>
          <p:nvPr/>
        </p:nvCxnSpPr>
        <p:spPr>
          <a:xfrm flipH="1">
            <a:off x="391423" y="4909090"/>
            <a:ext cx="354371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744A56-D88D-41A9-ADBA-BE90B6D291EA}"/>
              </a:ext>
            </a:extLst>
          </p:cNvPr>
          <p:cNvCxnSpPr>
            <a:cxnSpLocks/>
          </p:cNvCxnSpPr>
          <p:nvPr/>
        </p:nvCxnSpPr>
        <p:spPr>
          <a:xfrm flipV="1">
            <a:off x="347986" y="2227277"/>
            <a:ext cx="16591" cy="274050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00F4E8-2388-4EC2-AC3E-FC154F21CC2D}"/>
              </a:ext>
            </a:extLst>
          </p:cNvPr>
          <p:cNvCxnSpPr>
            <a:cxnSpLocks/>
          </p:cNvCxnSpPr>
          <p:nvPr/>
        </p:nvCxnSpPr>
        <p:spPr>
          <a:xfrm>
            <a:off x="367022" y="2266949"/>
            <a:ext cx="44671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BB89DC66-5552-4515-8144-93C6C1317775}"/>
              </a:ext>
            </a:extLst>
          </p:cNvPr>
          <p:cNvSpPr/>
          <p:nvPr/>
        </p:nvSpPr>
        <p:spPr>
          <a:xfrm>
            <a:off x="794690" y="1281841"/>
            <a:ext cx="402141" cy="20014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F48299-9675-4CC4-8A9F-CA6BE5440040}"/>
              </a:ext>
            </a:extLst>
          </p:cNvPr>
          <p:cNvCxnSpPr>
            <a:cxnSpLocks/>
          </p:cNvCxnSpPr>
          <p:nvPr/>
        </p:nvCxnSpPr>
        <p:spPr>
          <a:xfrm flipH="1" flipV="1">
            <a:off x="8884762" y="2323781"/>
            <a:ext cx="27226" cy="252276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ECEBB4-27C2-41AC-B2F5-B37ADDCF3BF1}"/>
              </a:ext>
            </a:extLst>
          </p:cNvPr>
          <p:cNvCxnSpPr>
            <a:cxnSpLocks/>
          </p:cNvCxnSpPr>
          <p:nvPr/>
        </p:nvCxnSpPr>
        <p:spPr>
          <a:xfrm flipH="1">
            <a:off x="8572299" y="2333270"/>
            <a:ext cx="339689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2BDB1F-4136-431E-81C1-DA2665321E4C}"/>
              </a:ext>
            </a:extLst>
          </p:cNvPr>
          <p:cNvCxnSpPr>
            <a:cxnSpLocks/>
          </p:cNvCxnSpPr>
          <p:nvPr/>
        </p:nvCxnSpPr>
        <p:spPr>
          <a:xfrm flipH="1">
            <a:off x="5842911" y="4846542"/>
            <a:ext cx="30690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36469AF-C8D8-438B-A85B-926EA5817439}"/>
              </a:ext>
            </a:extLst>
          </p:cNvPr>
          <p:cNvSpPr/>
          <p:nvPr/>
        </p:nvSpPr>
        <p:spPr>
          <a:xfrm>
            <a:off x="2581688" y="4615531"/>
            <a:ext cx="1553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M_AXIS_MM2S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67F18B-12E5-4148-9350-3065D17A0347}"/>
              </a:ext>
            </a:extLst>
          </p:cNvPr>
          <p:cNvSpPr/>
          <p:nvPr/>
        </p:nvSpPr>
        <p:spPr>
          <a:xfrm>
            <a:off x="5749936" y="4952434"/>
            <a:ext cx="1553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S_AXIS_S2MM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2732748" y="1573627"/>
            <a:ext cx="645963" cy="4586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E6C73E-33F1-4089-AC1A-C6EA4D7A49D0}"/>
              </a:ext>
            </a:extLst>
          </p:cNvPr>
          <p:cNvCxnSpPr/>
          <p:nvPr/>
        </p:nvCxnSpPr>
        <p:spPr>
          <a:xfrm flipH="1">
            <a:off x="7119047" y="1517514"/>
            <a:ext cx="864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0B524E-EE98-41E6-8429-DA28286CC418}"/>
              </a:ext>
            </a:extLst>
          </p:cNvPr>
          <p:cNvCxnSpPr/>
          <p:nvPr/>
        </p:nvCxnSpPr>
        <p:spPr>
          <a:xfrm flipH="1">
            <a:off x="7119047" y="1863673"/>
            <a:ext cx="864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D164D0-6146-4955-9601-58956FC45668}"/>
              </a:ext>
            </a:extLst>
          </p:cNvPr>
          <p:cNvCxnSpPr/>
          <p:nvPr/>
        </p:nvCxnSpPr>
        <p:spPr>
          <a:xfrm>
            <a:off x="7131179" y="2254102"/>
            <a:ext cx="893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199FF3-0F3F-418F-ADB1-E34981B0745B}"/>
              </a:ext>
            </a:extLst>
          </p:cNvPr>
          <p:cNvCxnSpPr/>
          <p:nvPr/>
        </p:nvCxnSpPr>
        <p:spPr>
          <a:xfrm flipV="1">
            <a:off x="7151755" y="2582557"/>
            <a:ext cx="832010" cy="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E56886-32C6-4312-A507-BB98CA69F5BD}"/>
              </a:ext>
            </a:extLst>
          </p:cNvPr>
          <p:cNvCxnSpPr/>
          <p:nvPr/>
        </p:nvCxnSpPr>
        <p:spPr>
          <a:xfrm>
            <a:off x="7131179" y="2947804"/>
            <a:ext cx="852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4B8889-C27F-46AA-BF2E-17E7639C517A}"/>
              </a:ext>
            </a:extLst>
          </p:cNvPr>
          <p:cNvCxnSpPr>
            <a:cxnSpLocks/>
          </p:cNvCxnSpPr>
          <p:nvPr/>
        </p:nvCxnSpPr>
        <p:spPr>
          <a:xfrm flipH="1">
            <a:off x="7108285" y="3283314"/>
            <a:ext cx="875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525872-C548-4FEA-B3D1-4F6644255CBD}"/>
              </a:ext>
            </a:extLst>
          </p:cNvPr>
          <p:cNvSpPr txBox="1"/>
          <p:nvPr/>
        </p:nvSpPr>
        <p:spPr>
          <a:xfrm flipH="1">
            <a:off x="7071277" y="1267979"/>
            <a:ext cx="1350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00_axis_aclk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4CA71-BB02-47B5-9E6D-4FC2A1DB5D5E}"/>
              </a:ext>
            </a:extLst>
          </p:cNvPr>
          <p:cNvSpPr txBox="1"/>
          <p:nvPr/>
        </p:nvSpPr>
        <p:spPr>
          <a:xfrm flipH="1">
            <a:off x="7045475" y="1602063"/>
            <a:ext cx="135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00_axis_aresetn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3DB70C-07D8-47AC-AA7C-546233F2E3C4}"/>
              </a:ext>
            </a:extLst>
          </p:cNvPr>
          <p:cNvSpPr txBox="1"/>
          <p:nvPr/>
        </p:nvSpPr>
        <p:spPr>
          <a:xfrm flipH="1">
            <a:off x="7073926" y="1981891"/>
            <a:ext cx="120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00_axis_tdata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176BEF-3906-4F05-A90A-974B11557089}"/>
              </a:ext>
            </a:extLst>
          </p:cNvPr>
          <p:cNvSpPr txBox="1"/>
          <p:nvPr/>
        </p:nvSpPr>
        <p:spPr>
          <a:xfrm flipH="1">
            <a:off x="7081085" y="2331624"/>
            <a:ext cx="108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00_axis_tlast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FFC635-AEF0-4B7D-9EB8-DC5455BE6C24}"/>
              </a:ext>
            </a:extLst>
          </p:cNvPr>
          <p:cNvSpPr txBox="1"/>
          <p:nvPr/>
        </p:nvSpPr>
        <p:spPr>
          <a:xfrm flipH="1">
            <a:off x="7045475" y="2686194"/>
            <a:ext cx="135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00_axis_tvalid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F74D64-20DE-4E6E-93A3-7437EB830BA9}"/>
              </a:ext>
            </a:extLst>
          </p:cNvPr>
          <p:cNvSpPr txBox="1"/>
          <p:nvPr/>
        </p:nvSpPr>
        <p:spPr>
          <a:xfrm flipH="1">
            <a:off x="7059182" y="3029488"/>
            <a:ext cx="11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00_axis_tready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BB89DC66-5552-4515-8144-93C6C1317775}"/>
              </a:ext>
            </a:extLst>
          </p:cNvPr>
          <p:cNvSpPr/>
          <p:nvPr/>
        </p:nvSpPr>
        <p:spPr>
          <a:xfrm flipH="1">
            <a:off x="8092734" y="1330887"/>
            <a:ext cx="503009" cy="20014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3780324" y="1630344"/>
            <a:ext cx="1234722" cy="139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2743896" y="2161443"/>
            <a:ext cx="645963" cy="4586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2732748" y="2794046"/>
            <a:ext cx="645963" cy="4586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525872-C548-4FEA-B3D1-4F6644255CBD}"/>
              </a:ext>
            </a:extLst>
          </p:cNvPr>
          <p:cNvSpPr txBox="1"/>
          <p:nvPr/>
        </p:nvSpPr>
        <p:spPr>
          <a:xfrm>
            <a:off x="2869951" y="1618269"/>
            <a:ext cx="311603" cy="3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525872-C548-4FEA-B3D1-4F6644255CBD}"/>
              </a:ext>
            </a:extLst>
          </p:cNvPr>
          <p:cNvSpPr txBox="1"/>
          <p:nvPr/>
        </p:nvSpPr>
        <p:spPr>
          <a:xfrm>
            <a:off x="2875874" y="2206543"/>
            <a:ext cx="311603" cy="3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525872-C548-4FEA-B3D1-4F6644255CBD}"/>
              </a:ext>
            </a:extLst>
          </p:cNvPr>
          <p:cNvSpPr txBox="1"/>
          <p:nvPr/>
        </p:nvSpPr>
        <p:spPr>
          <a:xfrm>
            <a:off x="2875874" y="2840067"/>
            <a:ext cx="31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8402" y="2078536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gradient_calc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256C52-CACC-47F8-9F6B-BE66FC6346A7}"/>
              </a:ext>
            </a:extLst>
          </p:cNvPr>
          <p:cNvSpPr/>
          <p:nvPr/>
        </p:nvSpPr>
        <p:spPr>
          <a:xfrm>
            <a:off x="5579959" y="1872938"/>
            <a:ext cx="914310" cy="903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94439" y="1974322"/>
            <a:ext cx="973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*Data 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out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67" idx="3"/>
            <a:endCxn id="74" idx="1"/>
          </p:cNvCxnSpPr>
          <p:nvPr/>
        </p:nvCxnSpPr>
        <p:spPr bwMode="auto">
          <a:xfrm flipV="1">
            <a:off x="5015046" y="2324918"/>
            <a:ext cx="564913" cy="4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66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ulty Posting Guid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aculty Posting Guidelines" id="{CB2D6C87-EDCC-4103-A540-C971DA9025F5}" vid="{BADD2421-4200-4DAA-9640-B45884F0C9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13401</TotalTime>
  <Words>271</Words>
  <Application>Microsoft Office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Lucida Grande</vt:lpstr>
      <vt:lpstr>Osaka</vt:lpstr>
      <vt:lpstr>Arial</vt:lpstr>
      <vt:lpstr>Calibri</vt:lpstr>
      <vt:lpstr>Times</vt:lpstr>
      <vt:lpstr>Times New Roman</vt:lpstr>
      <vt:lpstr>Wingdings</vt:lpstr>
      <vt:lpstr>1_Faculty Posting Guidelines</vt:lpstr>
      <vt:lpstr>PowerPoint Presentation</vt:lpstr>
      <vt:lpstr>Linear regression implementation on PYNQ board</vt:lpstr>
      <vt:lpstr>Linear regression implementation on PYNQ board</vt:lpstr>
      <vt:lpstr>Linear regression implementation on PYNQ board</vt:lpstr>
      <vt:lpstr>Linear regression implementation on PYNQ board</vt:lpstr>
      <vt:lpstr>Linear regression implementation on PYNQ board</vt:lpstr>
      <vt:lpstr>Linear regression implementation on PYNQ board</vt:lpstr>
      <vt:lpstr>PowerPoint Presentation</vt:lpstr>
      <vt:lpstr>AXI Stream wrapper design </vt:lpstr>
      <vt:lpstr>Linear regression implementation on PYNQ board</vt:lpstr>
      <vt:lpstr>Linear regression implementation on PYNQ board</vt:lpstr>
      <vt:lpstr>Linear regression implementation on PYNQ board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Purdue Marketing Communications</dc:creator>
  <cp:lastModifiedBy>Chao</cp:lastModifiedBy>
  <cp:revision>931</cp:revision>
  <dcterms:created xsi:type="dcterms:W3CDTF">2011-09-20T16:30:30Z</dcterms:created>
  <dcterms:modified xsi:type="dcterms:W3CDTF">2021-04-29T14:18:50Z</dcterms:modified>
</cp:coreProperties>
</file>