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329" r:id="rId3"/>
    <p:sldId id="330" r:id="rId4"/>
    <p:sldId id="331" r:id="rId5"/>
    <p:sldId id="332" r:id="rId6"/>
    <p:sldId id="333" r:id="rId7"/>
    <p:sldId id="334" r:id="rId8"/>
    <p:sldId id="335" r:id="rId9"/>
    <p:sldId id="336" r:id="rId10"/>
    <p:sldId id="342" r:id="rId11"/>
    <p:sldId id="337" r:id="rId12"/>
    <p:sldId id="338" r:id="rId13"/>
    <p:sldId id="339" r:id="rId14"/>
    <p:sldId id="340" r:id="rId15"/>
    <p:sldId id="341" r:id="rId16"/>
    <p:sldId id="343" r:id="rId17"/>
    <p:sldId id="344" r:id="rId18"/>
    <p:sldId id="345" r:id="rId19"/>
    <p:sldId id="347" r:id="rId20"/>
    <p:sldId id="346"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F81C"/>
    <a:srgbClr val="4E31DF"/>
    <a:srgbClr val="CC40C5"/>
    <a:srgbClr val="19C56B"/>
    <a:srgbClr val="0C1AA4"/>
    <a:srgbClr val="D19B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92226" autoAdjust="0"/>
  </p:normalViewPr>
  <p:slideViewPr>
    <p:cSldViewPr snapToGrid="0" snapToObjects="1">
      <p:cViewPr varScale="1">
        <p:scale>
          <a:sx n="150" d="100"/>
          <a:sy n="150" d="100"/>
        </p:scale>
        <p:origin x="2178"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A40EE-FF0F-45BE-80DC-6F44798B3E1F}" type="datetimeFigureOut">
              <a:rPr lang="en-US" smtClean="0"/>
              <a:t>3/8/2021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DD5511-5AB6-4B95-B258-B841DCCDF41C}" type="slidenum">
              <a:rPr lang="en-US" smtClean="0"/>
              <a:t>‹#›</a:t>
            </a:fld>
            <a:endParaRPr lang="en-US"/>
          </a:p>
        </p:txBody>
      </p:sp>
    </p:spTree>
    <p:extLst>
      <p:ext uri="{BB962C8B-B14F-4D97-AF65-F5344CB8AC3E}">
        <p14:creationId xmlns:p14="http://schemas.microsoft.com/office/powerpoint/2010/main" val="214500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a:t>
            </a:fld>
            <a:endParaRPr lang="en-US"/>
          </a:p>
        </p:txBody>
      </p:sp>
    </p:spTree>
    <p:extLst>
      <p:ext uri="{BB962C8B-B14F-4D97-AF65-F5344CB8AC3E}">
        <p14:creationId xmlns:p14="http://schemas.microsoft.com/office/powerpoint/2010/main" val="2611077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11</a:t>
            </a:fld>
            <a:endParaRPr lang="en-US"/>
          </a:p>
        </p:txBody>
      </p:sp>
    </p:spTree>
    <p:extLst>
      <p:ext uri="{BB962C8B-B14F-4D97-AF65-F5344CB8AC3E}">
        <p14:creationId xmlns:p14="http://schemas.microsoft.com/office/powerpoint/2010/main" val="104799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12</a:t>
            </a:fld>
            <a:endParaRPr lang="en-US"/>
          </a:p>
        </p:txBody>
      </p:sp>
    </p:spTree>
    <p:extLst>
      <p:ext uri="{BB962C8B-B14F-4D97-AF65-F5344CB8AC3E}">
        <p14:creationId xmlns:p14="http://schemas.microsoft.com/office/powerpoint/2010/main" val="581758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13</a:t>
            </a:fld>
            <a:endParaRPr lang="en-US"/>
          </a:p>
        </p:txBody>
      </p:sp>
    </p:spTree>
    <p:extLst>
      <p:ext uri="{BB962C8B-B14F-4D97-AF65-F5344CB8AC3E}">
        <p14:creationId xmlns:p14="http://schemas.microsoft.com/office/powerpoint/2010/main" val="635674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14</a:t>
            </a:fld>
            <a:endParaRPr lang="en-US"/>
          </a:p>
        </p:txBody>
      </p:sp>
    </p:spTree>
    <p:extLst>
      <p:ext uri="{BB962C8B-B14F-4D97-AF65-F5344CB8AC3E}">
        <p14:creationId xmlns:p14="http://schemas.microsoft.com/office/powerpoint/2010/main" val="3919981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15</a:t>
            </a:fld>
            <a:endParaRPr lang="en-US"/>
          </a:p>
        </p:txBody>
      </p:sp>
    </p:spTree>
    <p:extLst>
      <p:ext uri="{BB962C8B-B14F-4D97-AF65-F5344CB8AC3E}">
        <p14:creationId xmlns:p14="http://schemas.microsoft.com/office/powerpoint/2010/main" val="1697538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16</a:t>
            </a:fld>
            <a:endParaRPr lang="en-US"/>
          </a:p>
        </p:txBody>
      </p:sp>
    </p:spTree>
    <p:extLst>
      <p:ext uri="{BB962C8B-B14F-4D97-AF65-F5344CB8AC3E}">
        <p14:creationId xmlns:p14="http://schemas.microsoft.com/office/powerpoint/2010/main" val="189424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17</a:t>
            </a:fld>
            <a:endParaRPr lang="en-US"/>
          </a:p>
        </p:txBody>
      </p:sp>
    </p:spTree>
    <p:extLst>
      <p:ext uri="{BB962C8B-B14F-4D97-AF65-F5344CB8AC3E}">
        <p14:creationId xmlns:p14="http://schemas.microsoft.com/office/powerpoint/2010/main" val="2826481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18</a:t>
            </a:fld>
            <a:endParaRPr lang="en-US"/>
          </a:p>
        </p:txBody>
      </p:sp>
    </p:spTree>
    <p:extLst>
      <p:ext uri="{BB962C8B-B14F-4D97-AF65-F5344CB8AC3E}">
        <p14:creationId xmlns:p14="http://schemas.microsoft.com/office/powerpoint/2010/main" val="1840719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19</a:t>
            </a:fld>
            <a:endParaRPr lang="en-US"/>
          </a:p>
        </p:txBody>
      </p:sp>
    </p:spTree>
    <p:extLst>
      <p:ext uri="{BB962C8B-B14F-4D97-AF65-F5344CB8AC3E}">
        <p14:creationId xmlns:p14="http://schemas.microsoft.com/office/powerpoint/2010/main" val="1883709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20</a:t>
            </a:fld>
            <a:endParaRPr lang="en-US"/>
          </a:p>
        </p:txBody>
      </p:sp>
    </p:spTree>
    <p:extLst>
      <p:ext uri="{BB962C8B-B14F-4D97-AF65-F5344CB8AC3E}">
        <p14:creationId xmlns:p14="http://schemas.microsoft.com/office/powerpoint/2010/main" val="4089129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a:t>
            </a:fld>
            <a:endParaRPr lang="en-US"/>
          </a:p>
        </p:txBody>
      </p:sp>
    </p:spTree>
    <p:extLst>
      <p:ext uri="{BB962C8B-B14F-4D97-AF65-F5344CB8AC3E}">
        <p14:creationId xmlns:p14="http://schemas.microsoft.com/office/powerpoint/2010/main" val="466354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21</a:t>
            </a:fld>
            <a:endParaRPr lang="en-US"/>
          </a:p>
        </p:txBody>
      </p:sp>
    </p:spTree>
    <p:extLst>
      <p:ext uri="{BB962C8B-B14F-4D97-AF65-F5344CB8AC3E}">
        <p14:creationId xmlns:p14="http://schemas.microsoft.com/office/powerpoint/2010/main" val="1682399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22</a:t>
            </a:fld>
            <a:endParaRPr lang="en-US"/>
          </a:p>
        </p:txBody>
      </p:sp>
    </p:spTree>
    <p:extLst>
      <p:ext uri="{BB962C8B-B14F-4D97-AF65-F5344CB8AC3E}">
        <p14:creationId xmlns:p14="http://schemas.microsoft.com/office/powerpoint/2010/main" val="1810241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23</a:t>
            </a:fld>
            <a:endParaRPr lang="en-US"/>
          </a:p>
        </p:txBody>
      </p:sp>
    </p:spTree>
    <p:extLst>
      <p:ext uri="{BB962C8B-B14F-4D97-AF65-F5344CB8AC3E}">
        <p14:creationId xmlns:p14="http://schemas.microsoft.com/office/powerpoint/2010/main" val="540399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24</a:t>
            </a:fld>
            <a:endParaRPr lang="en-US"/>
          </a:p>
        </p:txBody>
      </p:sp>
    </p:spTree>
    <p:extLst>
      <p:ext uri="{BB962C8B-B14F-4D97-AF65-F5344CB8AC3E}">
        <p14:creationId xmlns:p14="http://schemas.microsoft.com/office/powerpoint/2010/main" val="1574468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25</a:t>
            </a:fld>
            <a:endParaRPr lang="en-US"/>
          </a:p>
        </p:txBody>
      </p:sp>
    </p:spTree>
    <p:extLst>
      <p:ext uri="{BB962C8B-B14F-4D97-AF65-F5344CB8AC3E}">
        <p14:creationId xmlns:p14="http://schemas.microsoft.com/office/powerpoint/2010/main" val="432805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26</a:t>
            </a:fld>
            <a:endParaRPr lang="en-US"/>
          </a:p>
        </p:txBody>
      </p:sp>
    </p:spTree>
    <p:extLst>
      <p:ext uri="{BB962C8B-B14F-4D97-AF65-F5344CB8AC3E}">
        <p14:creationId xmlns:p14="http://schemas.microsoft.com/office/powerpoint/2010/main" val="1793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27</a:t>
            </a:fld>
            <a:endParaRPr lang="en-US"/>
          </a:p>
        </p:txBody>
      </p:sp>
    </p:spTree>
    <p:extLst>
      <p:ext uri="{BB962C8B-B14F-4D97-AF65-F5344CB8AC3E}">
        <p14:creationId xmlns:p14="http://schemas.microsoft.com/office/powerpoint/2010/main" val="1835934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28</a:t>
            </a:fld>
            <a:endParaRPr lang="en-US"/>
          </a:p>
        </p:txBody>
      </p:sp>
    </p:spTree>
    <p:extLst>
      <p:ext uri="{BB962C8B-B14F-4D97-AF65-F5344CB8AC3E}">
        <p14:creationId xmlns:p14="http://schemas.microsoft.com/office/powerpoint/2010/main" val="3065486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29</a:t>
            </a:fld>
            <a:endParaRPr lang="en-US"/>
          </a:p>
        </p:txBody>
      </p:sp>
    </p:spTree>
    <p:extLst>
      <p:ext uri="{BB962C8B-B14F-4D97-AF65-F5344CB8AC3E}">
        <p14:creationId xmlns:p14="http://schemas.microsoft.com/office/powerpoint/2010/main" val="676509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30</a:t>
            </a:fld>
            <a:endParaRPr lang="en-US"/>
          </a:p>
        </p:txBody>
      </p:sp>
    </p:spTree>
    <p:extLst>
      <p:ext uri="{BB962C8B-B14F-4D97-AF65-F5344CB8AC3E}">
        <p14:creationId xmlns:p14="http://schemas.microsoft.com/office/powerpoint/2010/main" val="12149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4</a:t>
            </a:fld>
            <a:endParaRPr lang="en-US"/>
          </a:p>
        </p:txBody>
      </p:sp>
    </p:spTree>
    <p:extLst>
      <p:ext uri="{BB962C8B-B14F-4D97-AF65-F5344CB8AC3E}">
        <p14:creationId xmlns:p14="http://schemas.microsoft.com/office/powerpoint/2010/main" val="373854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31</a:t>
            </a:fld>
            <a:endParaRPr lang="en-US"/>
          </a:p>
        </p:txBody>
      </p:sp>
    </p:spTree>
    <p:extLst>
      <p:ext uri="{BB962C8B-B14F-4D97-AF65-F5344CB8AC3E}">
        <p14:creationId xmlns:p14="http://schemas.microsoft.com/office/powerpoint/2010/main" val="1776276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32</a:t>
            </a:fld>
            <a:endParaRPr lang="en-US"/>
          </a:p>
        </p:txBody>
      </p:sp>
    </p:spTree>
    <p:extLst>
      <p:ext uri="{BB962C8B-B14F-4D97-AF65-F5344CB8AC3E}">
        <p14:creationId xmlns:p14="http://schemas.microsoft.com/office/powerpoint/2010/main" val="1623179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33</a:t>
            </a:fld>
            <a:endParaRPr lang="en-US"/>
          </a:p>
        </p:txBody>
      </p:sp>
    </p:spTree>
    <p:extLst>
      <p:ext uri="{BB962C8B-B14F-4D97-AF65-F5344CB8AC3E}">
        <p14:creationId xmlns:p14="http://schemas.microsoft.com/office/powerpoint/2010/main" val="230252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34</a:t>
            </a:fld>
            <a:endParaRPr lang="en-US"/>
          </a:p>
        </p:txBody>
      </p:sp>
    </p:spTree>
    <p:extLst>
      <p:ext uri="{BB962C8B-B14F-4D97-AF65-F5344CB8AC3E}">
        <p14:creationId xmlns:p14="http://schemas.microsoft.com/office/powerpoint/2010/main" val="913445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35</a:t>
            </a:fld>
            <a:endParaRPr lang="en-US"/>
          </a:p>
        </p:txBody>
      </p:sp>
    </p:spTree>
    <p:extLst>
      <p:ext uri="{BB962C8B-B14F-4D97-AF65-F5344CB8AC3E}">
        <p14:creationId xmlns:p14="http://schemas.microsoft.com/office/powerpoint/2010/main" val="4160680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36</a:t>
            </a:fld>
            <a:endParaRPr lang="en-US"/>
          </a:p>
        </p:txBody>
      </p:sp>
    </p:spTree>
    <p:extLst>
      <p:ext uri="{BB962C8B-B14F-4D97-AF65-F5344CB8AC3E}">
        <p14:creationId xmlns:p14="http://schemas.microsoft.com/office/powerpoint/2010/main" val="3643776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37</a:t>
            </a:fld>
            <a:endParaRPr lang="en-US"/>
          </a:p>
        </p:txBody>
      </p:sp>
    </p:spTree>
    <p:extLst>
      <p:ext uri="{BB962C8B-B14F-4D97-AF65-F5344CB8AC3E}">
        <p14:creationId xmlns:p14="http://schemas.microsoft.com/office/powerpoint/2010/main" val="981350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38</a:t>
            </a:fld>
            <a:endParaRPr lang="en-US"/>
          </a:p>
        </p:txBody>
      </p:sp>
    </p:spTree>
    <p:extLst>
      <p:ext uri="{BB962C8B-B14F-4D97-AF65-F5344CB8AC3E}">
        <p14:creationId xmlns:p14="http://schemas.microsoft.com/office/powerpoint/2010/main" val="2069728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39</a:t>
            </a:fld>
            <a:endParaRPr lang="en-US"/>
          </a:p>
        </p:txBody>
      </p:sp>
    </p:spTree>
    <p:extLst>
      <p:ext uri="{BB962C8B-B14F-4D97-AF65-F5344CB8AC3E}">
        <p14:creationId xmlns:p14="http://schemas.microsoft.com/office/powerpoint/2010/main" val="4080265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40</a:t>
            </a:fld>
            <a:endParaRPr lang="en-US"/>
          </a:p>
        </p:txBody>
      </p:sp>
    </p:spTree>
    <p:extLst>
      <p:ext uri="{BB962C8B-B14F-4D97-AF65-F5344CB8AC3E}">
        <p14:creationId xmlns:p14="http://schemas.microsoft.com/office/powerpoint/2010/main" val="2304444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5</a:t>
            </a:fld>
            <a:endParaRPr lang="en-US"/>
          </a:p>
        </p:txBody>
      </p:sp>
    </p:spTree>
    <p:extLst>
      <p:ext uri="{BB962C8B-B14F-4D97-AF65-F5344CB8AC3E}">
        <p14:creationId xmlns:p14="http://schemas.microsoft.com/office/powerpoint/2010/main" val="1922825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41</a:t>
            </a:fld>
            <a:endParaRPr lang="en-US"/>
          </a:p>
        </p:txBody>
      </p:sp>
    </p:spTree>
    <p:extLst>
      <p:ext uri="{BB962C8B-B14F-4D97-AF65-F5344CB8AC3E}">
        <p14:creationId xmlns:p14="http://schemas.microsoft.com/office/powerpoint/2010/main" val="17752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6</a:t>
            </a:fld>
            <a:endParaRPr lang="en-US"/>
          </a:p>
        </p:txBody>
      </p:sp>
    </p:spTree>
    <p:extLst>
      <p:ext uri="{BB962C8B-B14F-4D97-AF65-F5344CB8AC3E}">
        <p14:creationId xmlns:p14="http://schemas.microsoft.com/office/powerpoint/2010/main" val="3113748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7</a:t>
            </a:fld>
            <a:endParaRPr lang="en-US"/>
          </a:p>
        </p:txBody>
      </p:sp>
    </p:spTree>
    <p:extLst>
      <p:ext uri="{BB962C8B-B14F-4D97-AF65-F5344CB8AC3E}">
        <p14:creationId xmlns:p14="http://schemas.microsoft.com/office/powerpoint/2010/main" val="2405054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8</a:t>
            </a:fld>
            <a:endParaRPr lang="en-US"/>
          </a:p>
        </p:txBody>
      </p:sp>
    </p:spTree>
    <p:extLst>
      <p:ext uri="{BB962C8B-B14F-4D97-AF65-F5344CB8AC3E}">
        <p14:creationId xmlns:p14="http://schemas.microsoft.com/office/powerpoint/2010/main" val="84699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9</a:t>
            </a:fld>
            <a:endParaRPr lang="en-US"/>
          </a:p>
        </p:txBody>
      </p:sp>
    </p:spTree>
    <p:extLst>
      <p:ext uri="{BB962C8B-B14F-4D97-AF65-F5344CB8AC3E}">
        <p14:creationId xmlns:p14="http://schemas.microsoft.com/office/powerpoint/2010/main" val="1038641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D5511-5AB6-4B95-B258-B841DCCDF41C}" type="slidenum">
              <a:rPr lang="en-US" smtClean="0"/>
              <a:t>10</a:t>
            </a:fld>
            <a:endParaRPr lang="en-US"/>
          </a:p>
        </p:txBody>
      </p:sp>
    </p:spTree>
    <p:extLst>
      <p:ext uri="{BB962C8B-B14F-4D97-AF65-F5344CB8AC3E}">
        <p14:creationId xmlns:p14="http://schemas.microsoft.com/office/powerpoint/2010/main" val="384689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3A9B0F-7EC9-204B-8BF4-31EBA9559AB0}"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282416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A9B0F-7EC9-204B-8BF4-31EBA9559AB0}"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34108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A9B0F-7EC9-204B-8BF4-31EBA9559AB0}"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215412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A9B0F-7EC9-204B-8BF4-31EBA9559AB0}"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277409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A9B0F-7EC9-204B-8BF4-31EBA9559AB0}"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132834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3A9B0F-7EC9-204B-8BF4-31EBA9559AB0}"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13765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3A9B0F-7EC9-204B-8BF4-31EBA9559AB0}"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168072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3A9B0F-7EC9-204B-8BF4-31EBA9559AB0}"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35360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A9B0F-7EC9-204B-8BF4-31EBA9559AB0}"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26545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A9B0F-7EC9-204B-8BF4-31EBA9559AB0}"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378216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A9B0F-7EC9-204B-8BF4-31EBA9559AB0}"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B3B91-46F9-3444-B16C-BB0BF1F71B81}" type="slidenum">
              <a:rPr lang="en-US" smtClean="0"/>
              <a:t>‹#›</a:t>
            </a:fld>
            <a:endParaRPr lang="en-US"/>
          </a:p>
        </p:txBody>
      </p:sp>
    </p:spTree>
    <p:extLst>
      <p:ext uri="{BB962C8B-B14F-4D97-AF65-F5344CB8AC3E}">
        <p14:creationId xmlns:p14="http://schemas.microsoft.com/office/powerpoint/2010/main" val="14205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A9B0F-7EC9-204B-8BF4-31EBA9559AB0}" type="datetimeFigureOut">
              <a:rPr lang="en-US" smtClean="0"/>
              <a:t>3/8/2021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B3B91-46F9-3444-B16C-BB0BF1F71B81}" type="slidenum">
              <a:rPr lang="en-US" smtClean="0"/>
              <a:t>‹#›</a:t>
            </a:fld>
            <a:endParaRPr lang="en-US"/>
          </a:p>
        </p:txBody>
      </p:sp>
    </p:spTree>
    <p:extLst>
      <p:ext uri="{BB962C8B-B14F-4D97-AF65-F5344CB8AC3E}">
        <p14:creationId xmlns:p14="http://schemas.microsoft.com/office/powerpoint/2010/main" val="384422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6.gif"/></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6.gif"/></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6.gi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6.gi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6.gif"/></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6.gif"/></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6.gif"/></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6.gif"/></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6.gif"/></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6.gif"/></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6.gif"/></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6.gif"/></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6.gif"/></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6.gif"/></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6.gif"/></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6.gif"/></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6.gif"/></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6.gif"/></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6.gif"/></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6.gif"/></Relationships>
</file>

<file path=ppt/slides/_rels/slide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6.gif"/></Relationships>
</file>

<file path=ppt/slides/_rels/slide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6.gif"/></Relationships>
</file>

<file path=ppt/slides/_rels/slide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6.gif"/></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hyperlink" Target="https://pynq.readthedocs.io/en/v2.0/getting_started.html"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hyperlink" Target="http://192.168.2.99/xilinx" TargetMode="External"/><Relationship Id="rId5" Type="http://schemas.openxmlformats.org/officeDocument/2006/relationships/image" Target="../media/image6.gif"/><Relationship Id="rId4" Type="http://schemas.openxmlformats.org/officeDocument/2006/relationships/image" Target="../media/image5.emf"/></Relationships>
</file>

<file path=ppt/slides/_rels/slide4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EurekaBurstSupergraphic.pdf"/>
          <p:cNvPicPr>
            <a:picLocks noChangeAspect="1"/>
          </p:cNvPicPr>
          <p:nvPr/>
        </p:nvPicPr>
        <p:blipFill rotWithShape="1">
          <a:blip r:embed="rId2">
            <a:extLst>
              <a:ext uri="{28A0092B-C50C-407E-A947-70E740481C1C}">
                <a14:useLocalDpi xmlns:a14="http://schemas.microsoft.com/office/drawing/2010/main" val="0"/>
              </a:ext>
            </a:extLst>
          </a:blip>
          <a:srcRect l="33371" t="29185" r="33545" b="27838"/>
          <a:stretch/>
        </p:blipFill>
        <p:spPr>
          <a:xfrm>
            <a:off x="497328" y="1636134"/>
            <a:ext cx="3510281" cy="3523517"/>
          </a:xfrm>
          <a:prstGeom prst="rect">
            <a:avLst/>
          </a:prstGeom>
        </p:spPr>
      </p:pic>
      <p:grpSp>
        <p:nvGrpSpPr>
          <p:cNvPr id="5" name="Group 4"/>
          <p:cNvGrpSpPr/>
          <p:nvPr/>
        </p:nvGrpSpPr>
        <p:grpSpPr>
          <a:xfrm>
            <a:off x="-15205" y="3979311"/>
            <a:ext cx="6786882" cy="2198923"/>
            <a:chOff x="-1" y="4170863"/>
            <a:chExt cx="6786882" cy="2044341"/>
          </a:xfrm>
        </p:grpSpPr>
        <p:pic>
          <p:nvPicPr>
            <p:cNvPr id="6" name="Picture 5" descr="Lines_blk.2.pdf"/>
            <p:cNvPicPr>
              <a:picLocks noChangeAspect="1"/>
            </p:cNvPicPr>
            <p:nvPr/>
          </p:nvPicPr>
          <p:blipFill rotWithShape="1">
            <a:blip r:embed="rId3">
              <a:extLst>
                <a:ext uri="{28A0092B-C50C-407E-A947-70E740481C1C}">
                  <a14:useLocalDpi xmlns:a14="http://schemas.microsoft.com/office/drawing/2010/main" val="0"/>
                </a:ext>
              </a:extLst>
            </a:blip>
            <a:srcRect b="70743"/>
            <a:stretch/>
          </p:blipFill>
          <p:spPr>
            <a:xfrm>
              <a:off x="-1" y="4170864"/>
              <a:ext cx="6786881" cy="1985612"/>
            </a:xfrm>
            <a:prstGeom prst="rect">
              <a:avLst/>
            </a:prstGeom>
          </p:spPr>
        </p:pic>
        <p:sp>
          <p:nvSpPr>
            <p:cNvPr id="7" name="Rectangle 6"/>
            <p:cNvSpPr/>
            <p:nvPr/>
          </p:nvSpPr>
          <p:spPr>
            <a:xfrm>
              <a:off x="0" y="4170863"/>
              <a:ext cx="6786881" cy="2044341"/>
            </a:xfrm>
            <a:prstGeom prst="rect">
              <a:avLst/>
            </a:prstGeom>
            <a:solidFill>
              <a:srgbClr val="3C240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Rectangle 7"/>
          <p:cNvSpPr/>
          <p:nvPr/>
        </p:nvSpPr>
        <p:spPr>
          <a:xfrm>
            <a:off x="-19050" y="6156475"/>
            <a:ext cx="6786881" cy="701525"/>
          </a:xfrm>
          <a:prstGeom prst="rect">
            <a:avLst/>
          </a:prstGeom>
          <a:solidFill>
            <a:srgbClr val="D19B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65117" y="5538736"/>
            <a:ext cx="6873438" cy="879620"/>
          </a:xfrm>
          <a:prstGeom prst="rect">
            <a:avLst/>
          </a:prstGeom>
        </p:spPr>
        <p:txBody>
          <a:bodyPr vert="horz" lIns="0" tIns="0" rIns="0" bIns="0" rtlCol="0" anchor="t">
            <a:noAutofit/>
          </a:bodyPr>
          <a:lstStyle>
            <a:lvl1pPr algn="l" defTabSz="457200" rtl="0" eaLnBrk="1" latinLnBrk="0" hangingPunct="1">
              <a:spcBef>
                <a:spcPct val="0"/>
              </a:spcBef>
              <a:buNone/>
              <a:defRPr sz="4400" kern="1200">
                <a:solidFill>
                  <a:srgbClr val="E3AE24"/>
                </a:solidFill>
                <a:latin typeface="Impact"/>
                <a:ea typeface="+mj-ea"/>
                <a:cs typeface="Impact"/>
              </a:defRPr>
            </a:lvl1pPr>
          </a:lstStyle>
          <a:p>
            <a:r>
              <a:rPr lang="en-US" sz="3200" dirty="0">
                <a:solidFill>
                  <a:srgbClr val="FFFFFF"/>
                </a:solidFill>
                <a:latin typeface="Palatino Linotype" panose="02040502050505030304" pitchFamily="18" charset="0"/>
              </a:rPr>
              <a:t>Lecture 18: Customize AXI IP</a:t>
            </a:r>
          </a:p>
        </p:txBody>
      </p:sp>
      <p:sp>
        <p:nvSpPr>
          <p:cNvPr id="17" name="Date Placeholder 3"/>
          <p:cNvSpPr txBox="1">
            <a:spLocks/>
          </p:cNvSpPr>
          <p:nvPr/>
        </p:nvSpPr>
        <p:spPr>
          <a:xfrm>
            <a:off x="6820702" y="3158029"/>
            <a:ext cx="2323298" cy="735481"/>
          </a:xfrm>
          <a:prstGeom prst="rect">
            <a:avLst/>
          </a:prstGeom>
        </p:spPr>
        <p:txBody>
          <a:bodyPr vert="horz" lIns="91440" tIns="45720" rIns="91440" bIns="45720" rtlCol="0" anchor="t"/>
          <a:lstStyle>
            <a:defPPr>
              <a:defRPr lang="en-US"/>
            </a:defPPr>
            <a:lvl1pPr marL="0" algn="l" defTabSz="457200" rtl="0" eaLnBrk="1" latinLnBrk="0" hangingPunct="1">
              <a:defRPr sz="1200" b="1" i="0" kern="1200">
                <a:solidFill>
                  <a:srgbClr val="A3792C"/>
                </a:solidFill>
                <a:latin typeface="Times"/>
                <a:ea typeface="+mn-ea"/>
                <a:cs typeface="Time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en-US" sz="3200" dirty="0">
                <a:solidFill>
                  <a:srgbClr val="756C66"/>
                </a:solidFill>
                <a:latin typeface="Arial"/>
                <a:cs typeface="Arial"/>
              </a:rPr>
              <a:t>ELEC 4511</a:t>
            </a:r>
            <a:endParaRPr lang="en-US" sz="3200" b="0" dirty="0">
              <a:solidFill>
                <a:srgbClr val="756C66"/>
              </a:solidFill>
              <a:latin typeface="Arial"/>
              <a:cs typeface="Arial"/>
            </a:endParaRPr>
          </a:p>
        </p:txBody>
      </p:sp>
      <p:sp>
        <p:nvSpPr>
          <p:cNvPr id="21" name="Title 1"/>
          <p:cNvSpPr txBox="1">
            <a:spLocks/>
          </p:cNvSpPr>
          <p:nvPr/>
        </p:nvSpPr>
        <p:spPr>
          <a:xfrm>
            <a:off x="138824" y="4539119"/>
            <a:ext cx="7238160" cy="879620"/>
          </a:xfrm>
          <a:prstGeom prst="rect">
            <a:avLst/>
          </a:prstGeom>
        </p:spPr>
        <p:txBody>
          <a:bodyPr vert="horz" lIns="0" tIns="0" rIns="0" bIns="0" rtlCol="0" anchor="t">
            <a:noAutofit/>
          </a:bodyPr>
          <a:lstStyle>
            <a:lvl1pPr algn="l" defTabSz="457200" rtl="0" eaLnBrk="1" latinLnBrk="0" hangingPunct="1">
              <a:spcBef>
                <a:spcPct val="0"/>
              </a:spcBef>
              <a:buNone/>
              <a:defRPr sz="4400" kern="1200">
                <a:solidFill>
                  <a:srgbClr val="E3AE24"/>
                </a:solidFill>
                <a:latin typeface="Impact"/>
                <a:ea typeface="+mj-ea"/>
                <a:cs typeface="Impact"/>
              </a:defRPr>
            </a:lvl1pPr>
          </a:lstStyle>
          <a:p>
            <a:r>
              <a:rPr lang="en-US" dirty="0">
                <a:solidFill>
                  <a:srgbClr val="FFFFFF"/>
                </a:solidFill>
                <a:latin typeface="Franklin Gothic Demi" panose="020B0703020102020204" pitchFamily="34" charset="0"/>
              </a:rPr>
              <a:t>Hardware Software Design</a:t>
            </a:r>
          </a:p>
        </p:txBody>
      </p:sp>
      <p:pic>
        <p:nvPicPr>
          <p:cNvPr id="1026" name="Picture 2" descr="http://projectstemstudentmentors.com/wp-content/uploads/2014/12/uc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202" y="-8964"/>
            <a:ext cx="2345429" cy="17234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ecx.images-amazon.com/images/I/51I6fZeCtn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1" y="-17388"/>
            <a:ext cx="6786882" cy="399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64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321277" y="835119"/>
            <a:ext cx="8149622" cy="1200329"/>
          </a:xfrm>
          <a:prstGeom prst="rect">
            <a:avLst/>
          </a:prstGeom>
          <a:noFill/>
        </p:spPr>
        <p:txBody>
          <a:bodyPr wrap="square" rtlCol="0">
            <a:spAutoFit/>
          </a:bodyPr>
          <a:lstStyle/>
          <a:p>
            <a:r>
              <a:rPr lang="en-US" sz="2400" dirty="0"/>
              <a:t>You can choose the default settings on this page. You may find out we choose 4 registers (32 bits for each). However, in our design, we will only use 1. You will see that later</a:t>
            </a:r>
          </a:p>
        </p:txBody>
      </p:sp>
      <p:pic>
        <p:nvPicPr>
          <p:cNvPr id="3" name="Picture 2">
            <a:extLst>
              <a:ext uri="{FF2B5EF4-FFF2-40B4-BE49-F238E27FC236}">
                <a16:creationId xmlns:a16="http://schemas.microsoft.com/office/drawing/2014/main" id="{216044C1-0FD2-8A43-B62A-A8CD630EBDC1}"/>
              </a:ext>
            </a:extLst>
          </p:cNvPr>
          <p:cNvPicPr>
            <a:picLocks noChangeAspect="1"/>
          </p:cNvPicPr>
          <p:nvPr/>
        </p:nvPicPr>
        <p:blipFill>
          <a:blip r:embed="rId5"/>
          <a:stretch>
            <a:fillRect/>
          </a:stretch>
        </p:blipFill>
        <p:spPr>
          <a:xfrm>
            <a:off x="13137" y="2052175"/>
            <a:ext cx="9130863" cy="4162323"/>
          </a:xfrm>
          <a:prstGeom prst="rect">
            <a:avLst/>
          </a:prstGeom>
        </p:spPr>
      </p:pic>
      <p:sp>
        <p:nvSpPr>
          <p:cNvPr id="5" name="Oval 4">
            <a:extLst>
              <a:ext uri="{FF2B5EF4-FFF2-40B4-BE49-F238E27FC236}">
                <a16:creationId xmlns:a16="http://schemas.microsoft.com/office/drawing/2014/main" id="{300CBF6A-4B5E-6C43-968F-677A1696FABB}"/>
              </a:ext>
            </a:extLst>
          </p:cNvPr>
          <p:cNvSpPr/>
          <p:nvPr/>
        </p:nvSpPr>
        <p:spPr>
          <a:xfrm>
            <a:off x="2001795" y="5733536"/>
            <a:ext cx="345989" cy="35834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C8C5F71-8C78-EA42-8E8E-C39B4DB53CEF}"/>
              </a:ext>
            </a:extLst>
          </p:cNvPr>
          <p:cNvSpPr txBox="1"/>
          <p:nvPr/>
        </p:nvSpPr>
        <p:spPr>
          <a:xfrm>
            <a:off x="2370437" y="5561216"/>
            <a:ext cx="3685231" cy="923330"/>
          </a:xfrm>
          <a:prstGeom prst="rect">
            <a:avLst/>
          </a:prstGeom>
          <a:noFill/>
        </p:spPr>
        <p:txBody>
          <a:bodyPr wrap="square" rtlCol="0">
            <a:spAutoFit/>
          </a:bodyPr>
          <a:lstStyle/>
          <a:p>
            <a:r>
              <a:rPr lang="en-US" dirty="0"/>
              <a:t>Your version number should be 1.0, since it is your first time to design this </a:t>
            </a:r>
            <a:r>
              <a:rPr lang="en-US" dirty="0" err="1"/>
              <a:t>led_controller</a:t>
            </a:r>
            <a:endParaRPr lang="en-US" dirty="0"/>
          </a:p>
        </p:txBody>
      </p:sp>
    </p:spTree>
    <p:extLst>
      <p:ext uri="{BB962C8B-B14F-4D97-AF65-F5344CB8AC3E}">
        <p14:creationId xmlns:p14="http://schemas.microsoft.com/office/powerpoint/2010/main" val="144114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1155699" y="835119"/>
            <a:ext cx="7315199" cy="461665"/>
          </a:xfrm>
          <a:prstGeom prst="rect">
            <a:avLst/>
          </a:prstGeom>
          <a:noFill/>
        </p:spPr>
        <p:txBody>
          <a:bodyPr wrap="square" rtlCol="0">
            <a:spAutoFit/>
          </a:bodyPr>
          <a:lstStyle/>
          <a:p>
            <a:r>
              <a:rPr lang="en-US" sz="2400" dirty="0"/>
              <a:t>Choose “ Edit IP” and click “Finish”</a:t>
            </a:r>
          </a:p>
        </p:txBody>
      </p:sp>
      <p:pic>
        <p:nvPicPr>
          <p:cNvPr id="3" name="Picture 2">
            <a:extLst>
              <a:ext uri="{FF2B5EF4-FFF2-40B4-BE49-F238E27FC236}">
                <a16:creationId xmlns:a16="http://schemas.microsoft.com/office/drawing/2014/main" id="{612BBA56-1C1D-A24D-BB85-813D1F5DBBDE}"/>
              </a:ext>
            </a:extLst>
          </p:cNvPr>
          <p:cNvPicPr>
            <a:picLocks noChangeAspect="1"/>
          </p:cNvPicPr>
          <p:nvPr/>
        </p:nvPicPr>
        <p:blipFill>
          <a:blip r:embed="rId5"/>
          <a:stretch>
            <a:fillRect/>
          </a:stretch>
        </p:blipFill>
        <p:spPr>
          <a:xfrm>
            <a:off x="1572054" y="1324396"/>
            <a:ext cx="6898844" cy="5052184"/>
          </a:xfrm>
          <a:prstGeom prst="rect">
            <a:avLst/>
          </a:prstGeom>
        </p:spPr>
      </p:pic>
    </p:spTree>
    <p:extLst>
      <p:ext uri="{BB962C8B-B14F-4D97-AF65-F5344CB8AC3E}">
        <p14:creationId xmlns:p14="http://schemas.microsoft.com/office/powerpoint/2010/main" val="157461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234779" y="835119"/>
            <a:ext cx="8747288" cy="2677656"/>
          </a:xfrm>
          <a:prstGeom prst="rect">
            <a:avLst/>
          </a:prstGeom>
          <a:noFill/>
        </p:spPr>
        <p:txBody>
          <a:bodyPr wrap="square" rtlCol="0">
            <a:spAutoFit/>
          </a:bodyPr>
          <a:lstStyle/>
          <a:p>
            <a:r>
              <a:rPr lang="en-US" sz="2400" dirty="0"/>
              <a:t>Under Sources, you will find two .v files:</a:t>
            </a:r>
          </a:p>
          <a:p>
            <a:endParaRPr lang="en-US" sz="2400" dirty="0"/>
          </a:p>
          <a:p>
            <a:pPr marL="342900" indent="-342900">
              <a:buFont typeface="Arial" panose="020B0604020202020204" pitchFamily="34" charset="0"/>
              <a:buChar char="•"/>
            </a:pPr>
            <a:r>
              <a:rPr lang="en-US" sz="2400" dirty="0"/>
              <a:t>The </a:t>
            </a:r>
            <a:r>
              <a:rPr lang="en-US" sz="2400" i="1" dirty="0"/>
              <a:t>led_controller_v1_1_S00_AXI.v </a:t>
            </a:r>
            <a:r>
              <a:rPr lang="en-US" sz="2400" dirty="0"/>
              <a:t>file contains the AXI bus protocols and your customized design module(your led controller)</a:t>
            </a:r>
          </a:p>
          <a:p>
            <a:pPr marL="342900" indent="-342900">
              <a:buFont typeface="Arial" panose="020B0604020202020204" pitchFamily="34" charset="0"/>
              <a:buChar char="•"/>
            </a:pPr>
            <a:r>
              <a:rPr lang="en-US" sz="2400" dirty="0"/>
              <a:t>And the </a:t>
            </a:r>
            <a:r>
              <a:rPr lang="en-US" sz="2400" i="1" dirty="0"/>
              <a:t>led_controller_v1_1.v </a:t>
            </a:r>
            <a:r>
              <a:rPr lang="en-US" sz="2400" dirty="0"/>
              <a:t>is the top wrapper file of the above one.</a:t>
            </a:r>
          </a:p>
          <a:p>
            <a:pPr marL="342900" indent="-342900">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C72CEADE-6DA5-084D-A363-3F56908F38C9}"/>
              </a:ext>
            </a:extLst>
          </p:cNvPr>
          <p:cNvPicPr>
            <a:picLocks noChangeAspect="1"/>
          </p:cNvPicPr>
          <p:nvPr/>
        </p:nvPicPr>
        <p:blipFill>
          <a:blip r:embed="rId5"/>
          <a:stretch>
            <a:fillRect/>
          </a:stretch>
        </p:blipFill>
        <p:spPr>
          <a:xfrm>
            <a:off x="66687" y="3221580"/>
            <a:ext cx="9036900" cy="2463284"/>
          </a:xfrm>
          <a:prstGeom prst="rect">
            <a:avLst/>
          </a:prstGeom>
        </p:spPr>
      </p:pic>
    </p:spTree>
    <p:extLst>
      <p:ext uri="{BB962C8B-B14F-4D97-AF65-F5344CB8AC3E}">
        <p14:creationId xmlns:p14="http://schemas.microsoft.com/office/powerpoint/2010/main" val="321667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437723" y="983004"/>
            <a:ext cx="8088439" cy="2308324"/>
          </a:xfrm>
          <a:prstGeom prst="rect">
            <a:avLst/>
          </a:prstGeom>
          <a:noFill/>
        </p:spPr>
        <p:txBody>
          <a:bodyPr wrap="square" rtlCol="0">
            <a:spAutoFit/>
          </a:bodyPr>
          <a:lstStyle/>
          <a:p>
            <a:r>
              <a:rPr lang="en-US" sz="2400" dirty="0"/>
              <a:t>Open</a:t>
            </a:r>
            <a:r>
              <a:rPr lang="en-US" sz="2400" i="1" dirty="0"/>
              <a:t> led_controller_v1_1_S00_AXI.v </a:t>
            </a:r>
            <a:r>
              <a:rPr lang="en-US" sz="2400" dirty="0"/>
              <a:t>file</a:t>
            </a:r>
          </a:p>
          <a:p>
            <a:endParaRPr lang="en-US" sz="2400" dirty="0"/>
          </a:p>
          <a:p>
            <a:r>
              <a:rPr lang="en-US" sz="2400" dirty="0"/>
              <a:t>At line 17, find “// Users to add ports here”.</a:t>
            </a:r>
          </a:p>
          <a:p>
            <a:endParaRPr lang="en-US" sz="2400" dirty="0"/>
          </a:p>
          <a:p>
            <a:r>
              <a:rPr lang="en-US" sz="2400" dirty="0"/>
              <a:t>Add the </a:t>
            </a:r>
            <a:r>
              <a:rPr lang="en-US" sz="2400" dirty="0" err="1"/>
              <a:t>LEDs_out</a:t>
            </a:r>
            <a:r>
              <a:rPr lang="en-US" sz="2400" dirty="0"/>
              <a:t> port here. This port will connect to the pins of LD3 ~ LD0 </a:t>
            </a:r>
          </a:p>
        </p:txBody>
      </p:sp>
      <p:pic>
        <p:nvPicPr>
          <p:cNvPr id="3" name="Picture 2">
            <a:extLst>
              <a:ext uri="{FF2B5EF4-FFF2-40B4-BE49-F238E27FC236}">
                <a16:creationId xmlns:a16="http://schemas.microsoft.com/office/drawing/2014/main" id="{88025615-8CC4-4647-8FFF-5325E1E3856A}"/>
              </a:ext>
            </a:extLst>
          </p:cNvPr>
          <p:cNvPicPr>
            <a:picLocks noChangeAspect="1"/>
          </p:cNvPicPr>
          <p:nvPr/>
        </p:nvPicPr>
        <p:blipFill>
          <a:blip r:embed="rId5"/>
          <a:stretch>
            <a:fillRect/>
          </a:stretch>
        </p:blipFill>
        <p:spPr>
          <a:xfrm>
            <a:off x="334528" y="3593528"/>
            <a:ext cx="8294827" cy="1214436"/>
          </a:xfrm>
          <a:prstGeom prst="rect">
            <a:avLst/>
          </a:prstGeom>
        </p:spPr>
      </p:pic>
    </p:spTree>
    <p:extLst>
      <p:ext uri="{BB962C8B-B14F-4D97-AF65-F5344CB8AC3E}">
        <p14:creationId xmlns:p14="http://schemas.microsoft.com/office/powerpoint/2010/main" val="234442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624359" y="912900"/>
            <a:ext cx="8198365" cy="3046988"/>
          </a:xfrm>
          <a:prstGeom prst="rect">
            <a:avLst/>
          </a:prstGeom>
          <a:noFill/>
        </p:spPr>
        <p:txBody>
          <a:bodyPr wrap="square" rtlCol="0">
            <a:spAutoFit/>
          </a:bodyPr>
          <a:lstStyle/>
          <a:p>
            <a:r>
              <a:rPr lang="en-US" sz="2400" dirty="0"/>
              <a:t>Then at the end of this file, around line 400, find “// Add user logic here”</a:t>
            </a:r>
          </a:p>
          <a:p>
            <a:endParaRPr lang="en-US" sz="2400" dirty="0"/>
          </a:p>
          <a:p>
            <a:r>
              <a:rPr lang="en-US" sz="2400" dirty="0"/>
              <a:t>In the future, you may instantiate your design module here and write your code in another .v file.</a:t>
            </a:r>
          </a:p>
          <a:p>
            <a:endParaRPr lang="en-US" sz="2400" dirty="0"/>
          </a:p>
          <a:p>
            <a:r>
              <a:rPr lang="en-US" sz="2400" dirty="0"/>
              <a:t>However, this time the led controller is a very simple design. So we will directly write the logic code here.</a:t>
            </a:r>
          </a:p>
        </p:txBody>
      </p:sp>
      <p:pic>
        <p:nvPicPr>
          <p:cNvPr id="3" name="Picture 2">
            <a:extLst>
              <a:ext uri="{FF2B5EF4-FFF2-40B4-BE49-F238E27FC236}">
                <a16:creationId xmlns:a16="http://schemas.microsoft.com/office/drawing/2014/main" id="{8390F69A-91A8-544C-BB7A-82243E51C485}"/>
              </a:ext>
            </a:extLst>
          </p:cNvPr>
          <p:cNvPicPr>
            <a:picLocks noChangeAspect="1"/>
          </p:cNvPicPr>
          <p:nvPr/>
        </p:nvPicPr>
        <p:blipFill>
          <a:blip r:embed="rId5"/>
          <a:stretch>
            <a:fillRect/>
          </a:stretch>
        </p:blipFill>
        <p:spPr>
          <a:xfrm>
            <a:off x="889685" y="4220079"/>
            <a:ext cx="7182593" cy="2094923"/>
          </a:xfrm>
          <a:prstGeom prst="rect">
            <a:avLst/>
          </a:prstGeom>
        </p:spPr>
      </p:pic>
    </p:spTree>
    <p:extLst>
      <p:ext uri="{BB962C8B-B14F-4D97-AF65-F5344CB8AC3E}">
        <p14:creationId xmlns:p14="http://schemas.microsoft.com/office/powerpoint/2010/main" val="98672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1037967"/>
            <a:ext cx="8192529" cy="2585323"/>
          </a:xfrm>
          <a:prstGeom prst="rect">
            <a:avLst/>
          </a:prstGeom>
          <a:noFill/>
        </p:spPr>
        <p:txBody>
          <a:bodyPr wrap="square" rtlCol="0">
            <a:spAutoFit/>
          </a:bodyPr>
          <a:lstStyle/>
          <a:p>
            <a:r>
              <a:rPr lang="en-US" dirty="0"/>
              <a:t>Slv_reg0 is one of the 4 registers you created in slide 10.</a:t>
            </a:r>
          </a:p>
          <a:p>
            <a:endParaRPr lang="en-US" dirty="0"/>
          </a:p>
          <a:p>
            <a:r>
              <a:rPr lang="en-US" dirty="0"/>
              <a:t>PS send/receive data throughout the slave registers on AXI bus. For this design, PS will only send “turn on” or “turn off” signals to LED controller. And LED controller will directly give “high” or “low” voltage to the pins (LD3 ~ LD0)</a:t>
            </a:r>
          </a:p>
          <a:p>
            <a:endParaRPr lang="en-US" dirty="0"/>
          </a:p>
          <a:p>
            <a:r>
              <a:rPr lang="en-US" dirty="0"/>
              <a:t>Then save the file and open “</a:t>
            </a:r>
            <a:r>
              <a:rPr lang="en-US" i="1" dirty="0"/>
              <a:t>led_controller_v1_1.v </a:t>
            </a:r>
            <a:r>
              <a:rPr lang="en-US" dirty="0"/>
              <a:t>”. At line 17, you will find “users to add ports here”. Please add your </a:t>
            </a:r>
            <a:r>
              <a:rPr lang="en-US" dirty="0" err="1"/>
              <a:t>LEDs_out</a:t>
            </a:r>
            <a:r>
              <a:rPr lang="en-US" dirty="0"/>
              <a:t> port here/ </a:t>
            </a:r>
          </a:p>
          <a:p>
            <a:r>
              <a:rPr lang="en-US" dirty="0"/>
              <a:t> </a:t>
            </a:r>
          </a:p>
        </p:txBody>
      </p:sp>
      <p:pic>
        <p:nvPicPr>
          <p:cNvPr id="4" name="Picture 3">
            <a:extLst>
              <a:ext uri="{FF2B5EF4-FFF2-40B4-BE49-F238E27FC236}">
                <a16:creationId xmlns:a16="http://schemas.microsoft.com/office/drawing/2014/main" id="{A10A45E0-91FB-BC4C-B365-F3D436F04086}"/>
              </a:ext>
            </a:extLst>
          </p:cNvPr>
          <p:cNvPicPr>
            <a:picLocks noChangeAspect="1"/>
          </p:cNvPicPr>
          <p:nvPr/>
        </p:nvPicPr>
        <p:blipFill>
          <a:blip r:embed="rId5"/>
          <a:stretch>
            <a:fillRect/>
          </a:stretch>
        </p:blipFill>
        <p:spPr>
          <a:xfrm>
            <a:off x="717033" y="3785814"/>
            <a:ext cx="8192529" cy="1176955"/>
          </a:xfrm>
          <a:prstGeom prst="rect">
            <a:avLst/>
          </a:prstGeom>
        </p:spPr>
      </p:pic>
    </p:spTree>
    <p:extLst>
      <p:ext uri="{BB962C8B-B14F-4D97-AF65-F5344CB8AC3E}">
        <p14:creationId xmlns:p14="http://schemas.microsoft.com/office/powerpoint/2010/main" val="1753077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475734" y="1119491"/>
            <a:ext cx="8192529" cy="707886"/>
          </a:xfrm>
          <a:prstGeom prst="rect">
            <a:avLst/>
          </a:prstGeom>
          <a:noFill/>
        </p:spPr>
        <p:txBody>
          <a:bodyPr wrap="square" rtlCol="0">
            <a:spAutoFit/>
          </a:bodyPr>
          <a:lstStyle/>
          <a:p>
            <a:r>
              <a:rPr lang="en-US" sz="2000" dirty="0"/>
              <a:t>At line 51, modify the original instantiation, since you have modified the </a:t>
            </a:r>
            <a:r>
              <a:rPr lang="en-US" sz="2000" i="1" dirty="0"/>
              <a:t>led_controller_v1_1_S00_AXI.v </a:t>
            </a:r>
            <a:r>
              <a:rPr lang="en-US" sz="2000" dirty="0"/>
              <a:t> . Then save this file</a:t>
            </a:r>
          </a:p>
        </p:txBody>
      </p:sp>
      <p:pic>
        <p:nvPicPr>
          <p:cNvPr id="2" name="Picture 1">
            <a:extLst>
              <a:ext uri="{FF2B5EF4-FFF2-40B4-BE49-F238E27FC236}">
                <a16:creationId xmlns:a16="http://schemas.microsoft.com/office/drawing/2014/main" id="{F7D5CB60-719E-1D4D-8B5D-250589102C81}"/>
              </a:ext>
            </a:extLst>
          </p:cNvPr>
          <p:cNvPicPr>
            <a:picLocks noChangeAspect="1"/>
          </p:cNvPicPr>
          <p:nvPr/>
        </p:nvPicPr>
        <p:blipFill>
          <a:blip r:embed="rId5"/>
          <a:stretch>
            <a:fillRect/>
          </a:stretch>
        </p:blipFill>
        <p:spPr>
          <a:xfrm>
            <a:off x="242322" y="2118275"/>
            <a:ext cx="8914815" cy="3376824"/>
          </a:xfrm>
          <a:prstGeom prst="rect">
            <a:avLst/>
          </a:prstGeom>
        </p:spPr>
      </p:pic>
      <p:sp>
        <p:nvSpPr>
          <p:cNvPr id="10" name="Oval 9">
            <a:extLst>
              <a:ext uri="{FF2B5EF4-FFF2-40B4-BE49-F238E27FC236}">
                <a16:creationId xmlns:a16="http://schemas.microsoft.com/office/drawing/2014/main" id="{F039DE8F-C7C7-9646-B1A3-F4B00DF6DE82}"/>
              </a:ext>
            </a:extLst>
          </p:cNvPr>
          <p:cNvSpPr/>
          <p:nvPr/>
        </p:nvSpPr>
        <p:spPr>
          <a:xfrm>
            <a:off x="2298357" y="3904735"/>
            <a:ext cx="3410465" cy="48191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96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1037967"/>
            <a:ext cx="8192529" cy="646331"/>
          </a:xfrm>
          <a:prstGeom prst="rect">
            <a:avLst/>
          </a:prstGeom>
          <a:noFill/>
        </p:spPr>
        <p:txBody>
          <a:bodyPr wrap="square" rtlCol="0">
            <a:spAutoFit/>
          </a:bodyPr>
          <a:lstStyle/>
          <a:p>
            <a:r>
              <a:rPr lang="en-US" dirty="0"/>
              <a:t>Now you need to update your IP. Click on Merge changes from Customization Parameters Wizard</a:t>
            </a:r>
          </a:p>
        </p:txBody>
      </p:sp>
      <p:pic>
        <p:nvPicPr>
          <p:cNvPr id="2" name="Picture 1">
            <a:extLst>
              <a:ext uri="{FF2B5EF4-FFF2-40B4-BE49-F238E27FC236}">
                <a16:creationId xmlns:a16="http://schemas.microsoft.com/office/drawing/2014/main" id="{2C428AAF-71EC-5B49-AFF9-2A1F7FDF8822}"/>
              </a:ext>
            </a:extLst>
          </p:cNvPr>
          <p:cNvPicPr>
            <a:picLocks noChangeAspect="1"/>
          </p:cNvPicPr>
          <p:nvPr/>
        </p:nvPicPr>
        <p:blipFill>
          <a:blip r:embed="rId5"/>
          <a:stretch>
            <a:fillRect/>
          </a:stretch>
        </p:blipFill>
        <p:spPr>
          <a:xfrm>
            <a:off x="400908" y="1870849"/>
            <a:ext cx="7823200" cy="4267200"/>
          </a:xfrm>
          <a:prstGeom prst="rect">
            <a:avLst/>
          </a:prstGeom>
        </p:spPr>
      </p:pic>
      <p:sp>
        <p:nvSpPr>
          <p:cNvPr id="10" name="Oval 9">
            <a:extLst>
              <a:ext uri="{FF2B5EF4-FFF2-40B4-BE49-F238E27FC236}">
                <a16:creationId xmlns:a16="http://schemas.microsoft.com/office/drawing/2014/main" id="{18971BBC-9C64-CC4F-AB5D-DA7176E70DF1}"/>
              </a:ext>
            </a:extLst>
          </p:cNvPr>
          <p:cNvSpPr/>
          <p:nvPr/>
        </p:nvSpPr>
        <p:spPr>
          <a:xfrm>
            <a:off x="1977083" y="2014151"/>
            <a:ext cx="2730842" cy="39541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9F3F601-C9DC-3741-A23A-2DE42184BE15}"/>
              </a:ext>
            </a:extLst>
          </p:cNvPr>
          <p:cNvSpPr/>
          <p:nvPr/>
        </p:nvSpPr>
        <p:spPr>
          <a:xfrm>
            <a:off x="271850" y="4119347"/>
            <a:ext cx="2819401" cy="39541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BF89533-A283-9948-8E55-FDFB8731E1BD}"/>
              </a:ext>
            </a:extLst>
          </p:cNvPr>
          <p:cNvSpPr/>
          <p:nvPr/>
        </p:nvSpPr>
        <p:spPr>
          <a:xfrm>
            <a:off x="3002692" y="2990996"/>
            <a:ext cx="4374292" cy="48191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8671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1037967"/>
            <a:ext cx="8192529" cy="369332"/>
          </a:xfrm>
          <a:prstGeom prst="rect">
            <a:avLst/>
          </a:prstGeom>
          <a:noFill/>
        </p:spPr>
        <p:txBody>
          <a:bodyPr wrap="square" rtlCol="0">
            <a:spAutoFit/>
          </a:bodyPr>
          <a:lstStyle/>
          <a:p>
            <a:r>
              <a:rPr lang="en-US" dirty="0"/>
              <a:t>Review and Package </a:t>
            </a:r>
            <a:r>
              <a:rPr lang="en-US" dirty="0">
                <a:sym typeface="Wingdings" pitchFamily="2" charset="2"/>
              </a:rPr>
              <a:t> Edit packaging setting</a:t>
            </a:r>
            <a:endParaRPr lang="en-US" dirty="0"/>
          </a:p>
        </p:txBody>
      </p:sp>
      <p:pic>
        <p:nvPicPr>
          <p:cNvPr id="2" name="Picture 1">
            <a:extLst>
              <a:ext uri="{FF2B5EF4-FFF2-40B4-BE49-F238E27FC236}">
                <a16:creationId xmlns:a16="http://schemas.microsoft.com/office/drawing/2014/main" id="{8368BCDE-CCC6-6947-BE5F-BFDFFDFFB781}"/>
              </a:ext>
            </a:extLst>
          </p:cNvPr>
          <p:cNvPicPr>
            <a:picLocks noChangeAspect="1"/>
          </p:cNvPicPr>
          <p:nvPr/>
        </p:nvPicPr>
        <p:blipFill>
          <a:blip r:embed="rId5"/>
          <a:stretch>
            <a:fillRect/>
          </a:stretch>
        </p:blipFill>
        <p:spPr>
          <a:xfrm>
            <a:off x="724984" y="1637759"/>
            <a:ext cx="7720305" cy="4686840"/>
          </a:xfrm>
          <a:prstGeom prst="rect">
            <a:avLst/>
          </a:prstGeom>
        </p:spPr>
      </p:pic>
      <p:sp>
        <p:nvSpPr>
          <p:cNvPr id="10" name="Oval 9">
            <a:extLst>
              <a:ext uri="{FF2B5EF4-FFF2-40B4-BE49-F238E27FC236}">
                <a16:creationId xmlns:a16="http://schemas.microsoft.com/office/drawing/2014/main" id="{06659EB6-086D-9540-AB97-7F916B2EC81B}"/>
              </a:ext>
            </a:extLst>
          </p:cNvPr>
          <p:cNvSpPr/>
          <p:nvPr/>
        </p:nvSpPr>
        <p:spPr>
          <a:xfrm>
            <a:off x="358347" y="4861894"/>
            <a:ext cx="2819401" cy="39541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FA1C69-5F88-B04E-A7C6-A69AA2D799A3}"/>
              </a:ext>
            </a:extLst>
          </p:cNvPr>
          <p:cNvSpPr/>
          <p:nvPr/>
        </p:nvSpPr>
        <p:spPr>
          <a:xfrm>
            <a:off x="3571104" y="5855043"/>
            <a:ext cx="2819401" cy="39541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871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E20F6C4-F0DC-0E4A-A8D6-A571013850CD}"/>
              </a:ext>
            </a:extLst>
          </p:cNvPr>
          <p:cNvPicPr>
            <a:picLocks noChangeAspect="1"/>
          </p:cNvPicPr>
          <p:nvPr/>
        </p:nvPicPr>
        <p:blipFill>
          <a:blip r:embed="rId5"/>
          <a:stretch>
            <a:fillRect/>
          </a:stretch>
        </p:blipFill>
        <p:spPr>
          <a:xfrm>
            <a:off x="1286617" y="1637759"/>
            <a:ext cx="6570766" cy="4321604"/>
          </a:xfrm>
          <a:prstGeom prst="rect">
            <a:avLst/>
          </a:prstGeom>
        </p:spPr>
      </p:pic>
      <p:sp>
        <p:nvSpPr>
          <p:cNvPr id="10" name="Oval 9">
            <a:extLst>
              <a:ext uri="{FF2B5EF4-FFF2-40B4-BE49-F238E27FC236}">
                <a16:creationId xmlns:a16="http://schemas.microsoft.com/office/drawing/2014/main" id="{A31E6F1A-E0E7-2642-8A83-1A779CF6AFB6}"/>
              </a:ext>
            </a:extLst>
          </p:cNvPr>
          <p:cNvSpPr/>
          <p:nvPr/>
        </p:nvSpPr>
        <p:spPr>
          <a:xfrm>
            <a:off x="1286617" y="2261286"/>
            <a:ext cx="5373675" cy="219950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87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1155699" y="1482812"/>
            <a:ext cx="7315199" cy="3046988"/>
          </a:xfrm>
          <a:prstGeom prst="rect">
            <a:avLst/>
          </a:prstGeom>
          <a:noFill/>
        </p:spPr>
        <p:txBody>
          <a:bodyPr wrap="square" rtlCol="0">
            <a:spAutoFit/>
          </a:bodyPr>
          <a:lstStyle/>
          <a:p>
            <a:r>
              <a:rPr lang="en-US" sz="2400" dirty="0"/>
              <a:t>In last lecture, we wrote C code in SDK and used Xilinx AXI GPIO core to turn on and off LED. From that lecture, you would have already known AXI GPIO is a “Verilog module”. And the ARM processor controls the module via AXI bus.</a:t>
            </a:r>
          </a:p>
          <a:p>
            <a:endParaRPr lang="en-US" sz="2400" dirty="0"/>
          </a:p>
          <a:p>
            <a:r>
              <a:rPr lang="en-US" sz="2400" dirty="0"/>
              <a:t>This lecture, you will design your own IP to control the LED.</a:t>
            </a:r>
          </a:p>
        </p:txBody>
      </p:sp>
    </p:spTree>
    <p:extLst>
      <p:ext uri="{BB962C8B-B14F-4D97-AF65-F5344CB8AC3E}">
        <p14:creationId xmlns:p14="http://schemas.microsoft.com/office/powerpoint/2010/main" val="1715960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369332"/>
          </a:xfrm>
          <a:prstGeom prst="rect">
            <a:avLst/>
          </a:prstGeom>
          <a:noFill/>
        </p:spPr>
        <p:txBody>
          <a:bodyPr wrap="square" rtlCol="0">
            <a:spAutoFit/>
          </a:bodyPr>
          <a:lstStyle/>
          <a:p>
            <a:r>
              <a:rPr lang="en-US" dirty="0"/>
              <a:t>Click OK and then click re-package IP. Then click yes to close the project</a:t>
            </a:r>
          </a:p>
        </p:txBody>
      </p:sp>
      <p:pic>
        <p:nvPicPr>
          <p:cNvPr id="4" name="Picture 3">
            <a:extLst>
              <a:ext uri="{FF2B5EF4-FFF2-40B4-BE49-F238E27FC236}">
                <a16:creationId xmlns:a16="http://schemas.microsoft.com/office/drawing/2014/main" id="{0C77D241-D1F1-5642-B31D-9FCB19C439BC}"/>
              </a:ext>
            </a:extLst>
          </p:cNvPr>
          <p:cNvPicPr>
            <a:picLocks noChangeAspect="1"/>
          </p:cNvPicPr>
          <p:nvPr/>
        </p:nvPicPr>
        <p:blipFill>
          <a:blip r:embed="rId5"/>
          <a:stretch>
            <a:fillRect/>
          </a:stretch>
        </p:blipFill>
        <p:spPr>
          <a:xfrm>
            <a:off x="1242025" y="1331896"/>
            <a:ext cx="6659950" cy="5087161"/>
          </a:xfrm>
          <a:prstGeom prst="rect">
            <a:avLst/>
          </a:prstGeom>
        </p:spPr>
      </p:pic>
      <p:sp>
        <p:nvSpPr>
          <p:cNvPr id="13" name="Oval 12">
            <a:extLst>
              <a:ext uri="{FF2B5EF4-FFF2-40B4-BE49-F238E27FC236}">
                <a16:creationId xmlns:a16="http://schemas.microsoft.com/office/drawing/2014/main" id="{43AD551A-3A85-C243-B1E8-B54C342741D3}"/>
              </a:ext>
            </a:extLst>
          </p:cNvPr>
          <p:cNvSpPr/>
          <p:nvPr/>
        </p:nvSpPr>
        <p:spPr>
          <a:xfrm>
            <a:off x="5690115" y="5895436"/>
            <a:ext cx="2211860" cy="27184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506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369332"/>
          </a:xfrm>
          <a:prstGeom prst="rect">
            <a:avLst/>
          </a:prstGeom>
          <a:noFill/>
        </p:spPr>
        <p:txBody>
          <a:bodyPr wrap="square" rtlCol="0">
            <a:spAutoFit/>
          </a:bodyPr>
          <a:lstStyle/>
          <a:p>
            <a:r>
              <a:rPr lang="en-US" dirty="0"/>
              <a:t>Then create a block design as you did in previous lectures.</a:t>
            </a:r>
          </a:p>
        </p:txBody>
      </p:sp>
      <p:pic>
        <p:nvPicPr>
          <p:cNvPr id="2" name="Picture 1">
            <a:extLst>
              <a:ext uri="{FF2B5EF4-FFF2-40B4-BE49-F238E27FC236}">
                <a16:creationId xmlns:a16="http://schemas.microsoft.com/office/drawing/2014/main" id="{4FF02D75-0DC3-CA48-A394-FB27E6BD4198}"/>
              </a:ext>
            </a:extLst>
          </p:cNvPr>
          <p:cNvPicPr>
            <a:picLocks noChangeAspect="1"/>
          </p:cNvPicPr>
          <p:nvPr/>
        </p:nvPicPr>
        <p:blipFill>
          <a:blip r:embed="rId5"/>
          <a:stretch>
            <a:fillRect/>
          </a:stretch>
        </p:blipFill>
        <p:spPr>
          <a:xfrm>
            <a:off x="1409700" y="1769002"/>
            <a:ext cx="6036550" cy="4126434"/>
          </a:xfrm>
          <a:prstGeom prst="rect">
            <a:avLst/>
          </a:prstGeom>
        </p:spPr>
      </p:pic>
    </p:spTree>
    <p:extLst>
      <p:ext uri="{BB962C8B-B14F-4D97-AF65-F5344CB8AC3E}">
        <p14:creationId xmlns:p14="http://schemas.microsoft.com/office/powerpoint/2010/main" val="3173770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369332"/>
          </a:xfrm>
          <a:prstGeom prst="rect">
            <a:avLst/>
          </a:prstGeom>
          <a:noFill/>
        </p:spPr>
        <p:txBody>
          <a:bodyPr wrap="square" rtlCol="0">
            <a:spAutoFit/>
          </a:bodyPr>
          <a:lstStyle/>
          <a:p>
            <a:r>
              <a:rPr lang="en-US" dirty="0"/>
              <a:t>Add IP.  Search and find your </a:t>
            </a:r>
            <a:r>
              <a:rPr lang="en-US" dirty="0" err="1"/>
              <a:t>led_controller</a:t>
            </a:r>
            <a:endParaRPr lang="en-US" dirty="0"/>
          </a:p>
        </p:txBody>
      </p:sp>
      <p:pic>
        <p:nvPicPr>
          <p:cNvPr id="2" name="Picture 1">
            <a:extLst>
              <a:ext uri="{FF2B5EF4-FFF2-40B4-BE49-F238E27FC236}">
                <a16:creationId xmlns:a16="http://schemas.microsoft.com/office/drawing/2014/main" id="{F66D9464-5201-5A4B-A487-942138579B5A}"/>
              </a:ext>
            </a:extLst>
          </p:cNvPr>
          <p:cNvPicPr>
            <a:picLocks noChangeAspect="1"/>
          </p:cNvPicPr>
          <p:nvPr/>
        </p:nvPicPr>
        <p:blipFill>
          <a:blip r:embed="rId5"/>
          <a:stretch>
            <a:fillRect/>
          </a:stretch>
        </p:blipFill>
        <p:spPr>
          <a:xfrm>
            <a:off x="1660268" y="1720048"/>
            <a:ext cx="5156200" cy="4216400"/>
          </a:xfrm>
          <a:prstGeom prst="rect">
            <a:avLst/>
          </a:prstGeom>
        </p:spPr>
      </p:pic>
    </p:spTree>
    <p:extLst>
      <p:ext uri="{BB962C8B-B14F-4D97-AF65-F5344CB8AC3E}">
        <p14:creationId xmlns:p14="http://schemas.microsoft.com/office/powerpoint/2010/main" val="773380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646331"/>
          </a:xfrm>
          <a:prstGeom prst="rect">
            <a:avLst/>
          </a:prstGeom>
          <a:noFill/>
        </p:spPr>
        <p:txBody>
          <a:bodyPr wrap="square" rtlCol="0">
            <a:spAutoFit/>
          </a:bodyPr>
          <a:lstStyle/>
          <a:p>
            <a:r>
              <a:rPr lang="en-US" dirty="0" err="1"/>
              <a:t>LEDs_out</a:t>
            </a:r>
            <a:r>
              <a:rPr lang="en-US" dirty="0"/>
              <a:t> will be an external port to the board. So here click on the </a:t>
            </a:r>
            <a:r>
              <a:rPr lang="en-US" dirty="0" err="1"/>
              <a:t>LEDs_out</a:t>
            </a:r>
            <a:r>
              <a:rPr lang="en-US" dirty="0"/>
              <a:t> and right click it. Choose “make external”</a:t>
            </a:r>
          </a:p>
        </p:txBody>
      </p:sp>
      <p:pic>
        <p:nvPicPr>
          <p:cNvPr id="2" name="Picture 1">
            <a:extLst>
              <a:ext uri="{FF2B5EF4-FFF2-40B4-BE49-F238E27FC236}">
                <a16:creationId xmlns:a16="http://schemas.microsoft.com/office/drawing/2014/main" id="{FE18E57C-475B-1345-82E0-9448BEE24614}"/>
              </a:ext>
            </a:extLst>
          </p:cNvPr>
          <p:cNvPicPr>
            <a:picLocks noChangeAspect="1"/>
          </p:cNvPicPr>
          <p:nvPr/>
        </p:nvPicPr>
        <p:blipFill>
          <a:blip r:embed="rId5"/>
          <a:stretch>
            <a:fillRect/>
          </a:stretch>
        </p:blipFill>
        <p:spPr>
          <a:xfrm>
            <a:off x="1480330" y="1820887"/>
            <a:ext cx="6209614" cy="4605655"/>
          </a:xfrm>
          <a:prstGeom prst="rect">
            <a:avLst/>
          </a:prstGeom>
        </p:spPr>
      </p:pic>
    </p:spTree>
    <p:extLst>
      <p:ext uri="{BB962C8B-B14F-4D97-AF65-F5344CB8AC3E}">
        <p14:creationId xmlns:p14="http://schemas.microsoft.com/office/powerpoint/2010/main" val="967479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955D2F3-33D7-E443-904E-73AEE8C8C796}"/>
              </a:ext>
            </a:extLst>
          </p:cNvPr>
          <p:cNvPicPr>
            <a:picLocks noChangeAspect="1"/>
          </p:cNvPicPr>
          <p:nvPr/>
        </p:nvPicPr>
        <p:blipFill>
          <a:blip r:embed="rId5"/>
          <a:stretch>
            <a:fillRect/>
          </a:stretch>
        </p:blipFill>
        <p:spPr>
          <a:xfrm>
            <a:off x="1227146" y="912900"/>
            <a:ext cx="6986270" cy="2724493"/>
          </a:xfrm>
          <a:prstGeom prst="rect">
            <a:avLst/>
          </a:prstGeom>
        </p:spPr>
      </p:pic>
      <p:sp>
        <p:nvSpPr>
          <p:cNvPr id="10" name="TextBox 9">
            <a:extLst>
              <a:ext uri="{FF2B5EF4-FFF2-40B4-BE49-F238E27FC236}">
                <a16:creationId xmlns:a16="http://schemas.microsoft.com/office/drawing/2014/main" id="{875F2AFE-E022-6042-A5AB-AE6BDEC68AFF}"/>
              </a:ext>
            </a:extLst>
          </p:cNvPr>
          <p:cNvSpPr txBox="1"/>
          <p:nvPr/>
        </p:nvSpPr>
        <p:spPr>
          <a:xfrm>
            <a:off x="624016" y="3952899"/>
            <a:ext cx="8192529" cy="369332"/>
          </a:xfrm>
          <a:prstGeom prst="rect">
            <a:avLst/>
          </a:prstGeom>
          <a:noFill/>
        </p:spPr>
        <p:txBody>
          <a:bodyPr wrap="square" rtlCol="0">
            <a:spAutoFit/>
          </a:bodyPr>
          <a:lstStyle/>
          <a:p>
            <a:r>
              <a:rPr lang="en-US" dirty="0"/>
              <a:t>Then add Zynq </a:t>
            </a:r>
            <a:r>
              <a:rPr lang="en-US" dirty="0" err="1"/>
              <a:t>ps</a:t>
            </a:r>
            <a:r>
              <a:rPr lang="en-US" dirty="0"/>
              <a:t> IP and “Run Block Automation” and “Run Connection Automation”</a:t>
            </a:r>
          </a:p>
        </p:txBody>
      </p:sp>
    </p:spTree>
    <p:extLst>
      <p:ext uri="{BB962C8B-B14F-4D97-AF65-F5344CB8AC3E}">
        <p14:creationId xmlns:p14="http://schemas.microsoft.com/office/powerpoint/2010/main" val="3784231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9D3DCE-1D39-B342-BC98-D7A710FD2291}"/>
              </a:ext>
            </a:extLst>
          </p:cNvPr>
          <p:cNvPicPr>
            <a:picLocks noChangeAspect="1"/>
          </p:cNvPicPr>
          <p:nvPr/>
        </p:nvPicPr>
        <p:blipFill>
          <a:blip r:embed="rId5"/>
          <a:stretch>
            <a:fillRect/>
          </a:stretch>
        </p:blipFill>
        <p:spPr>
          <a:xfrm>
            <a:off x="0" y="912900"/>
            <a:ext cx="9144000" cy="4146267"/>
          </a:xfrm>
          <a:prstGeom prst="rect">
            <a:avLst/>
          </a:prstGeom>
        </p:spPr>
      </p:pic>
      <p:sp>
        <p:nvSpPr>
          <p:cNvPr id="10" name="TextBox 9">
            <a:extLst>
              <a:ext uri="{FF2B5EF4-FFF2-40B4-BE49-F238E27FC236}">
                <a16:creationId xmlns:a16="http://schemas.microsoft.com/office/drawing/2014/main" id="{38E59AED-A7B7-CC42-8BB6-354C12D1EA3D}"/>
              </a:ext>
            </a:extLst>
          </p:cNvPr>
          <p:cNvSpPr txBox="1"/>
          <p:nvPr/>
        </p:nvSpPr>
        <p:spPr>
          <a:xfrm>
            <a:off x="2761906" y="5322551"/>
            <a:ext cx="3620187" cy="369332"/>
          </a:xfrm>
          <a:prstGeom prst="rect">
            <a:avLst/>
          </a:prstGeom>
          <a:noFill/>
        </p:spPr>
        <p:txBody>
          <a:bodyPr wrap="square" rtlCol="0">
            <a:spAutoFit/>
          </a:bodyPr>
          <a:lstStyle/>
          <a:p>
            <a:r>
              <a:rPr lang="en-US" dirty="0"/>
              <a:t>Tools </a:t>
            </a:r>
            <a:r>
              <a:rPr lang="en-US" dirty="0">
                <a:sym typeface="Wingdings" pitchFamily="2" charset="2"/>
              </a:rPr>
              <a:t> Validate Design</a:t>
            </a:r>
            <a:endParaRPr lang="en-US" dirty="0"/>
          </a:p>
        </p:txBody>
      </p:sp>
    </p:spTree>
    <p:extLst>
      <p:ext uri="{BB962C8B-B14F-4D97-AF65-F5344CB8AC3E}">
        <p14:creationId xmlns:p14="http://schemas.microsoft.com/office/powerpoint/2010/main" val="3079070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369332"/>
          </a:xfrm>
          <a:prstGeom prst="rect">
            <a:avLst/>
          </a:prstGeom>
          <a:noFill/>
        </p:spPr>
        <p:txBody>
          <a:bodyPr wrap="square" rtlCol="0">
            <a:spAutoFit/>
          </a:bodyPr>
          <a:lstStyle/>
          <a:p>
            <a:r>
              <a:rPr lang="en-US" dirty="0"/>
              <a:t>Create HDL Wrapper</a:t>
            </a:r>
          </a:p>
        </p:txBody>
      </p:sp>
      <p:pic>
        <p:nvPicPr>
          <p:cNvPr id="4" name="Picture 3">
            <a:extLst>
              <a:ext uri="{FF2B5EF4-FFF2-40B4-BE49-F238E27FC236}">
                <a16:creationId xmlns:a16="http://schemas.microsoft.com/office/drawing/2014/main" id="{11518A6B-4FED-0241-B4A5-79C69331D336}"/>
              </a:ext>
            </a:extLst>
          </p:cNvPr>
          <p:cNvPicPr>
            <a:picLocks noChangeAspect="1"/>
          </p:cNvPicPr>
          <p:nvPr/>
        </p:nvPicPr>
        <p:blipFill>
          <a:blip r:embed="rId5"/>
          <a:stretch>
            <a:fillRect/>
          </a:stretch>
        </p:blipFill>
        <p:spPr>
          <a:xfrm>
            <a:off x="717033" y="1846460"/>
            <a:ext cx="6920047" cy="3738793"/>
          </a:xfrm>
          <a:prstGeom prst="rect">
            <a:avLst/>
          </a:prstGeom>
        </p:spPr>
      </p:pic>
    </p:spTree>
    <p:extLst>
      <p:ext uri="{BB962C8B-B14F-4D97-AF65-F5344CB8AC3E}">
        <p14:creationId xmlns:p14="http://schemas.microsoft.com/office/powerpoint/2010/main" val="4257441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369332"/>
          </a:xfrm>
          <a:prstGeom prst="rect">
            <a:avLst/>
          </a:prstGeom>
          <a:noFill/>
        </p:spPr>
        <p:txBody>
          <a:bodyPr wrap="square" rtlCol="0">
            <a:spAutoFit/>
          </a:bodyPr>
          <a:lstStyle/>
          <a:p>
            <a:r>
              <a:rPr lang="en-US" dirty="0"/>
              <a:t>Add pins constraint file for LEDs</a:t>
            </a:r>
          </a:p>
        </p:txBody>
      </p:sp>
      <p:pic>
        <p:nvPicPr>
          <p:cNvPr id="5" name="Picture 4">
            <a:extLst>
              <a:ext uri="{FF2B5EF4-FFF2-40B4-BE49-F238E27FC236}">
                <a16:creationId xmlns:a16="http://schemas.microsoft.com/office/drawing/2014/main" id="{8AB4A786-917E-D64F-833A-2F025855D864}"/>
              </a:ext>
            </a:extLst>
          </p:cNvPr>
          <p:cNvPicPr>
            <a:picLocks noChangeAspect="1"/>
          </p:cNvPicPr>
          <p:nvPr/>
        </p:nvPicPr>
        <p:blipFill>
          <a:blip r:embed="rId5"/>
          <a:stretch>
            <a:fillRect/>
          </a:stretch>
        </p:blipFill>
        <p:spPr>
          <a:xfrm>
            <a:off x="1612042" y="1486952"/>
            <a:ext cx="5916846" cy="4679069"/>
          </a:xfrm>
          <a:prstGeom prst="rect">
            <a:avLst/>
          </a:prstGeom>
        </p:spPr>
      </p:pic>
    </p:spTree>
    <p:extLst>
      <p:ext uri="{BB962C8B-B14F-4D97-AF65-F5344CB8AC3E}">
        <p14:creationId xmlns:p14="http://schemas.microsoft.com/office/powerpoint/2010/main" val="359127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369332"/>
          </a:xfrm>
          <a:prstGeom prst="rect">
            <a:avLst/>
          </a:prstGeom>
          <a:noFill/>
        </p:spPr>
        <p:txBody>
          <a:bodyPr wrap="square" rtlCol="0">
            <a:spAutoFit/>
          </a:bodyPr>
          <a:lstStyle/>
          <a:p>
            <a:r>
              <a:rPr lang="en-US" dirty="0"/>
              <a:t>Create a new constraint file</a:t>
            </a:r>
          </a:p>
        </p:txBody>
      </p:sp>
      <p:pic>
        <p:nvPicPr>
          <p:cNvPr id="2" name="Picture 1">
            <a:extLst>
              <a:ext uri="{FF2B5EF4-FFF2-40B4-BE49-F238E27FC236}">
                <a16:creationId xmlns:a16="http://schemas.microsoft.com/office/drawing/2014/main" id="{D1F09B8C-3625-674F-A708-020A0FD2185B}"/>
              </a:ext>
            </a:extLst>
          </p:cNvPr>
          <p:cNvPicPr>
            <a:picLocks noChangeAspect="1"/>
          </p:cNvPicPr>
          <p:nvPr/>
        </p:nvPicPr>
        <p:blipFill>
          <a:blip r:embed="rId5"/>
          <a:stretch>
            <a:fillRect/>
          </a:stretch>
        </p:blipFill>
        <p:spPr>
          <a:xfrm>
            <a:off x="717034" y="1290876"/>
            <a:ext cx="7895968" cy="5101685"/>
          </a:xfrm>
          <a:prstGeom prst="rect">
            <a:avLst/>
          </a:prstGeom>
        </p:spPr>
      </p:pic>
    </p:spTree>
    <p:extLst>
      <p:ext uri="{BB962C8B-B14F-4D97-AF65-F5344CB8AC3E}">
        <p14:creationId xmlns:p14="http://schemas.microsoft.com/office/powerpoint/2010/main" val="661588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369332"/>
          </a:xfrm>
          <a:prstGeom prst="rect">
            <a:avLst/>
          </a:prstGeom>
          <a:noFill/>
        </p:spPr>
        <p:txBody>
          <a:bodyPr wrap="square" rtlCol="0">
            <a:spAutoFit/>
          </a:bodyPr>
          <a:lstStyle/>
          <a:p>
            <a:r>
              <a:rPr lang="en-US" dirty="0"/>
              <a:t>Add pins constraint file for LEDs</a:t>
            </a:r>
          </a:p>
        </p:txBody>
      </p:sp>
      <p:pic>
        <p:nvPicPr>
          <p:cNvPr id="4" name="Picture 3">
            <a:extLst>
              <a:ext uri="{FF2B5EF4-FFF2-40B4-BE49-F238E27FC236}">
                <a16:creationId xmlns:a16="http://schemas.microsoft.com/office/drawing/2014/main" id="{6D3B73C8-EBB0-A74A-84D9-6F583D6E25DA}"/>
              </a:ext>
            </a:extLst>
          </p:cNvPr>
          <p:cNvPicPr>
            <a:picLocks noChangeAspect="1"/>
          </p:cNvPicPr>
          <p:nvPr/>
        </p:nvPicPr>
        <p:blipFill>
          <a:blip r:embed="rId5"/>
          <a:stretch>
            <a:fillRect/>
          </a:stretch>
        </p:blipFill>
        <p:spPr>
          <a:xfrm>
            <a:off x="1185218" y="1486953"/>
            <a:ext cx="6525397" cy="4372460"/>
          </a:xfrm>
          <a:prstGeom prst="rect">
            <a:avLst/>
          </a:prstGeom>
        </p:spPr>
      </p:pic>
    </p:spTree>
    <p:extLst>
      <p:ext uri="{BB962C8B-B14F-4D97-AF65-F5344CB8AC3E}">
        <p14:creationId xmlns:p14="http://schemas.microsoft.com/office/powerpoint/2010/main" val="229712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1155698" y="914325"/>
            <a:ext cx="7315199" cy="461665"/>
          </a:xfrm>
          <a:prstGeom prst="rect">
            <a:avLst/>
          </a:prstGeom>
          <a:noFill/>
        </p:spPr>
        <p:txBody>
          <a:bodyPr wrap="square" rtlCol="0">
            <a:spAutoFit/>
          </a:bodyPr>
          <a:lstStyle/>
          <a:p>
            <a:r>
              <a:rPr lang="en-US" sz="2400" dirty="0"/>
              <a:t>Create a new Project.</a:t>
            </a:r>
          </a:p>
        </p:txBody>
      </p:sp>
      <p:pic>
        <p:nvPicPr>
          <p:cNvPr id="3" name="Picture 2">
            <a:extLst>
              <a:ext uri="{FF2B5EF4-FFF2-40B4-BE49-F238E27FC236}">
                <a16:creationId xmlns:a16="http://schemas.microsoft.com/office/drawing/2014/main" id="{DCD55265-474F-6C4B-BF44-641EA1816F7A}"/>
              </a:ext>
            </a:extLst>
          </p:cNvPr>
          <p:cNvPicPr>
            <a:picLocks noChangeAspect="1"/>
          </p:cNvPicPr>
          <p:nvPr/>
        </p:nvPicPr>
        <p:blipFill>
          <a:blip r:embed="rId5"/>
          <a:stretch>
            <a:fillRect/>
          </a:stretch>
        </p:blipFill>
        <p:spPr>
          <a:xfrm>
            <a:off x="914740" y="1482808"/>
            <a:ext cx="7797114" cy="4971872"/>
          </a:xfrm>
          <a:prstGeom prst="rect">
            <a:avLst/>
          </a:prstGeom>
        </p:spPr>
      </p:pic>
    </p:spTree>
    <p:extLst>
      <p:ext uri="{BB962C8B-B14F-4D97-AF65-F5344CB8AC3E}">
        <p14:creationId xmlns:p14="http://schemas.microsoft.com/office/powerpoint/2010/main" val="2763178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1254112"/>
            <a:ext cx="8192529" cy="3416320"/>
          </a:xfrm>
          <a:prstGeom prst="rect">
            <a:avLst/>
          </a:prstGeom>
          <a:noFill/>
        </p:spPr>
        <p:txBody>
          <a:bodyPr wrap="square" rtlCol="0">
            <a:spAutoFit/>
          </a:bodyPr>
          <a:lstStyle/>
          <a:p>
            <a:r>
              <a:rPr lang="en-US" dirty="0"/>
              <a:t>Open the XDC file and copy and paste the followings to the file</a:t>
            </a:r>
          </a:p>
          <a:p>
            <a:endParaRPr lang="en-US" dirty="0"/>
          </a:p>
          <a:p>
            <a:endParaRPr lang="en-US" dirty="0"/>
          </a:p>
          <a:p>
            <a:r>
              <a:rPr lang="en-US" dirty="0"/>
              <a:t>##LEDs</a:t>
            </a:r>
          </a:p>
          <a:p>
            <a:r>
              <a:rPr lang="en-US" dirty="0" err="1"/>
              <a:t>set_property</a:t>
            </a:r>
            <a:r>
              <a:rPr lang="en-US" dirty="0"/>
              <a:t> -</a:t>
            </a:r>
            <a:r>
              <a:rPr lang="en-US" dirty="0" err="1"/>
              <a:t>dict</a:t>
            </a:r>
            <a:r>
              <a:rPr lang="en-US" dirty="0"/>
              <a:t> { PACKAGE_PIN R14   IOSTANDARD LVCMOS33 } [</a:t>
            </a:r>
            <a:r>
              <a:rPr lang="en-US" dirty="0" err="1"/>
              <a:t>get_ports</a:t>
            </a:r>
            <a:r>
              <a:rPr lang="en-US" dirty="0"/>
              <a:t> { LEDs_out_0[0] }]; #IO_L6N_T0_VREF_34 </a:t>
            </a:r>
            <a:r>
              <a:rPr lang="en-US" dirty="0" err="1"/>
              <a:t>Sch</a:t>
            </a:r>
            <a:r>
              <a:rPr lang="en-US" dirty="0"/>
              <a:t>=LEDs_out_0[0]</a:t>
            </a:r>
          </a:p>
          <a:p>
            <a:r>
              <a:rPr lang="en-US" dirty="0" err="1"/>
              <a:t>set_property</a:t>
            </a:r>
            <a:r>
              <a:rPr lang="en-US" dirty="0"/>
              <a:t> -</a:t>
            </a:r>
            <a:r>
              <a:rPr lang="en-US" dirty="0" err="1"/>
              <a:t>dict</a:t>
            </a:r>
            <a:r>
              <a:rPr lang="en-US" dirty="0"/>
              <a:t> { PACKAGE_PIN P14   IOSTANDARD LVCMOS33 } [</a:t>
            </a:r>
            <a:r>
              <a:rPr lang="en-US" dirty="0" err="1"/>
              <a:t>get_ports</a:t>
            </a:r>
            <a:r>
              <a:rPr lang="en-US" dirty="0"/>
              <a:t> { LEDs_out_0[1] }]; #IO_L6P_T0_34 </a:t>
            </a:r>
            <a:r>
              <a:rPr lang="en-US" dirty="0" err="1"/>
              <a:t>Sch</a:t>
            </a:r>
            <a:r>
              <a:rPr lang="en-US" dirty="0"/>
              <a:t>=LEDs_out_0[1]</a:t>
            </a:r>
          </a:p>
          <a:p>
            <a:r>
              <a:rPr lang="en-US" dirty="0" err="1"/>
              <a:t>set_property</a:t>
            </a:r>
            <a:r>
              <a:rPr lang="en-US" dirty="0"/>
              <a:t> -</a:t>
            </a:r>
            <a:r>
              <a:rPr lang="en-US" dirty="0" err="1"/>
              <a:t>dict</a:t>
            </a:r>
            <a:r>
              <a:rPr lang="en-US" dirty="0"/>
              <a:t> { PACKAGE_PIN N16   IOSTANDARD LVCMOS33 } [</a:t>
            </a:r>
            <a:r>
              <a:rPr lang="en-US" dirty="0" err="1"/>
              <a:t>get_ports</a:t>
            </a:r>
            <a:r>
              <a:rPr lang="en-US" dirty="0"/>
              <a:t> { LEDs_out_0[2] }]; #IO_L21N_T3_DQS_AD14N_35 </a:t>
            </a:r>
            <a:r>
              <a:rPr lang="en-US" dirty="0" err="1"/>
              <a:t>Sch</a:t>
            </a:r>
            <a:r>
              <a:rPr lang="en-US" dirty="0"/>
              <a:t>=LEDs_out_0[2]</a:t>
            </a:r>
          </a:p>
          <a:p>
            <a:r>
              <a:rPr lang="en-US" dirty="0" err="1"/>
              <a:t>set_property</a:t>
            </a:r>
            <a:r>
              <a:rPr lang="en-US" dirty="0"/>
              <a:t> -</a:t>
            </a:r>
            <a:r>
              <a:rPr lang="en-US" dirty="0" err="1"/>
              <a:t>dict</a:t>
            </a:r>
            <a:r>
              <a:rPr lang="en-US" dirty="0"/>
              <a:t> { PACKAGE_PIN M14   IOSTANDARD LVCMOS33 } [</a:t>
            </a:r>
            <a:r>
              <a:rPr lang="en-US" dirty="0" err="1"/>
              <a:t>get_ports</a:t>
            </a:r>
            <a:r>
              <a:rPr lang="en-US" dirty="0"/>
              <a:t> { LEDs_out_0[3] }]; #IO_L23P_T3_35 </a:t>
            </a:r>
            <a:r>
              <a:rPr lang="en-US" dirty="0" err="1"/>
              <a:t>Sch</a:t>
            </a:r>
            <a:r>
              <a:rPr lang="en-US" dirty="0"/>
              <a:t>=LEDs_out_0[3]</a:t>
            </a:r>
          </a:p>
        </p:txBody>
      </p:sp>
    </p:spTree>
    <p:extLst>
      <p:ext uri="{BB962C8B-B14F-4D97-AF65-F5344CB8AC3E}">
        <p14:creationId xmlns:p14="http://schemas.microsoft.com/office/powerpoint/2010/main" val="3401633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Generate Bitstream</a:t>
            </a:r>
          </a:p>
          <a:p>
            <a:endParaRPr lang="en-US" dirty="0"/>
          </a:p>
          <a:p>
            <a:pPr marL="285750" indent="-285750">
              <a:buFont typeface="Arial" panose="020B0604020202020204" pitchFamily="34" charset="0"/>
              <a:buChar char="•"/>
            </a:pPr>
            <a:r>
              <a:rPr lang="en-US" dirty="0"/>
              <a:t>File </a:t>
            </a:r>
            <a:r>
              <a:rPr lang="en-US" dirty="0">
                <a:sym typeface="Wingdings" pitchFamily="2" charset="2"/>
              </a:rPr>
              <a:t> Export </a:t>
            </a:r>
            <a:r>
              <a:rPr lang="en-US" dirty="0"/>
              <a:t>Export Hardware (include bitstream)</a:t>
            </a:r>
          </a:p>
          <a:p>
            <a:endParaRPr lang="en-US" dirty="0"/>
          </a:p>
          <a:p>
            <a:pPr marL="285750" indent="-285750">
              <a:buFont typeface="Arial" panose="020B0604020202020204" pitchFamily="34" charset="0"/>
              <a:buChar char="•"/>
            </a:pPr>
            <a:r>
              <a:rPr lang="en-US" dirty="0"/>
              <a:t>File </a:t>
            </a:r>
            <a:r>
              <a:rPr lang="en-US" dirty="0">
                <a:sym typeface="Wingdings" pitchFamily="2" charset="2"/>
              </a:rPr>
              <a:t> </a:t>
            </a:r>
            <a:r>
              <a:rPr lang="en-US" dirty="0"/>
              <a:t>Launch SDK</a:t>
            </a:r>
          </a:p>
          <a:p>
            <a:pPr marL="285750" indent="-285750">
              <a:buFont typeface="Arial" panose="020B0604020202020204" pitchFamily="34" charset="0"/>
              <a:buChar char="•"/>
            </a:pPr>
            <a:r>
              <a:rPr lang="en-US" dirty="0"/>
              <a:t>In SDK, File </a:t>
            </a:r>
            <a:r>
              <a:rPr lang="en-US" dirty="0">
                <a:sym typeface="Wingdings" pitchFamily="2" charset="2"/>
              </a:rPr>
              <a:t> New  Application Project</a:t>
            </a:r>
            <a:endParaRPr lang="en-US" dirty="0"/>
          </a:p>
        </p:txBody>
      </p:sp>
      <p:pic>
        <p:nvPicPr>
          <p:cNvPr id="2" name="Picture 1">
            <a:extLst>
              <a:ext uri="{FF2B5EF4-FFF2-40B4-BE49-F238E27FC236}">
                <a16:creationId xmlns:a16="http://schemas.microsoft.com/office/drawing/2014/main" id="{9CF0B8A6-AC9B-4244-AACF-534DAD7A9400}"/>
              </a:ext>
            </a:extLst>
          </p:cNvPr>
          <p:cNvPicPr>
            <a:picLocks noChangeAspect="1"/>
          </p:cNvPicPr>
          <p:nvPr/>
        </p:nvPicPr>
        <p:blipFill>
          <a:blip r:embed="rId5"/>
          <a:stretch>
            <a:fillRect/>
          </a:stretch>
        </p:blipFill>
        <p:spPr>
          <a:xfrm>
            <a:off x="717034" y="3031353"/>
            <a:ext cx="7366000" cy="2451100"/>
          </a:xfrm>
          <a:prstGeom prst="rect">
            <a:avLst/>
          </a:prstGeom>
        </p:spPr>
      </p:pic>
    </p:spTree>
    <p:extLst>
      <p:ext uri="{BB962C8B-B14F-4D97-AF65-F5344CB8AC3E}">
        <p14:creationId xmlns:p14="http://schemas.microsoft.com/office/powerpoint/2010/main" val="39924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C74DDAF-4956-0545-AAD5-FDA46DEB4D38}"/>
              </a:ext>
            </a:extLst>
          </p:cNvPr>
          <p:cNvSpPr txBox="1"/>
          <p:nvPr/>
        </p:nvSpPr>
        <p:spPr>
          <a:xfrm>
            <a:off x="139698" y="1857359"/>
            <a:ext cx="3459550" cy="369332"/>
          </a:xfrm>
          <a:prstGeom prst="rect">
            <a:avLst/>
          </a:prstGeom>
          <a:noFill/>
        </p:spPr>
        <p:txBody>
          <a:bodyPr wrap="square" rtlCol="0">
            <a:spAutoFit/>
          </a:bodyPr>
          <a:lstStyle/>
          <a:p>
            <a:r>
              <a:rPr lang="en-US" dirty="0"/>
              <a:t>Create an empty C project</a:t>
            </a:r>
          </a:p>
        </p:txBody>
      </p:sp>
      <p:pic>
        <p:nvPicPr>
          <p:cNvPr id="13" name="Picture 12">
            <a:extLst>
              <a:ext uri="{FF2B5EF4-FFF2-40B4-BE49-F238E27FC236}">
                <a16:creationId xmlns:a16="http://schemas.microsoft.com/office/drawing/2014/main" id="{2743E074-6A40-804E-9A69-D33A1B0369ED}"/>
              </a:ext>
            </a:extLst>
          </p:cNvPr>
          <p:cNvPicPr>
            <a:picLocks noChangeAspect="1"/>
          </p:cNvPicPr>
          <p:nvPr/>
        </p:nvPicPr>
        <p:blipFill>
          <a:blip r:embed="rId5"/>
          <a:stretch>
            <a:fillRect/>
          </a:stretch>
        </p:blipFill>
        <p:spPr>
          <a:xfrm>
            <a:off x="203553" y="2210946"/>
            <a:ext cx="4152900" cy="2921000"/>
          </a:xfrm>
          <a:prstGeom prst="rect">
            <a:avLst/>
          </a:prstGeom>
        </p:spPr>
      </p:pic>
      <p:pic>
        <p:nvPicPr>
          <p:cNvPr id="4" name="Picture 3">
            <a:extLst>
              <a:ext uri="{FF2B5EF4-FFF2-40B4-BE49-F238E27FC236}">
                <a16:creationId xmlns:a16="http://schemas.microsoft.com/office/drawing/2014/main" id="{1ECD7592-0310-F641-800D-D69946EAA30C}"/>
              </a:ext>
            </a:extLst>
          </p:cNvPr>
          <p:cNvPicPr>
            <a:picLocks noChangeAspect="1"/>
          </p:cNvPicPr>
          <p:nvPr/>
        </p:nvPicPr>
        <p:blipFill>
          <a:blip r:embed="rId6"/>
          <a:stretch>
            <a:fillRect/>
          </a:stretch>
        </p:blipFill>
        <p:spPr>
          <a:xfrm>
            <a:off x="3015049" y="912900"/>
            <a:ext cx="5925398" cy="5517093"/>
          </a:xfrm>
          <a:prstGeom prst="rect">
            <a:avLst/>
          </a:prstGeom>
        </p:spPr>
      </p:pic>
    </p:spTree>
    <p:extLst>
      <p:ext uri="{BB962C8B-B14F-4D97-AF65-F5344CB8AC3E}">
        <p14:creationId xmlns:p14="http://schemas.microsoft.com/office/powerpoint/2010/main" val="301555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Generate a new C source File</a:t>
            </a:r>
          </a:p>
        </p:txBody>
      </p:sp>
      <p:pic>
        <p:nvPicPr>
          <p:cNvPr id="4" name="Picture 3">
            <a:extLst>
              <a:ext uri="{FF2B5EF4-FFF2-40B4-BE49-F238E27FC236}">
                <a16:creationId xmlns:a16="http://schemas.microsoft.com/office/drawing/2014/main" id="{CFF68D30-7704-BC41-ADA3-5EC6502808CF}"/>
              </a:ext>
            </a:extLst>
          </p:cNvPr>
          <p:cNvPicPr>
            <a:picLocks noChangeAspect="1"/>
          </p:cNvPicPr>
          <p:nvPr/>
        </p:nvPicPr>
        <p:blipFill>
          <a:blip r:embed="rId5"/>
          <a:stretch>
            <a:fillRect/>
          </a:stretch>
        </p:blipFill>
        <p:spPr>
          <a:xfrm>
            <a:off x="594155" y="1828213"/>
            <a:ext cx="7721600" cy="3962400"/>
          </a:xfrm>
          <a:prstGeom prst="rect">
            <a:avLst/>
          </a:prstGeom>
        </p:spPr>
      </p:pic>
    </p:spTree>
    <p:extLst>
      <p:ext uri="{BB962C8B-B14F-4D97-AF65-F5344CB8AC3E}">
        <p14:creationId xmlns:p14="http://schemas.microsoft.com/office/powerpoint/2010/main" val="3756847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962564"/>
            <a:ext cx="8192529" cy="369332"/>
          </a:xfrm>
          <a:prstGeom prst="rect">
            <a:avLst/>
          </a:prstGeom>
          <a:noFill/>
        </p:spPr>
        <p:txBody>
          <a:bodyPr wrap="square" rtlCol="0">
            <a:spAutoFit/>
          </a:bodyPr>
          <a:lstStyle/>
          <a:p>
            <a:pPr marL="285750" indent="-285750">
              <a:buFont typeface="Arial" panose="020B0604020202020204" pitchFamily="34" charset="0"/>
              <a:buChar char="•"/>
            </a:pPr>
            <a:r>
              <a:rPr lang="en-US" dirty="0"/>
              <a:t>Don’t forget to add .c after your file name.</a:t>
            </a:r>
          </a:p>
        </p:txBody>
      </p:sp>
      <p:pic>
        <p:nvPicPr>
          <p:cNvPr id="5" name="Picture 4">
            <a:extLst>
              <a:ext uri="{FF2B5EF4-FFF2-40B4-BE49-F238E27FC236}">
                <a16:creationId xmlns:a16="http://schemas.microsoft.com/office/drawing/2014/main" id="{610C6CCB-3C7C-5549-8A8E-7654BF53F57C}"/>
              </a:ext>
            </a:extLst>
          </p:cNvPr>
          <p:cNvPicPr>
            <a:picLocks noChangeAspect="1"/>
          </p:cNvPicPr>
          <p:nvPr/>
        </p:nvPicPr>
        <p:blipFill>
          <a:blip r:embed="rId5"/>
          <a:stretch>
            <a:fillRect/>
          </a:stretch>
        </p:blipFill>
        <p:spPr>
          <a:xfrm>
            <a:off x="1252507" y="1707103"/>
            <a:ext cx="6638985" cy="3953553"/>
          </a:xfrm>
          <a:prstGeom prst="rect">
            <a:avLst/>
          </a:prstGeom>
        </p:spPr>
      </p:pic>
    </p:spTree>
    <p:extLst>
      <p:ext uri="{BB962C8B-B14F-4D97-AF65-F5344CB8AC3E}">
        <p14:creationId xmlns:p14="http://schemas.microsoft.com/office/powerpoint/2010/main" val="4162300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EDBBCD-30F2-3144-8843-0D1072247A14}"/>
              </a:ext>
            </a:extLst>
          </p:cNvPr>
          <p:cNvSpPr txBox="1"/>
          <p:nvPr/>
        </p:nvSpPr>
        <p:spPr>
          <a:xfrm>
            <a:off x="717034" y="801923"/>
            <a:ext cx="7982123" cy="5909310"/>
          </a:xfrm>
          <a:prstGeom prst="rect">
            <a:avLst/>
          </a:prstGeom>
          <a:noFill/>
        </p:spPr>
        <p:txBody>
          <a:bodyPr wrap="square" rtlCol="0">
            <a:spAutoFit/>
          </a:bodyPr>
          <a:lstStyle/>
          <a:p>
            <a:endParaRPr lang="en-US" sz="900" dirty="0"/>
          </a:p>
          <a:p>
            <a:r>
              <a:rPr lang="en-US" sz="900" dirty="0"/>
              <a:t>#include "</a:t>
            </a:r>
            <a:r>
              <a:rPr lang="en-US" sz="900" dirty="0" err="1"/>
              <a:t>xparameters.h</a:t>
            </a:r>
            <a:r>
              <a:rPr lang="en-US" sz="900" dirty="0"/>
              <a:t>"</a:t>
            </a:r>
          </a:p>
          <a:p>
            <a:r>
              <a:rPr lang="en-US" sz="900" dirty="0"/>
              <a:t>#include "</a:t>
            </a:r>
            <a:r>
              <a:rPr lang="en-US" sz="900" dirty="0" err="1"/>
              <a:t>xil_io.h</a:t>
            </a:r>
            <a:r>
              <a:rPr lang="en-US" sz="900" dirty="0"/>
              <a:t>"</a:t>
            </a:r>
          </a:p>
          <a:p>
            <a:r>
              <a:rPr lang="en-US" sz="900" dirty="0"/>
              <a:t>#include "</a:t>
            </a:r>
            <a:r>
              <a:rPr lang="en-US" sz="900" dirty="0" err="1"/>
              <a:t>AXI_led_controller.h</a:t>
            </a:r>
            <a:r>
              <a:rPr lang="en-US" sz="900" dirty="0"/>
              <a:t>"</a:t>
            </a:r>
          </a:p>
          <a:p>
            <a:r>
              <a:rPr lang="en-US" sz="900" dirty="0"/>
              <a:t>#include "</a:t>
            </a:r>
            <a:r>
              <a:rPr lang="en-US" sz="900" dirty="0" err="1"/>
              <a:t>xil_printf.h</a:t>
            </a:r>
            <a:r>
              <a:rPr lang="en-US" sz="900" dirty="0"/>
              <a:t>"</a:t>
            </a:r>
          </a:p>
          <a:p>
            <a:endParaRPr lang="en-US" sz="900" dirty="0"/>
          </a:p>
          <a:p>
            <a:endParaRPr lang="en-US" sz="900" dirty="0"/>
          </a:p>
          <a:p>
            <a:r>
              <a:rPr lang="en-US" sz="900" dirty="0"/>
              <a:t>#define LED_BASE_ADDR	XPAR_AXI_LED_CONTROLLER_0_S00_AXI_BASEADDR</a:t>
            </a:r>
          </a:p>
          <a:p>
            <a:r>
              <a:rPr lang="en-US" sz="900" dirty="0"/>
              <a:t>#define LED_REG0		0</a:t>
            </a:r>
          </a:p>
          <a:p>
            <a:endParaRPr lang="en-US" sz="900" dirty="0"/>
          </a:p>
          <a:p>
            <a:r>
              <a:rPr lang="en-US" sz="900" dirty="0"/>
              <a:t>#define	DELAY 50000000</a:t>
            </a:r>
          </a:p>
          <a:p>
            <a:endParaRPr lang="en-US" sz="900" dirty="0"/>
          </a:p>
          <a:p>
            <a:r>
              <a:rPr lang="en-US" sz="900" dirty="0"/>
              <a:t>int main()</a:t>
            </a:r>
          </a:p>
          <a:p>
            <a:r>
              <a:rPr lang="en-US" sz="900" dirty="0"/>
              <a:t>{</a:t>
            </a:r>
          </a:p>
          <a:p>
            <a:r>
              <a:rPr lang="en-US" sz="900" dirty="0"/>
              <a:t>	int temp = 0;</a:t>
            </a:r>
          </a:p>
          <a:p>
            <a:r>
              <a:rPr lang="en-US" sz="900" dirty="0"/>
              <a:t>	int </a:t>
            </a:r>
            <a:r>
              <a:rPr lang="en-US" sz="900" dirty="0" err="1"/>
              <a:t>led_value</a:t>
            </a:r>
            <a:r>
              <a:rPr lang="en-US" sz="900" dirty="0"/>
              <a:t> = 0;</a:t>
            </a:r>
          </a:p>
          <a:p>
            <a:r>
              <a:rPr lang="en-US" sz="900" dirty="0"/>
              <a:t>	int </a:t>
            </a:r>
            <a:r>
              <a:rPr lang="en-US" sz="900" dirty="0" err="1"/>
              <a:t>i</a:t>
            </a:r>
            <a:r>
              <a:rPr lang="en-US" sz="900" dirty="0"/>
              <a:t> = 0;</a:t>
            </a:r>
          </a:p>
          <a:p>
            <a:endParaRPr lang="en-US" sz="900" dirty="0"/>
          </a:p>
          <a:p>
            <a:r>
              <a:rPr lang="en-US" sz="900" dirty="0"/>
              <a:t>    </a:t>
            </a:r>
            <a:r>
              <a:rPr lang="en-US" sz="900" dirty="0" err="1"/>
              <a:t>xil_printf</a:t>
            </a:r>
            <a:r>
              <a:rPr lang="en-US" sz="900" dirty="0"/>
              <a:t>("</a:t>
            </a:r>
            <a:r>
              <a:rPr lang="en-US" sz="900" dirty="0" err="1"/>
              <a:t>led_controller</a:t>
            </a:r>
            <a:r>
              <a:rPr lang="en-US" sz="900" dirty="0"/>
              <a:t> </a:t>
            </a:r>
            <a:r>
              <a:rPr lang="en-US" sz="900" dirty="0" err="1"/>
              <a:t>ip</a:t>
            </a:r>
            <a:r>
              <a:rPr lang="en-US" sz="900" dirty="0"/>
              <a:t> test\r\n");</a:t>
            </a:r>
          </a:p>
          <a:p>
            <a:r>
              <a:rPr lang="en-US" sz="900" dirty="0"/>
              <a:t>    </a:t>
            </a:r>
            <a:r>
              <a:rPr lang="en-US" sz="900" dirty="0" err="1"/>
              <a:t>xil_printf</a:t>
            </a:r>
            <a:r>
              <a:rPr lang="en-US" sz="900" dirty="0"/>
              <a:t>("----------------------\r\n");</a:t>
            </a:r>
          </a:p>
          <a:p>
            <a:endParaRPr lang="en-US" sz="900" dirty="0"/>
          </a:p>
          <a:p>
            <a:r>
              <a:rPr lang="en-US" sz="900" dirty="0"/>
              <a:t>   while(1)</a:t>
            </a:r>
          </a:p>
          <a:p>
            <a:r>
              <a:rPr lang="en-US" sz="900" dirty="0"/>
              <a:t>	{</a:t>
            </a:r>
          </a:p>
          <a:p>
            <a:r>
              <a:rPr lang="en-US" sz="900" dirty="0"/>
              <a:t>	   	/* write reg0 */</a:t>
            </a:r>
          </a:p>
          <a:p>
            <a:r>
              <a:rPr lang="en-US" sz="900" dirty="0"/>
              <a:t>		</a:t>
            </a:r>
            <a:r>
              <a:rPr lang="en-US" sz="900" dirty="0" err="1"/>
              <a:t>AXI_LED_CONTROLLER_mWriteReg</a:t>
            </a:r>
            <a:r>
              <a:rPr lang="en-US" sz="900" dirty="0"/>
              <a:t>(LED_BASE_ADDR,LED_REG0,led_value);</a:t>
            </a:r>
          </a:p>
          <a:p>
            <a:endParaRPr lang="en-US" sz="900" dirty="0"/>
          </a:p>
          <a:p>
            <a:r>
              <a:rPr lang="en-US" sz="900" dirty="0"/>
              <a:t>		/* read reg0 */</a:t>
            </a:r>
          </a:p>
          <a:p>
            <a:r>
              <a:rPr lang="en-US" sz="900" dirty="0"/>
              <a:t>		temp = </a:t>
            </a:r>
            <a:r>
              <a:rPr lang="en-US" sz="900" dirty="0" err="1"/>
              <a:t>AXI_LED_CONTROLLER_mReadReg</a:t>
            </a:r>
            <a:r>
              <a:rPr lang="en-US" sz="900" dirty="0"/>
              <a:t> (LED_BASE_ADDR,LED_REG0);</a:t>
            </a:r>
          </a:p>
          <a:p>
            <a:endParaRPr lang="en-US" sz="900" dirty="0"/>
          </a:p>
          <a:p>
            <a:r>
              <a:rPr lang="en-US" sz="900" dirty="0"/>
              <a:t>		/* show value */</a:t>
            </a:r>
          </a:p>
          <a:p>
            <a:r>
              <a:rPr lang="en-US" sz="900" dirty="0"/>
              <a:t>		</a:t>
            </a:r>
            <a:r>
              <a:rPr lang="en-US" sz="900" dirty="0" err="1"/>
              <a:t>xil_printf</a:t>
            </a:r>
            <a:r>
              <a:rPr lang="en-US" sz="900" dirty="0"/>
              <a:t>("led = %d",</a:t>
            </a:r>
            <a:r>
              <a:rPr lang="en-US" sz="900" dirty="0" err="1"/>
              <a:t>led_value</a:t>
            </a:r>
            <a:r>
              <a:rPr lang="en-US" sz="900" dirty="0"/>
              <a:t>);</a:t>
            </a:r>
          </a:p>
          <a:p>
            <a:r>
              <a:rPr lang="en-US" sz="900" dirty="0"/>
              <a:t>		</a:t>
            </a:r>
            <a:r>
              <a:rPr lang="en-US" sz="900" dirty="0" err="1"/>
              <a:t>xil_printf</a:t>
            </a:r>
            <a:r>
              <a:rPr lang="en-US" sz="900" dirty="0"/>
              <a:t>("\</a:t>
            </a:r>
            <a:r>
              <a:rPr lang="en-US" sz="900" dirty="0" err="1"/>
              <a:t>ttemp</a:t>
            </a:r>
            <a:r>
              <a:rPr lang="en-US" sz="900" dirty="0"/>
              <a:t> = %d\r\</a:t>
            </a:r>
            <a:r>
              <a:rPr lang="en-US" sz="900" dirty="0" err="1"/>
              <a:t>n",temp</a:t>
            </a:r>
            <a:r>
              <a:rPr lang="en-US" sz="900" dirty="0"/>
              <a:t>);</a:t>
            </a:r>
          </a:p>
          <a:p>
            <a:endParaRPr lang="en-US" sz="900" dirty="0"/>
          </a:p>
          <a:p>
            <a:r>
              <a:rPr lang="en-US" sz="900" dirty="0"/>
              <a:t>		if(</a:t>
            </a:r>
            <a:r>
              <a:rPr lang="en-US" sz="900" dirty="0" err="1"/>
              <a:t>led_value</a:t>
            </a:r>
            <a:r>
              <a:rPr lang="en-US" sz="900" dirty="0"/>
              <a:t> &lt; 15)</a:t>
            </a:r>
          </a:p>
          <a:p>
            <a:r>
              <a:rPr lang="en-US" sz="900" dirty="0"/>
              <a:t>			</a:t>
            </a:r>
            <a:r>
              <a:rPr lang="en-US" sz="900" dirty="0" err="1"/>
              <a:t>led_value</a:t>
            </a:r>
            <a:r>
              <a:rPr lang="en-US" sz="900" dirty="0"/>
              <a:t>++;</a:t>
            </a:r>
          </a:p>
          <a:p>
            <a:r>
              <a:rPr lang="en-US" sz="900" dirty="0"/>
              <a:t>		else</a:t>
            </a:r>
          </a:p>
          <a:p>
            <a:r>
              <a:rPr lang="en-US" sz="900" dirty="0"/>
              <a:t>			</a:t>
            </a:r>
            <a:r>
              <a:rPr lang="en-US" sz="900" dirty="0" err="1"/>
              <a:t>led_value</a:t>
            </a:r>
            <a:r>
              <a:rPr lang="en-US" sz="900" dirty="0"/>
              <a:t> = 0;</a:t>
            </a:r>
          </a:p>
          <a:p>
            <a:endParaRPr lang="en-US" sz="900" dirty="0"/>
          </a:p>
          <a:p>
            <a:r>
              <a:rPr lang="en-US" sz="900" dirty="0"/>
              <a:t>		for(</a:t>
            </a:r>
            <a:r>
              <a:rPr lang="en-US" sz="900" dirty="0" err="1"/>
              <a:t>i</a:t>
            </a:r>
            <a:r>
              <a:rPr lang="en-US" sz="900" dirty="0"/>
              <a:t>=0;i&lt;</a:t>
            </a:r>
            <a:r>
              <a:rPr lang="en-US" sz="900" dirty="0" err="1"/>
              <a:t>DELAY;i</a:t>
            </a:r>
            <a:r>
              <a:rPr lang="en-US" sz="900" dirty="0"/>
              <a:t>++);</a:t>
            </a:r>
          </a:p>
          <a:p>
            <a:endParaRPr lang="en-US" sz="900" dirty="0"/>
          </a:p>
          <a:p>
            <a:r>
              <a:rPr lang="en-US" sz="900" dirty="0"/>
              <a:t>	}</a:t>
            </a:r>
          </a:p>
          <a:p>
            <a:r>
              <a:rPr lang="en-US" sz="900" dirty="0"/>
              <a:t>}</a:t>
            </a:r>
          </a:p>
        </p:txBody>
      </p:sp>
    </p:spTree>
    <p:extLst>
      <p:ext uri="{BB962C8B-B14F-4D97-AF65-F5344CB8AC3E}">
        <p14:creationId xmlns:p14="http://schemas.microsoft.com/office/powerpoint/2010/main" val="2097982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79ACCF1-D865-AF4C-BADF-4C2956194675}"/>
              </a:ext>
            </a:extLst>
          </p:cNvPr>
          <p:cNvPicPr>
            <a:picLocks noChangeAspect="1"/>
          </p:cNvPicPr>
          <p:nvPr/>
        </p:nvPicPr>
        <p:blipFill>
          <a:blip r:embed="rId5"/>
          <a:stretch>
            <a:fillRect/>
          </a:stretch>
        </p:blipFill>
        <p:spPr>
          <a:xfrm>
            <a:off x="387350" y="1092199"/>
            <a:ext cx="8369300" cy="5232400"/>
          </a:xfrm>
          <a:prstGeom prst="rect">
            <a:avLst/>
          </a:prstGeom>
        </p:spPr>
      </p:pic>
    </p:spTree>
    <p:extLst>
      <p:ext uri="{BB962C8B-B14F-4D97-AF65-F5344CB8AC3E}">
        <p14:creationId xmlns:p14="http://schemas.microsoft.com/office/powerpoint/2010/main" val="3083883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0498" y="1030828"/>
            <a:ext cx="3689350" cy="646331"/>
          </a:xfrm>
          <a:prstGeom prst="rect">
            <a:avLst/>
          </a:prstGeom>
          <a:noFill/>
        </p:spPr>
        <p:txBody>
          <a:bodyPr wrap="square" rtlCol="0">
            <a:spAutoFit/>
          </a:bodyPr>
          <a:lstStyle/>
          <a:p>
            <a:pPr marL="342900" indent="-342900">
              <a:buAutoNum type="arabicPeriod"/>
            </a:pPr>
            <a:r>
              <a:rPr lang="en-US" altLang="zh-CN" dirty="0"/>
              <a:t>Close SDK</a:t>
            </a:r>
          </a:p>
          <a:p>
            <a:pPr marL="342900" indent="-342900">
              <a:buAutoNum type="arabicPeriod"/>
            </a:pPr>
            <a:r>
              <a:rPr lang="en-US" dirty="0"/>
              <a:t>Export Block Design</a:t>
            </a:r>
          </a:p>
        </p:txBody>
      </p:sp>
      <p:pic>
        <p:nvPicPr>
          <p:cNvPr id="4" name="Picture 3"/>
          <p:cNvPicPr>
            <a:picLocks noChangeAspect="1"/>
          </p:cNvPicPr>
          <p:nvPr/>
        </p:nvPicPr>
        <p:blipFill>
          <a:blip r:embed="rId5"/>
          <a:stretch>
            <a:fillRect/>
          </a:stretch>
        </p:blipFill>
        <p:spPr>
          <a:xfrm>
            <a:off x="190498" y="2081191"/>
            <a:ext cx="4762502" cy="3835421"/>
          </a:xfrm>
          <a:prstGeom prst="rect">
            <a:avLst/>
          </a:prstGeom>
        </p:spPr>
      </p:pic>
      <p:pic>
        <p:nvPicPr>
          <p:cNvPr id="5" name="Picture 4"/>
          <p:cNvPicPr>
            <a:picLocks noChangeAspect="1"/>
          </p:cNvPicPr>
          <p:nvPr/>
        </p:nvPicPr>
        <p:blipFill>
          <a:blip r:embed="rId6"/>
          <a:stretch>
            <a:fillRect/>
          </a:stretch>
        </p:blipFill>
        <p:spPr>
          <a:xfrm>
            <a:off x="5060950" y="3763130"/>
            <a:ext cx="3929812" cy="1742319"/>
          </a:xfrm>
          <a:prstGeom prst="rect">
            <a:avLst/>
          </a:prstGeom>
        </p:spPr>
      </p:pic>
    </p:spTree>
    <p:extLst>
      <p:ext uri="{BB962C8B-B14F-4D97-AF65-F5344CB8AC3E}">
        <p14:creationId xmlns:p14="http://schemas.microsoft.com/office/powerpoint/2010/main" val="1394704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0498" y="1292300"/>
            <a:ext cx="3270252" cy="1200329"/>
          </a:xfrm>
          <a:prstGeom prst="rect">
            <a:avLst/>
          </a:prstGeom>
          <a:noFill/>
        </p:spPr>
        <p:txBody>
          <a:bodyPr wrap="square" rtlCol="0">
            <a:spAutoFit/>
          </a:bodyPr>
          <a:lstStyle/>
          <a:p>
            <a:r>
              <a:rPr lang="en-US" dirty="0"/>
              <a:t>Export </a:t>
            </a:r>
            <a:r>
              <a:rPr lang="en-US" dirty="0" err="1"/>
              <a:t>Bitstream</a:t>
            </a:r>
            <a:r>
              <a:rPr lang="en-US" dirty="0"/>
              <a:t> File</a:t>
            </a:r>
          </a:p>
          <a:p>
            <a:endParaRPr lang="en-US" dirty="0"/>
          </a:p>
          <a:p>
            <a:r>
              <a:rPr lang="en-US" dirty="0"/>
              <a:t>Make sure the </a:t>
            </a:r>
            <a:r>
              <a:rPr lang="en-US" dirty="0" err="1"/>
              <a:t>bitstream</a:t>
            </a:r>
            <a:r>
              <a:rPr lang="en-US" dirty="0"/>
              <a:t> has the same name as the .</a:t>
            </a:r>
            <a:r>
              <a:rPr lang="en-US" dirty="0" err="1"/>
              <a:t>tcl</a:t>
            </a:r>
            <a:r>
              <a:rPr lang="en-US" dirty="0"/>
              <a:t> file</a:t>
            </a:r>
          </a:p>
        </p:txBody>
      </p:sp>
      <p:pic>
        <p:nvPicPr>
          <p:cNvPr id="2" name="Picture 1"/>
          <p:cNvPicPr>
            <a:picLocks noChangeAspect="1"/>
          </p:cNvPicPr>
          <p:nvPr/>
        </p:nvPicPr>
        <p:blipFill>
          <a:blip r:embed="rId5"/>
          <a:stretch>
            <a:fillRect/>
          </a:stretch>
        </p:blipFill>
        <p:spPr>
          <a:xfrm>
            <a:off x="3373741" y="1085850"/>
            <a:ext cx="5537103" cy="5238750"/>
          </a:xfrm>
          <a:prstGeom prst="rect">
            <a:avLst/>
          </a:prstGeom>
        </p:spPr>
      </p:pic>
    </p:spTree>
    <p:extLst>
      <p:ext uri="{BB962C8B-B14F-4D97-AF65-F5344CB8AC3E}">
        <p14:creationId xmlns:p14="http://schemas.microsoft.com/office/powerpoint/2010/main" val="3113777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1948" y="1330400"/>
            <a:ext cx="5060952" cy="369332"/>
          </a:xfrm>
          <a:prstGeom prst="rect">
            <a:avLst/>
          </a:prstGeom>
          <a:noFill/>
        </p:spPr>
        <p:txBody>
          <a:bodyPr wrap="square" rtlCol="0">
            <a:spAutoFit/>
          </a:bodyPr>
          <a:lstStyle/>
          <a:p>
            <a:r>
              <a:rPr lang="en-US" dirty="0"/>
              <a:t>Copy the .bit and .</a:t>
            </a:r>
            <a:r>
              <a:rPr lang="en-US" dirty="0" err="1"/>
              <a:t>tcl</a:t>
            </a:r>
            <a:r>
              <a:rPr lang="en-US" dirty="0"/>
              <a:t> to your </a:t>
            </a:r>
            <a:r>
              <a:rPr lang="en-US" dirty="0" err="1"/>
              <a:t>pynq</a:t>
            </a:r>
            <a:r>
              <a:rPr lang="en-US" dirty="0"/>
              <a:t> board</a:t>
            </a:r>
          </a:p>
        </p:txBody>
      </p:sp>
      <p:pic>
        <p:nvPicPr>
          <p:cNvPr id="4" name="Picture 3"/>
          <p:cNvPicPr>
            <a:picLocks noChangeAspect="1"/>
          </p:cNvPicPr>
          <p:nvPr/>
        </p:nvPicPr>
        <p:blipFill>
          <a:blip r:embed="rId5"/>
          <a:stretch>
            <a:fillRect/>
          </a:stretch>
        </p:blipFill>
        <p:spPr>
          <a:xfrm>
            <a:off x="646549" y="2235753"/>
            <a:ext cx="7267575" cy="3552825"/>
          </a:xfrm>
          <a:prstGeom prst="rect">
            <a:avLst/>
          </a:prstGeom>
        </p:spPr>
      </p:pic>
    </p:spTree>
    <p:extLst>
      <p:ext uri="{BB962C8B-B14F-4D97-AF65-F5344CB8AC3E}">
        <p14:creationId xmlns:p14="http://schemas.microsoft.com/office/powerpoint/2010/main" val="360521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1155698" y="914325"/>
            <a:ext cx="7315199" cy="461665"/>
          </a:xfrm>
          <a:prstGeom prst="rect">
            <a:avLst/>
          </a:prstGeom>
          <a:noFill/>
        </p:spPr>
        <p:txBody>
          <a:bodyPr wrap="square" rtlCol="0">
            <a:spAutoFit/>
          </a:bodyPr>
          <a:lstStyle/>
          <a:p>
            <a:r>
              <a:rPr lang="en-US" sz="2400" dirty="0" err="1"/>
              <a:t>Project_name</a:t>
            </a:r>
            <a:r>
              <a:rPr lang="en-US" sz="2400" dirty="0"/>
              <a:t> : </a:t>
            </a:r>
            <a:r>
              <a:rPr lang="en-US" sz="2400" dirty="0" err="1"/>
              <a:t>AXI_led_controller</a:t>
            </a:r>
            <a:endParaRPr lang="en-US" sz="2400" dirty="0"/>
          </a:p>
        </p:txBody>
      </p:sp>
      <p:pic>
        <p:nvPicPr>
          <p:cNvPr id="4" name="Picture 3">
            <a:extLst>
              <a:ext uri="{FF2B5EF4-FFF2-40B4-BE49-F238E27FC236}">
                <a16:creationId xmlns:a16="http://schemas.microsoft.com/office/drawing/2014/main" id="{FDCC2551-B6D3-E248-9003-4560AD570440}"/>
              </a:ext>
            </a:extLst>
          </p:cNvPr>
          <p:cNvPicPr>
            <a:picLocks noChangeAspect="1"/>
          </p:cNvPicPr>
          <p:nvPr/>
        </p:nvPicPr>
        <p:blipFill>
          <a:blip r:embed="rId5"/>
          <a:stretch>
            <a:fillRect/>
          </a:stretch>
        </p:blipFill>
        <p:spPr>
          <a:xfrm>
            <a:off x="800271" y="1689099"/>
            <a:ext cx="7793244" cy="4402781"/>
          </a:xfrm>
          <a:prstGeom prst="rect">
            <a:avLst/>
          </a:prstGeom>
        </p:spPr>
      </p:pic>
    </p:spTree>
    <p:extLst>
      <p:ext uri="{BB962C8B-B14F-4D97-AF65-F5344CB8AC3E}">
        <p14:creationId xmlns:p14="http://schemas.microsoft.com/office/powerpoint/2010/main" val="1877068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003800" y="2244694"/>
            <a:ext cx="4067935" cy="4162456"/>
          </a:xfrm>
          <a:prstGeom prst="rect">
            <a:avLst/>
          </a:prstGeom>
        </p:spPr>
      </p:pic>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4">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8898" y="987500"/>
            <a:ext cx="8242302" cy="2862322"/>
          </a:xfrm>
          <a:prstGeom prst="rect">
            <a:avLst/>
          </a:prstGeom>
          <a:noFill/>
        </p:spPr>
        <p:txBody>
          <a:bodyPr wrap="square" rtlCol="0">
            <a:spAutoFit/>
          </a:bodyPr>
          <a:lstStyle/>
          <a:p>
            <a:r>
              <a:rPr lang="en-US" dirty="0"/>
              <a:t>Copy the .bit and .</a:t>
            </a:r>
            <a:r>
              <a:rPr lang="en-US" dirty="0" err="1"/>
              <a:t>tcl</a:t>
            </a:r>
            <a:r>
              <a:rPr lang="en-US" dirty="0"/>
              <a:t> to your </a:t>
            </a:r>
            <a:r>
              <a:rPr lang="en-US" dirty="0" err="1"/>
              <a:t>pynq</a:t>
            </a:r>
            <a:r>
              <a:rPr lang="en-US" dirty="0"/>
              <a:t> board:</a:t>
            </a:r>
          </a:p>
          <a:p>
            <a:endParaRPr lang="en-US" dirty="0"/>
          </a:p>
          <a:p>
            <a:r>
              <a:rPr lang="en-US" dirty="0"/>
              <a:t>First, connect your </a:t>
            </a:r>
            <a:r>
              <a:rPr lang="en-US" dirty="0" err="1"/>
              <a:t>pynq</a:t>
            </a:r>
            <a:r>
              <a:rPr lang="en-US" dirty="0"/>
              <a:t> board with your PC via Ethernet. (static IP). Don’t forget to move your jumper.</a:t>
            </a:r>
          </a:p>
          <a:p>
            <a:endParaRPr lang="en-US" altLang="zh-CN" dirty="0"/>
          </a:p>
          <a:p>
            <a:r>
              <a:rPr lang="en-US" altLang="zh-CN" dirty="0"/>
              <a:t>Type in \\</a:t>
            </a:r>
            <a:r>
              <a:rPr lang="en-US" dirty="0">
                <a:hlinkClick r:id="rId6"/>
              </a:rPr>
              <a:t>192.168.2.99\xilinx</a:t>
            </a:r>
            <a:r>
              <a:rPr lang="en-US" dirty="0"/>
              <a:t> in your F</a:t>
            </a:r>
            <a:r>
              <a:rPr lang="en-US" altLang="zh-CN" dirty="0"/>
              <a:t>ile Explorer</a:t>
            </a:r>
            <a:r>
              <a:rPr lang="en-US" dirty="0"/>
              <a:t>.</a:t>
            </a:r>
          </a:p>
          <a:p>
            <a:endParaRPr lang="en-US" dirty="0"/>
          </a:p>
          <a:p>
            <a:r>
              <a:rPr lang="en-US" dirty="0"/>
              <a:t>(reference:</a:t>
            </a:r>
            <a:r>
              <a:rPr lang="en-US" dirty="0">
                <a:hlinkClick r:id="rId7"/>
              </a:rPr>
              <a:t> </a:t>
            </a:r>
          </a:p>
          <a:p>
            <a:r>
              <a:rPr lang="en-US" dirty="0">
                <a:hlinkClick r:id="rId7"/>
              </a:rPr>
              <a:t>https://pynq.readthedocs.io/en/v2.0/getting_started.html</a:t>
            </a:r>
            <a:r>
              <a:rPr lang="en-US" dirty="0"/>
              <a:t>)</a:t>
            </a:r>
          </a:p>
          <a:p>
            <a:endParaRPr lang="en-US" dirty="0"/>
          </a:p>
        </p:txBody>
      </p:sp>
    </p:spTree>
    <p:extLst>
      <p:ext uri="{BB962C8B-B14F-4D97-AF65-F5344CB8AC3E}">
        <p14:creationId xmlns:p14="http://schemas.microsoft.com/office/powerpoint/2010/main" val="312560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8898" y="987500"/>
            <a:ext cx="8242302" cy="1754326"/>
          </a:xfrm>
          <a:prstGeom prst="rect">
            <a:avLst/>
          </a:prstGeom>
          <a:noFill/>
        </p:spPr>
        <p:txBody>
          <a:bodyPr wrap="square" rtlCol="0">
            <a:spAutoFit/>
          </a:bodyPr>
          <a:lstStyle/>
          <a:p>
            <a:r>
              <a:rPr lang="en-US" dirty="0"/>
              <a:t>Copy the .bit and .</a:t>
            </a:r>
            <a:r>
              <a:rPr lang="en-US" dirty="0" err="1"/>
              <a:t>tcl</a:t>
            </a:r>
            <a:r>
              <a:rPr lang="en-US" dirty="0"/>
              <a:t> to </a:t>
            </a:r>
            <a:r>
              <a:rPr lang="en-US" dirty="0" err="1"/>
              <a:t>pynq</a:t>
            </a:r>
            <a:r>
              <a:rPr lang="en-US" dirty="0"/>
              <a:t>/overlays/led</a:t>
            </a:r>
          </a:p>
          <a:p>
            <a:endParaRPr lang="en-US" dirty="0"/>
          </a:p>
          <a:p>
            <a:r>
              <a:rPr lang="en-US" dirty="0"/>
              <a:t>(You may create a folder “led”)</a:t>
            </a:r>
          </a:p>
          <a:p>
            <a:endParaRPr lang="en-US" dirty="0"/>
          </a:p>
          <a:p>
            <a:r>
              <a:rPr lang="en-US" dirty="0"/>
              <a:t>Create a new python 3 notebook and type in the code</a:t>
            </a:r>
          </a:p>
          <a:p>
            <a:endParaRPr lang="en-US" dirty="0"/>
          </a:p>
        </p:txBody>
      </p:sp>
      <p:pic>
        <p:nvPicPr>
          <p:cNvPr id="4" name="Picture 3">
            <a:extLst>
              <a:ext uri="{FF2B5EF4-FFF2-40B4-BE49-F238E27FC236}">
                <a16:creationId xmlns:a16="http://schemas.microsoft.com/office/drawing/2014/main" id="{2D69CB3B-7E2F-CE46-B6EF-3FE00206BC75}"/>
              </a:ext>
            </a:extLst>
          </p:cNvPr>
          <p:cNvPicPr>
            <a:picLocks noChangeAspect="1"/>
          </p:cNvPicPr>
          <p:nvPr/>
        </p:nvPicPr>
        <p:blipFill>
          <a:blip r:embed="rId5"/>
          <a:stretch>
            <a:fillRect/>
          </a:stretch>
        </p:blipFill>
        <p:spPr>
          <a:xfrm>
            <a:off x="5801839" y="1121713"/>
            <a:ext cx="2971800" cy="1485900"/>
          </a:xfrm>
          <a:prstGeom prst="rect">
            <a:avLst/>
          </a:prstGeom>
        </p:spPr>
      </p:pic>
      <p:pic>
        <p:nvPicPr>
          <p:cNvPr id="10" name="Picture 9">
            <a:extLst>
              <a:ext uri="{FF2B5EF4-FFF2-40B4-BE49-F238E27FC236}">
                <a16:creationId xmlns:a16="http://schemas.microsoft.com/office/drawing/2014/main" id="{0C674235-4464-FC42-BB40-F243FA38F41D}"/>
              </a:ext>
            </a:extLst>
          </p:cNvPr>
          <p:cNvPicPr>
            <a:picLocks noChangeAspect="1"/>
          </p:cNvPicPr>
          <p:nvPr/>
        </p:nvPicPr>
        <p:blipFill>
          <a:blip r:embed="rId6"/>
          <a:stretch>
            <a:fillRect/>
          </a:stretch>
        </p:blipFill>
        <p:spPr>
          <a:xfrm>
            <a:off x="0" y="2921819"/>
            <a:ext cx="9144000" cy="2487477"/>
          </a:xfrm>
          <a:prstGeom prst="rect">
            <a:avLst/>
          </a:prstGeom>
        </p:spPr>
      </p:pic>
    </p:spTree>
    <p:extLst>
      <p:ext uri="{BB962C8B-B14F-4D97-AF65-F5344CB8AC3E}">
        <p14:creationId xmlns:p14="http://schemas.microsoft.com/office/powerpoint/2010/main" val="14846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1155698" y="914325"/>
            <a:ext cx="7315199" cy="461665"/>
          </a:xfrm>
          <a:prstGeom prst="rect">
            <a:avLst/>
          </a:prstGeom>
          <a:noFill/>
        </p:spPr>
        <p:txBody>
          <a:bodyPr wrap="square" rtlCol="0">
            <a:spAutoFit/>
          </a:bodyPr>
          <a:lstStyle/>
          <a:p>
            <a:r>
              <a:rPr lang="en-US" sz="2400" dirty="0"/>
              <a:t>Choose RTL Project.</a:t>
            </a:r>
          </a:p>
        </p:txBody>
      </p:sp>
      <p:pic>
        <p:nvPicPr>
          <p:cNvPr id="3" name="Picture 2">
            <a:extLst>
              <a:ext uri="{FF2B5EF4-FFF2-40B4-BE49-F238E27FC236}">
                <a16:creationId xmlns:a16="http://schemas.microsoft.com/office/drawing/2014/main" id="{AE2F8A01-BBF0-F34F-A350-CF23F5ACC8A6}"/>
              </a:ext>
            </a:extLst>
          </p:cNvPr>
          <p:cNvPicPr>
            <a:picLocks noChangeAspect="1"/>
          </p:cNvPicPr>
          <p:nvPr/>
        </p:nvPicPr>
        <p:blipFill>
          <a:blip r:embed="rId5"/>
          <a:stretch>
            <a:fillRect/>
          </a:stretch>
        </p:blipFill>
        <p:spPr>
          <a:xfrm>
            <a:off x="1155698" y="1569637"/>
            <a:ext cx="7172756" cy="4561316"/>
          </a:xfrm>
          <a:prstGeom prst="rect">
            <a:avLst/>
          </a:prstGeom>
        </p:spPr>
      </p:pic>
    </p:spTree>
    <p:extLst>
      <p:ext uri="{BB962C8B-B14F-4D97-AF65-F5344CB8AC3E}">
        <p14:creationId xmlns:p14="http://schemas.microsoft.com/office/powerpoint/2010/main" val="6637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1155698" y="914325"/>
            <a:ext cx="7315199" cy="461665"/>
          </a:xfrm>
          <a:prstGeom prst="rect">
            <a:avLst/>
          </a:prstGeom>
          <a:noFill/>
        </p:spPr>
        <p:txBody>
          <a:bodyPr wrap="square" rtlCol="0">
            <a:spAutoFit/>
          </a:bodyPr>
          <a:lstStyle/>
          <a:p>
            <a:r>
              <a:rPr lang="en-US" sz="2400" dirty="0"/>
              <a:t>Click “Boards” and select “PYNQ-Z1”</a:t>
            </a:r>
          </a:p>
        </p:txBody>
      </p:sp>
      <p:pic>
        <p:nvPicPr>
          <p:cNvPr id="3" name="Picture 2">
            <a:extLst>
              <a:ext uri="{FF2B5EF4-FFF2-40B4-BE49-F238E27FC236}">
                <a16:creationId xmlns:a16="http://schemas.microsoft.com/office/drawing/2014/main" id="{3B632832-4A3F-C341-ABAD-3921DF971BDA}"/>
              </a:ext>
            </a:extLst>
          </p:cNvPr>
          <p:cNvPicPr>
            <a:picLocks noChangeAspect="1"/>
          </p:cNvPicPr>
          <p:nvPr/>
        </p:nvPicPr>
        <p:blipFill>
          <a:blip r:embed="rId5"/>
          <a:stretch>
            <a:fillRect/>
          </a:stretch>
        </p:blipFill>
        <p:spPr>
          <a:xfrm>
            <a:off x="747924" y="1375990"/>
            <a:ext cx="8130746" cy="4975070"/>
          </a:xfrm>
          <a:prstGeom prst="rect">
            <a:avLst/>
          </a:prstGeom>
        </p:spPr>
      </p:pic>
    </p:spTree>
    <p:extLst>
      <p:ext uri="{BB962C8B-B14F-4D97-AF65-F5344CB8AC3E}">
        <p14:creationId xmlns:p14="http://schemas.microsoft.com/office/powerpoint/2010/main" val="121337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1155698" y="914325"/>
            <a:ext cx="7315199" cy="461665"/>
          </a:xfrm>
          <a:prstGeom prst="rect">
            <a:avLst/>
          </a:prstGeom>
          <a:noFill/>
        </p:spPr>
        <p:txBody>
          <a:bodyPr wrap="square" rtlCol="0">
            <a:spAutoFit/>
          </a:bodyPr>
          <a:lstStyle/>
          <a:p>
            <a:r>
              <a:rPr lang="en-US" sz="2400" dirty="0"/>
              <a:t>Tools </a:t>
            </a:r>
            <a:r>
              <a:rPr lang="en-US" sz="2400" dirty="0">
                <a:sym typeface="Wingdings" pitchFamily="2" charset="2"/>
              </a:rPr>
              <a:t> Create and Package New IP</a:t>
            </a:r>
            <a:endParaRPr lang="en-US" sz="2400" dirty="0"/>
          </a:p>
        </p:txBody>
      </p:sp>
      <p:pic>
        <p:nvPicPr>
          <p:cNvPr id="3" name="Picture 2">
            <a:extLst>
              <a:ext uri="{FF2B5EF4-FFF2-40B4-BE49-F238E27FC236}">
                <a16:creationId xmlns:a16="http://schemas.microsoft.com/office/drawing/2014/main" id="{88C20851-13EC-8243-BDD8-E6D2588286C3}"/>
              </a:ext>
            </a:extLst>
          </p:cNvPr>
          <p:cNvPicPr>
            <a:picLocks noChangeAspect="1"/>
          </p:cNvPicPr>
          <p:nvPr/>
        </p:nvPicPr>
        <p:blipFill>
          <a:blip r:embed="rId5"/>
          <a:stretch>
            <a:fillRect/>
          </a:stretch>
        </p:blipFill>
        <p:spPr>
          <a:xfrm>
            <a:off x="580768" y="1500365"/>
            <a:ext cx="7520975" cy="4454170"/>
          </a:xfrm>
          <a:prstGeom prst="rect">
            <a:avLst/>
          </a:prstGeom>
        </p:spPr>
      </p:pic>
    </p:spTree>
    <p:extLst>
      <p:ext uri="{BB962C8B-B14F-4D97-AF65-F5344CB8AC3E}">
        <p14:creationId xmlns:p14="http://schemas.microsoft.com/office/powerpoint/2010/main" val="429171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1155699" y="835119"/>
            <a:ext cx="7315199" cy="461665"/>
          </a:xfrm>
          <a:prstGeom prst="rect">
            <a:avLst/>
          </a:prstGeom>
          <a:noFill/>
        </p:spPr>
        <p:txBody>
          <a:bodyPr wrap="square" rtlCol="0">
            <a:spAutoFit/>
          </a:bodyPr>
          <a:lstStyle/>
          <a:p>
            <a:r>
              <a:rPr lang="en-US" sz="2400" dirty="0"/>
              <a:t>Click on ”Next” and select “Create a new AXI4 Peripheral”</a:t>
            </a:r>
          </a:p>
        </p:txBody>
      </p:sp>
      <p:pic>
        <p:nvPicPr>
          <p:cNvPr id="3" name="Picture 2">
            <a:extLst>
              <a:ext uri="{FF2B5EF4-FFF2-40B4-BE49-F238E27FC236}">
                <a16:creationId xmlns:a16="http://schemas.microsoft.com/office/drawing/2014/main" id="{E0A2B26B-E4AC-954A-858B-E75D785CD0F3}"/>
              </a:ext>
            </a:extLst>
          </p:cNvPr>
          <p:cNvPicPr>
            <a:picLocks noChangeAspect="1"/>
          </p:cNvPicPr>
          <p:nvPr/>
        </p:nvPicPr>
        <p:blipFill>
          <a:blip r:embed="rId5"/>
          <a:stretch>
            <a:fillRect/>
          </a:stretch>
        </p:blipFill>
        <p:spPr>
          <a:xfrm>
            <a:off x="362120" y="1277136"/>
            <a:ext cx="8781880" cy="5138847"/>
          </a:xfrm>
          <a:prstGeom prst="rect">
            <a:avLst/>
          </a:prstGeom>
        </p:spPr>
      </p:pic>
    </p:spTree>
    <p:extLst>
      <p:ext uri="{BB962C8B-B14F-4D97-AF65-F5344CB8AC3E}">
        <p14:creationId xmlns:p14="http://schemas.microsoft.com/office/powerpoint/2010/main" val="230814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57137" cy="807507"/>
            <a:chOff x="0" y="0"/>
            <a:chExt cx="9157137" cy="915109"/>
          </a:xfrm>
        </p:grpSpPr>
        <p:sp>
          <p:nvSpPr>
            <p:cNvPr id="7" name="Rectangle 6"/>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8" name="Picture 7" descr="h2_lines_white.pdf"/>
            <p:cNvPicPr>
              <a:picLocks noChangeAspect="1"/>
            </p:cNvPicPr>
            <p:nvPr/>
          </p:nvPicPr>
          <p:blipFill rotWithShape="1">
            <a:blip r:embed="rId3">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9" name="Title 1"/>
          <p:cNvSpPr txBox="1">
            <a:spLocks/>
          </p:cNvSpPr>
          <p:nvPr/>
        </p:nvSpPr>
        <p:spPr>
          <a:xfrm>
            <a:off x="139698" y="105395"/>
            <a:ext cx="9347202" cy="692514"/>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Franklin Gothic Demi" panose="020B0703020102020204" pitchFamily="34" charset="0"/>
                <a:cs typeface="Aharoni" panose="02010803020104030203" pitchFamily="2" charset="-79"/>
              </a:rPr>
              <a:t>Customize AXI IP</a:t>
            </a:r>
          </a:p>
        </p:txBody>
      </p:sp>
      <p:pic>
        <p:nvPicPr>
          <p:cNvPr id="2050" name="Picture 2" descr="http://www.nvti.ucdenver.edu/trainingsolutions/images/CU-Den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4600"/>
            <a:ext cx="2819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0143A-D124-2745-B128-498C24ABE93B}"/>
              </a:ext>
            </a:extLst>
          </p:cNvPr>
          <p:cNvSpPr txBox="1"/>
          <p:nvPr/>
        </p:nvSpPr>
        <p:spPr>
          <a:xfrm>
            <a:off x="1155699" y="835119"/>
            <a:ext cx="7315199" cy="461665"/>
          </a:xfrm>
          <a:prstGeom prst="rect">
            <a:avLst/>
          </a:prstGeom>
          <a:noFill/>
        </p:spPr>
        <p:txBody>
          <a:bodyPr wrap="square" rtlCol="0">
            <a:spAutoFit/>
          </a:bodyPr>
          <a:lstStyle/>
          <a:p>
            <a:r>
              <a:rPr lang="en-US" sz="2400" dirty="0"/>
              <a:t>Give your IP a name : </a:t>
            </a:r>
            <a:r>
              <a:rPr lang="en-US" sz="2400" dirty="0" err="1"/>
              <a:t>led_controller</a:t>
            </a:r>
            <a:endParaRPr lang="en-US" sz="2400" dirty="0"/>
          </a:p>
        </p:txBody>
      </p:sp>
      <p:pic>
        <p:nvPicPr>
          <p:cNvPr id="4" name="Picture 3">
            <a:extLst>
              <a:ext uri="{FF2B5EF4-FFF2-40B4-BE49-F238E27FC236}">
                <a16:creationId xmlns:a16="http://schemas.microsoft.com/office/drawing/2014/main" id="{D0DB30A1-221C-CE40-B0D7-9E35936B4A5E}"/>
              </a:ext>
            </a:extLst>
          </p:cNvPr>
          <p:cNvPicPr>
            <a:picLocks noChangeAspect="1"/>
          </p:cNvPicPr>
          <p:nvPr/>
        </p:nvPicPr>
        <p:blipFill>
          <a:blip r:embed="rId5"/>
          <a:stretch>
            <a:fillRect/>
          </a:stretch>
        </p:blipFill>
        <p:spPr>
          <a:xfrm>
            <a:off x="1553004" y="1505126"/>
            <a:ext cx="6244109" cy="4917795"/>
          </a:xfrm>
          <a:prstGeom prst="rect">
            <a:avLst/>
          </a:prstGeom>
        </p:spPr>
      </p:pic>
    </p:spTree>
    <p:extLst>
      <p:ext uri="{BB962C8B-B14F-4D97-AF65-F5344CB8AC3E}">
        <p14:creationId xmlns:p14="http://schemas.microsoft.com/office/powerpoint/2010/main" val="1794446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11630</TotalTime>
  <Words>1430</Words>
  <Application>Microsoft Office PowerPoint</Application>
  <PresentationFormat>On-screen Show (4:3)</PresentationFormat>
  <Paragraphs>207</Paragraphs>
  <Slides>41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Franklin Gothic Demi</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Purdue Marketing Communications</dc:creator>
  <cp:lastModifiedBy>Liu, Chao</cp:lastModifiedBy>
  <cp:revision>732</cp:revision>
  <dcterms:created xsi:type="dcterms:W3CDTF">2011-09-20T16:30:30Z</dcterms:created>
  <dcterms:modified xsi:type="dcterms:W3CDTF">2021-03-09T05:13:55Z</dcterms:modified>
</cp:coreProperties>
</file>