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6" r:id="rId3"/>
    <p:sldId id="399" r:id="rId4"/>
    <p:sldId id="257" r:id="rId5"/>
    <p:sldId id="411" r:id="rId6"/>
    <p:sldId id="258" r:id="rId7"/>
    <p:sldId id="259" r:id="rId8"/>
    <p:sldId id="260" r:id="rId9"/>
    <p:sldId id="261" r:id="rId10"/>
    <p:sldId id="262" r:id="rId11"/>
    <p:sldId id="264" r:id="rId12"/>
    <p:sldId id="266" r:id="rId13"/>
    <p:sldId id="268" r:id="rId14"/>
    <p:sldId id="270" r:id="rId15"/>
    <p:sldId id="272" r:id="rId16"/>
    <p:sldId id="274" r:id="rId17"/>
    <p:sldId id="276" r:id="rId18"/>
    <p:sldId id="277" r:id="rId19"/>
    <p:sldId id="280" r:id="rId20"/>
    <p:sldId id="282" r:id="rId21"/>
    <p:sldId id="288" r:id="rId22"/>
    <p:sldId id="289" r:id="rId23"/>
    <p:sldId id="290" r:id="rId24"/>
    <p:sldId id="293" r:id="rId25"/>
    <p:sldId id="297" r:id="rId26"/>
    <p:sldId id="302" r:id="rId27"/>
    <p:sldId id="304" r:id="rId28"/>
    <p:sldId id="308" r:id="rId29"/>
    <p:sldId id="310" r:id="rId30"/>
    <p:sldId id="318" r:id="rId31"/>
    <p:sldId id="373" r:id="rId32"/>
    <p:sldId id="374" r:id="rId33"/>
    <p:sldId id="375" r:id="rId34"/>
    <p:sldId id="376" r:id="rId35"/>
    <p:sldId id="377" r:id="rId36"/>
    <p:sldId id="319" r:id="rId37"/>
    <p:sldId id="320" r:id="rId38"/>
    <p:sldId id="324" r:id="rId39"/>
    <p:sldId id="331" r:id="rId40"/>
    <p:sldId id="333" r:id="rId41"/>
    <p:sldId id="340" r:id="rId42"/>
    <p:sldId id="371" r:id="rId43"/>
    <p:sldId id="346" r:id="rId44"/>
    <p:sldId id="380" r:id="rId45"/>
    <p:sldId id="382" r:id="rId46"/>
    <p:sldId id="384" r:id="rId47"/>
    <p:sldId id="36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66"/>
    <p:restoredTop sz="94648"/>
  </p:normalViewPr>
  <p:slideViewPr>
    <p:cSldViewPr>
      <p:cViewPr varScale="1">
        <p:scale>
          <a:sx n="101" d="100"/>
          <a:sy n="101" d="100"/>
        </p:scale>
        <p:origin x="20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53A1-BAB9-476E-8573-7397DF9B9081}" type="datetimeFigureOut">
              <a:rPr lang="hr-HR" smtClean="0"/>
              <a:pPr/>
              <a:t>26.05.2021.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ED19-CA36-4B01-9F25-9C8A58E55E5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3.docx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Steve-McConnell/e/B000APETRK/ref=ntt_athr_dp_pel_1" TargetMode="External"/><Relationship Id="rId2" Type="http://schemas.openxmlformats.org/officeDocument/2006/relationships/hyperlink" Target="http://refactor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azon.com/Martin-Fowler/e/B000AQ6PGM/ref=ntt_athr_dp_pel_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hr-HR" sz="7000" dirty="0"/>
              <a:t>Predavanje </a:t>
            </a:r>
            <a:br>
              <a:rPr lang="hr-HR" sz="7000" dirty="0"/>
            </a:br>
            <a:r>
              <a:rPr lang="hr-HR" sz="7000" dirty="0" err="1"/>
              <a:t>Refaktoring</a:t>
            </a:r>
            <a:endParaRPr lang="hr-HR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58331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r-HR" sz="2200" b="1" i="1" dirty="0"/>
              <a:t>A </a:t>
            </a:r>
            <a:r>
              <a:rPr lang="hr-HR" sz="2200" b="1" i="1" dirty="0" err="1"/>
              <a:t>loop</a:t>
            </a:r>
            <a:r>
              <a:rPr lang="hr-HR" sz="2200" b="1" i="1" dirty="0"/>
              <a:t> </a:t>
            </a:r>
            <a:r>
              <a:rPr lang="hr-HR" sz="2200" b="1" i="1" dirty="0" err="1"/>
              <a:t>is</a:t>
            </a:r>
            <a:r>
              <a:rPr lang="hr-HR" sz="2200" b="1" i="1" dirty="0"/>
              <a:t> </a:t>
            </a:r>
            <a:r>
              <a:rPr lang="hr-HR" sz="2200" b="1" i="1" dirty="0" err="1"/>
              <a:t>too</a:t>
            </a:r>
            <a:r>
              <a:rPr lang="hr-HR" sz="2200" b="1" i="1" dirty="0"/>
              <a:t> </a:t>
            </a:r>
            <a:r>
              <a:rPr lang="hr-HR" sz="2200" b="1" i="1" dirty="0" err="1"/>
              <a:t>long</a:t>
            </a:r>
            <a:r>
              <a:rPr lang="hr-HR" sz="2200" b="1" i="1" dirty="0"/>
              <a:t> </a:t>
            </a:r>
            <a:r>
              <a:rPr lang="hr-HR" sz="2200" b="1" i="1" dirty="0" err="1"/>
              <a:t>or</a:t>
            </a:r>
            <a:r>
              <a:rPr lang="hr-HR" sz="2200" b="1" i="1" dirty="0"/>
              <a:t> </a:t>
            </a:r>
            <a:r>
              <a:rPr lang="hr-HR" sz="2200" b="1" i="1" dirty="0" err="1"/>
              <a:t>too</a:t>
            </a:r>
            <a:r>
              <a:rPr lang="hr-HR" sz="2200" b="1" i="1" dirty="0"/>
              <a:t> </a:t>
            </a:r>
            <a:r>
              <a:rPr lang="hr-HR" sz="2200" b="1" i="1" dirty="0" err="1"/>
              <a:t>deeply</a:t>
            </a:r>
            <a:r>
              <a:rPr lang="hr-HR" sz="2200" b="1" i="1" dirty="0"/>
              <a:t> </a:t>
            </a:r>
            <a:r>
              <a:rPr lang="hr-HR" sz="2200" b="1" i="1" dirty="0" err="1"/>
              <a:t>nested</a:t>
            </a:r>
            <a:r>
              <a:rPr lang="hr-HR" sz="2200" b="1" i="1" dirty="0"/>
              <a:t> </a:t>
            </a:r>
            <a:br>
              <a:rPr lang="en-US" sz="2200" b="1" i="1" dirty="0"/>
            </a:br>
            <a:r>
              <a:rPr lang="hr-HR" sz="2200" b="1" i="1" dirty="0"/>
              <a:t>(Petlja je duga ili duboko </a:t>
            </a:r>
            <a:r>
              <a:rPr lang="hr-HR" sz="2200" b="1" i="1" dirty="0" err="1"/>
              <a:t>ugnježdena</a:t>
            </a:r>
            <a:r>
              <a:rPr lang="hr-HR" sz="2200" b="1" i="1" dirty="0"/>
              <a:t>)</a:t>
            </a:r>
            <a:br>
              <a:rPr lang="en-US" sz="2900" dirty="0"/>
            </a:br>
            <a:endParaRPr lang="hr-HR" sz="29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73" y="2055813"/>
            <a:ext cx="3223270" cy="3200066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</a:pPr>
            <a:r>
              <a:rPr lang="hr-HR" sz="1900" dirty="0"/>
              <a:t>Petlje koje su duboko </a:t>
            </a:r>
            <a:r>
              <a:rPr lang="hr-HR" sz="1900" dirty="0" err="1"/>
              <a:t>ugnježdene</a:t>
            </a:r>
            <a:r>
              <a:rPr lang="hr-HR" sz="1900" dirty="0"/>
              <a:t> ili imaju previše linija koda teže da budu dobri kandidati za dizajniranje rutina. </a:t>
            </a:r>
          </a:p>
          <a:p>
            <a:pPr marL="0" algn="just">
              <a:spcBef>
                <a:spcPts val="0"/>
              </a:spcBef>
            </a:pPr>
            <a:r>
              <a:rPr lang="hr-HR" sz="1900" dirty="0"/>
              <a:t>Na taj način se reducira kompleksnost  petlje, povećava čitljivost koda.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C2CD070-A1F5-6E42-8F8C-B423A9AA3E3D}"/>
              </a:ext>
            </a:extLst>
          </p:cNvPr>
          <p:cNvSpPr txBox="1">
            <a:spLocks/>
          </p:cNvSpPr>
          <p:nvPr/>
        </p:nvSpPr>
        <p:spPr>
          <a:xfrm>
            <a:off x="4932042" y="386930"/>
            <a:ext cx="3456382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2200" b="1" i="1" dirty="0"/>
              <a:t>A </a:t>
            </a:r>
            <a:r>
              <a:rPr lang="hr-HR" sz="2200" b="1" i="1" dirty="0" err="1"/>
              <a:t>class</a:t>
            </a:r>
            <a:r>
              <a:rPr lang="hr-HR" sz="2200" b="1" i="1" dirty="0"/>
              <a:t> </a:t>
            </a:r>
            <a:r>
              <a:rPr lang="hr-HR" sz="2200" b="1" i="1" dirty="0" err="1"/>
              <a:t>has</a:t>
            </a:r>
            <a:r>
              <a:rPr lang="hr-HR" sz="2200" b="1" i="1" dirty="0"/>
              <a:t> </a:t>
            </a:r>
            <a:r>
              <a:rPr lang="hr-HR" sz="2200" b="1" i="1" dirty="0" err="1"/>
              <a:t>poor</a:t>
            </a:r>
            <a:r>
              <a:rPr lang="hr-HR" sz="2200" b="1" i="1" dirty="0"/>
              <a:t> </a:t>
            </a:r>
            <a:r>
              <a:rPr lang="hr-HR" sz="2200" b="1" i="1" dirty="0" err="1"/>
              <a:t>cohesion</a:t>
            </a:r>
            <a:r>
              <a:rPr lang="hr-HR" sz="2200" b="1" i="1" dirty="0"/>
              <a:t> (Klasa ima siromašnu koheziju)</a:t>
            </a:r>
            <a:br>
              <a:rPr lang="en-US" sz="2600" dirty="0"/>
            </a:br>
            <a:endParaRPr lang="hr-HR" sz="26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AC66C5-5490-7348-A247-430CA5C8D332}"/>
              </a:ext>
            </a:extLst>
          </p:cNvPr>
          <p:cNvSpPr txBox="1">
            <a:spLocks/>
          </p:cNvSpPr>
          <p:nvPr/>
        </p:nvSpPr>
        <p:spPr>
          <a:xfrm>
            <a:off x="4776329" y="1893500"/>
            <a:ext cx="3630996" cy="3163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hr-HR" sz="1900" dirty="0"/>
              <a:t>Ako se pronađu klase koje imaju vlasništvo nad više nepovezanih odgovornosti, ta klasa se treba podijeliti u više klasa, pri čemu svaka od njih ima odgovornost za kohezivni set odgovornosti.</a:t>
            </a:r>
            <a:endParaRPr lang="en-US" sz="1900" dirty="0"/>
          </a:p>
          <a:p>
            <a:endParaRPr lang="hr-H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4335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r-HR" sz="2200" b="1" i="1" dirty="0"/>
              <a:t>A </a:t>
            </a:r>
            <a:r>
              <a:rPr lang="hr-HR" sz="2200" b="1" i="1" dirty="0" err="1"/>
              <a:t>class</a:t>
            </a:r>
            <a:r>
              <a:rPr lang="hr-HR" sz="2200" b="1" i="1" dirty="0"/>
              <a:t> </a:t>
            </a:r>
            <a:r>
              <a:rPr lang="hr-HR" sz="2200" b="1" i="1" dirty="0" err="1"/>
              <a:t>interface</a:t>
            </a:r>
            <a:r>
              <a:rPr lang="hr-HR" sz="2200" b="1" i="1" dirty="0"/>
              <a:t> </a:t>
            </a:r>
            <a:r>
              <a:rPr lang="hr-HR" sz="2200" b="1" i="1" dirty="0" err="1"/>
              <a:t>does</a:t>
            </a:r>
            <a:r>
              <a:rPr lang="hr-HR" sz="2200" b="1" i="1" dirty="0"/>
              <a:t> </a:t>
            </a:r>
            <a:r>
              <a:rPr lang="hr-HR" sz="2200" b="1" i="1" dirty="0" err="1"/>
              <a:t>not</a:t>
            </a:r>
            <a:r>
              <a:rPr lang="hr-HR" sz="2200" b="1" i="1" dirty="0"/>
              <a:t> provide a </a:t>
            </a:r>
            <a:r>
              <a:rPr lang="hr-HR" sz="2200" b="1" i="1" dirty="0" err="1"/>
              <a:t>consistent</a:t>
            </a:r>
            <a:r>
              <a:rPr lang="hr-HR" sz="2200" b="1" i="1" dirty="0"/>
              <a:t> </a:t>
            </a:r>
            <a:r>
              <a:rPr lang="hr-HR" sz="2200" b="1" i="1" dirty="0" err="1"/>
              <a:t>level</a:t>
            </a:r>
            <a:r>
              <a:rPr lang="hr-HR" sz="2200" b="1" i="1" dirty="0"/>
              <a:t> </a:t>
            </a:r>
            <a:r>
              <a:rPr lang="hr-HR" sz="2200" b="1" i="1" dirty="0" err="1"/>
              <a:t>of</a:t>
            </a:r>
            <a:r>
              <a:rPr lang="hr-HR" sz="2200" b="1" i="1" dirty="0"/>
              <a:t> </a:t>
            </a:r>
            <a:r>
              <a:rPr lang="hr-HR" sz="2200" b="1" i="1" dirty="0" err="1"/>
              <a:t>abstraction</a:t>
            </a:r>
            <a:r>
              <a:rPr lang="hr-HR" sz="2200" b="1" i="1" dirty="0"/>
              <a:t> (Interfejs klase ne </a:t>
            </a:r>
            <a:r>
              <a:rPr lang="hr-HR" sz="2200" b="1" i="1" dirty="0" err="1"/>
              <a:t>obezbjeđuje</a:t>
            </a:r>
            <a:r>
              <a:rPr lang="hr-HR" sz="2200" b="1" i="1" dirty="0"/>
              <a:t> konzistentan nivo apstrakcije)</a:t>
            </a:r>
            <a:br>
              <a:rPr lang="en-US" sz="2200" dirty="0"/>
            </a:br>
            <a:endParaRPr lang="hr-HR" sz="22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3655318" cy="4251960"/>
          </a:xfrm>
        </p:spPr>
        <p:txBody>
          <a:bodyPr>
            <a:normAutofit/>
          </a:bodyPr>
          <a:lstStyle/>
          <a:p>
            <a:pPr algn="just"/>
            <a:r>
              <a:rPr lang="hr-HR" sz="1900" dirty="0"/>
              <a:t>Čak i kada klasa počinje život sa kohezivnim interfejsom može izgubiti svoju originalnu konzistentnost. </a:t>
            </a:r>
            <a:endParaRPr lang="en-US" sz="1900" dirty="0"/>
          </a:p>
          <a:p>
            <a:pPr algn="just"/>
            <a:r>
              <a:rPr lang="hr-HR" sz="1900" dirty="0"/>
              <a:t>Interfejs klase može promijeniti oblik vremenom kao posljedica raznih  modifikacija.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DD1C31-DA7B-9345-9208-2508DF1E7FAB}"/>
              </a:ext>
            </a:extLst>
          </p:cNvPr>
          <p:cNvSpPr txBox="1">
            <a:spLocks/>
          </p:cNvSpPr>
          <p:nvPr/>
        </p:nvSpPr>
        <p:spPr>
          <a:xfrm>
            <a:off x="5551560" y="365125"/>
            <a:ext cx="2601963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2600" b="1" i="1" dirty="0"/>
              <a:t>A </a:t>
            </a:r>
            <a:r>
              <a:rPr lang="hr-HR" sz="2600" b="1" i="1" dirty="0" err="1"/>
              <a:t>parameter</a:t>
            </a:r>
            <a:r>
              <a:rPr lang="hr-HR" sz="2600" b="1" i="1" dirty="0"/>
              <a:t> list </a:t>
            </a:r>
            <a:r>
              <a:rPr lang="hr-HR" sz="2600" b="1" i="1" dirty="0" err="1"/>
              <a:t>has</a:t>
            </a:r>
            <a:r>
              <a:rPr lang="hr-HR" sz="2600" b="1" i="1" dirty="0"/>
              <a:t> </a:t>
            </a:r>
            <a:r>
              <a:rPr lang="hr-HR" sz="2600" b="1" i="1" dirty="0" err="1"/>
              <a:t>too</a:t>
            </a:r>
            <a:r>
              <a:rPr lang="hr-HR" sz="2600" b="1" i="1" dirty="0"/>
              <a:t> </a:t>
            </a:r>
            <a:r>
              <a:rPr lang="hr-HR" sz="2600" b="1" i="1" dirty="0" err="1"/>
              <a:t>many</a:t>
            </a:r>
            <a:r>
              <a:rPr lang="hr-HR" sz="2600" b="1" i="1" dirty="0"/>
              <a:t> </a:t>
            </a:r>
            <a:r>
              <a:rPr lang="hr-HR" sz="2600" b="1" i="1" dirty="0" err="1"/>
              <a:t>parameters</a:t>
            </a:r>
            <a:r>
              <a:rPr lang="hr-HR" sz="2600" b="1" i="1" dirty="0"/>
              <a:t> (Parametar lista ima previše parametara)</a:t>
            </a:r>
            <a:br>
              <a:rPr lang="en-US" sz="2600" dirty="0"/>
            </a:br>
            <a:endParaRPr lang="hr-HR" sz="26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6B6E2F-5916-854A-927E-F37F7ABEB515}"/>
              </a:ext>
            </a:extLst>
          </p:cNvPr>
          <p:cNvSpPr txBox="1">
            <a:spLocks/>
          </p:cNvSpPr>
          <p:nvPr/>
        </p:nvSpPr>
        <p:spPr>
          <a:xfrm>
            <a:off x="5028370" y="1786157"/>
            <a:ext cx="3486980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just">
              <a:spcBef>
                <a:spcPts val="0"/>
              </a:spcBef>
            </a:pPr>
            <a:r>
              <a:rPr lang="hr-HR" sz="1900" dirty="0"/>
              <a:t>Dobro dizajnirani programi teže da imaju mnogo malih, dobro definiranih rutina, koje ne trebaju veliku parametar listu. </a:t>
            </a:r>
            <a:endParaRPr lang="en-US" sz="1900" dirty="0"/>
          </a:p>
          <a:p>
            <a:pPr marL="68580" indent="0" algn="just">
              <a:spcBef>
                <a:spcPts val="0"/>
              </a:spcBef>
            </a:pPr>
            <a:r>
              <a:rPr lang="hr-HR" sz="1900" dirty="0"/>
              <a:t>Duga parametar lista je upozorenje da apstrakcija interfejsa rutine nije dobra.</a:t>
            </a:r>
            <a:endParaRPr lang="en-US" sz="1900" dirty="0"/>
          </a:p>
          <a:p>
            <a:endParaRPr lang="en-US" sz="2100" dirty="0"/>
          </a:p>
          <a:p>
            <a:endParaRPr lang="hr-H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231382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r-HR" sz="2200" b="1" i="1" dirty="0" err="1"/>
              <a:t>Changes</a:t>
            </a:r>
            <a:r>
              <a:rPr lang="hr-HR" sz="2200" b="1" i="1" dirty="0"/>
              <a:t> </a:t>
            </a:r>
            <a:r>
              <a:rPr lang="hr-HR" sz="2200" b="1" i="1" dirty="0" err="1"/>
              <a:t>within</a:t>
            </a:r>
            <a:r>
              <a:rPr lang="hr-HR" sz="2200" b="1" i="1" dirty="0"/>
              <a:t> a </a:t>
            </a:r>
            <a:r>
              <a:rPr lang="hr-HR" sz="2200" b="1" i="1" dirty="0" err="1"/>
              <a:t>class</a:t>
            </a:r>
            <a:r>
              <a:rPr lang="hr-HR" sz="2200" b="1" i="1" dirty="0"/>
              <a:t> </a:t>
            </a:r>
            <a:r>
              <a:rPr lang="hr-HR" sz="2200" b="1" i="1" dirty="0" err="1"/>
              <a:t>tend</a:t>
            </a:r>
            <a:r>
              <a:rPr lang="hr-HR" sz="2200" b="1" i="1" dirty="0"/>
              <a:t> to </a:t>
            </a:r>
            <a:r>
              <a:rPr lang="hr-HR" sz="2200" b="1" i="1" dirty="0" err="1"/>
              <a:t>be</a:t>
            </a:r>
            <a:r>
              <a:rPr lang="hr-HR" sz="2200" b="1" i="1" dirty="0"/>
              <a:t> </a:t>
            </a:r>
            <a:r>
              <a:rPr lang="hr-HR" sz="2200" b="1" i="1" dirty="0" err="1"/>
              <a:t>compartmentalized</a:t>
            </a:r>
            <a:r>
              <a:rPr lang="hr-HR" sz="2200" b="1" i="1" dirty="0"/>
              <a:t> (Promijene unutar klase podijeljene)</a:t>
            </a:r>
            <a:br>
              <a:rPr lang="en-US" sz="2600" dirty="0"/>
            </a:br>
            <a:endParaRPr lang="hr-HR" sz="26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4159374" cy="4251960"/>
          </a:xfrm>
        </p:spPr>
        <p:txBody>
          <a:bodyPr>
            <a:normAutofit/>
          </a:bodyPr>
          <a:lstStyle/>
          <a:p>
            <a:r>
              <a:rPr lang="hr-HR" sz="1900" dirty="0"/>
              <a:t>Ponekad klasa ima više različitih odgovornosti. </a:t>
            </a:r>
            <a:endParaRPr lang="en-US" sz="1900" dirty="0"/>
          </a:p>
          <a:p>
            <a:r>
              <a:rPr lang="hr-HR" sz="1900" dirty="0"/>
              <a:t>Kada se to desi, često smo u situaciji da mijenjamo ili jedan ili drugi dio klase-ali samo malo promjena utiču na oba dijela klase.  </a:t>
            </a:r>
            <a:endParaRPr lang="en-US" sz="1900" dirty="0"/>
          </a:p>
          <a:p>
            <a:r>
              <a:rPr lang="hr-HR" sz="1900" dirty="0"/>
              <a:t>To je znak da se klasa  treba podijeliti u više klase uzduž linija odvojenih odgovornosti.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B186200-647E-5349-AB84-B6008F7B9A20}"/>
              </a:ext>
            </a:extLst>
          </p:cNvPr>
          <p:cNvSpPr txBox="1">
            <a:spLocks/>
          </p:cNvSpPr>
          <p:nvPr/>
        </p:nvSpPr>
        <p:spPr>
          <a:xfrm>
            <a:off x="5306118" y="205576"/>
            <a:ext cx="3442346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5500" b="1" i="1" dirty="0" err="1"/>
              <a:t>Changes</a:t>
            </a:r>
            <a:r>
              <a:rPr lang="hr-HR" sz="5500" b="1" i="1" dirty="0"/>
              <a:t> </a:t>
            </a:r>
            <a:r>
              <a:rPr lang="hr-HR" sz="5500" b="1" i="1" dirty="0" err="1"/>
              <a:t>require</a:t>
            </a:r>
            <a:r>
              <a:rPr lang="hr-HR" sz="5500" b="1" i="1" dirty="0"/>
              <a:t> </a:t>
            </a:r>
            <a:r>
              <a:rPr lang="hr-HR" sz="5500" b="1" i="1" dirty="0" err="1"/>
              <a:t>parallel</a:t>
            </a:r>
            <a:r>
              <a:rPr lang="hr-HR" sz="5500" b="1" i="1" dirty="0"/>
              <a:t> </a:t>
            </a:r>
            <a:r>
              <a:rPr lang="hr-HR" sz="5500" b="1" i="1" dirty="0" err="1"/>
              <a:t>modifications</a:t>
            </a:r>
            <a:r>
              <a:rPr lang="hr-HR" sz="5500" b="1" i="1" dirty="0"/>
              <a:t> to </a:t>
            </a:r>
            <a:r>
              <a:rPr lang="hr-HR" sz="5500" b="1" i="1" dirty="0" err="1"/>
              <a:t>multiple</a:t>
            </a:r>
            <a:r>
              <a:rPr lang="hr-HR" sz="5500" b="1" i="1" dirty="0"/>
              <a:t> </a:t>
            </a:r>
            <a:r>
              <a:rPr lang="hr-HR" sz="5500" b="1" i="1" dirty="0" err="1"/>
              <a:t>classes</a:t>
            </a:r>
            <a:r>
              <a:rPr lang="hr-HR" sz="5500" b="1" i="1" dirty="0"/>
              <a:t> </a:t>
            </a:r>
            <a:br>
              <a:rPr lang="en-US" sz="5500" b="1" i="1" dirty="0"/>
            </a:br>
            <a:r>
              <a:rPr lang="hr-HR" sz="5500" b="1" i="1" dirty="0"/>
              <a:t>(Promjene zahtijevaju paralelne modifikacije više klasa)</a:t>
            </a:r>
            <a:br>
              <a:rPr lang="en-US" sz="2200" dirty="0"/>
            </a:br>
            <a:endParaRPr lang="hr-HR" sz="2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B617F2-CC50-EE4A-91A0-4F58BA64B087}"/>
              </a:ext>
            </a:extLst>
          </p:cNvPr>
          <p:cNvSpPr txBox="1">
            <a:spLocks/>
          </p:cNvSpPr>
          <p:nvPr/>
        </p:nvSpPr>
        <p:spPr>
          <a:xfrm>
            <a:off x="5516430" y="1904602"/>
            <a:ext cx="289687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None/>
            </a:pPr>
            <a:endParaRPr lang="en-US" sz="2100" dirty="0"/>
          </a:p>
          <a:p>
            <a:pPr>
              <a:lnSpc>
                <a:spcPct val="110000"/>
              </a:lnSpc>
            </a:pPr>
            <a:r>
              <a:rPr lang="hr-HR" sz="1900" dirty="0"/>
              <a:t>Kada je potrebno raditi promjene na istom skupu klasa, tada to sugerira da se može izvršiti redizajn klasa da promjene utiču samo na jednu klasu. </a:t>
            </a:r>
            <a:endParaRPr lang="en-US" sz="1900" dirty="0"/>
          </a:p>
          <a:p>
            <a:pPr>
              <a:lnSpc>
                <a:spcPct val="120000"/>
              </a:lnSpc>
            </a:pPr>
            <a:endParaRPr lang="en-US" sz="2100" dirty="0"/>
          </a:p>
          <a:p>
            <a:pPr>
              <a:lnSpc>
                <a:spcPct val="120000"/>
              </a:lnSpc>
            </a:pPr>
            <a:endParaRPr lang="en-US" sz="2100" dirty="0"/>
          </a:p>
          <a:p>
            <a:endParaRPr lang="hr-H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4335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r-HR" sz="2200" b="1" i="1" dirty="0" err="1"/>
              <a:t>Inheritance</a:t>
            </a:r>
            <a:r>
              <a:rPr lang="hr-HR" sz="2200" b="1" i="1" dirty="0"/>
              <a:t> </a:t>
            </a:r>
            <a:r>
              <a:rPr lang="hr-HR" sz="2200" b="1" i="1" dirty="0" err="1"/>
              <a:t>hierarchies</a:t>
            </a:r>
            <a:r>
              <a:rPr lang="hr-HR" sz="2200" b="1" i="1" dirty="0"/>
              <a:t> </a:t>
            </a:r>
            <a:r>
              <a:rPr lang="hr-HR" sz="2200" b="1" i="1" dirty="0" err="1"/>
              <a:t>have</a:t>
            </a:r>
            <a:r>
              <a:rPr lang="hr-HR" sz="2200" b="1" i="1" dirty="0"/>
              <a:t> to </a:t>
            </a:r>
            <a:r>
              <a:rPr lang="hr-HR" sz="2200" b="1" i="1" dirty="0" err="1"/>
              <a:t>be</a:t>
            </a:r>
            <a:r>
              <a:rPr lang="hr-HR" sz="2200" b="1" i="1" dirty="0"/>
              <a:t> </a:t>
            </a:r>
            <a:r>
              <a:rPr lang="hr-HR" sz="2200" b="1" i="1" dirty="0" err="1"/>
              <a:t>modified</a:t>
            </a:r>
            <a:r>
              <a:rPr lang="hr-HR" sz="2200" b="1" i="1" dirty="0"/>
              <a:t> </a:t>
            </a:r>
            <a:r>
              <a:rPr lang="hr-HR" sz="2200" b="1" i="1" dirty="0" err="1"/>
              <a:t>in</a:t>
            </a:r>
            <a:r>
              <a:rPr lang="hr-HR" sz="2200" b="1" i="1" dirty="0"/>
              <a:t> </a:t>
            </a:r>
            <a:r>
              <a:rPr lang="hr-HR" sz="2200" b="1" i="1" dirty="0" err="1"/>
              <a:t>parallel</a:t>
            </a:r>
            <a:br>
              <a:rPr lang="en-US" sz="2200" b="1" i="1" dirty="0"/>
            </a:br>
            <a:r>
              <a:rPr lang="hr-HR" sz="2200" b="1" i="1" dirty="0"/>
              <a:t> (Paralelna modifikacija hijerarhije naslijeđenih klasa)</a:t>
            </a:r>
            <a:br>
              <a:rPr lang="en-US" sz="2600" dirty="0"/>
            </a:br>
            <a:endParaRPr lang="hr-HR" sz="26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4159374" cy="4251960"/>
          </a:xfrm>
        </p:spPr>
        <p:txBody>
          <a:bodyPr>
            <a:normAutofit/>
          </a:bodyPr>
          <a:lstStyle/>
          <a:p>
            <a:r>
              <a:rPr lang="hr-HR" sz="1900" dirty="0"/>
              <a:t>Ako se </a:t>
            </a:r>
            <a:r>
              <a:rPr lang="hr-HR" sz="1900" dirty="0" err="1"/>
              <a:t>podklasa</a:t>
            </a:r>
            <a:r>
              <a:rPr lang="hr-HR" sz="1900" dirty="0"/>
              <a:t> mijenja svaki put kada i </a:t>
            </a:r>
            <a:r>
              <a:rPr lang="hr-HR" sz="1900" dirty="0" err="1"/>
              <a:t>nadklasa</a:t>
            </a:r>
            <a:r>
              <a:rPr lang="hr-HR" sz="1900" dirty="0"/>
              <a:t> tada je to specijalna vrsta paralelne modifikacije. </a:t>
            </a:r>
            <a:endParaRPr lang="en-US" sz="1900" dirty="0"/>
          </a:p>
          <a:p>
            <a:r>
              <a:rPr lang="hr-HR" sz="1900" dirty="0"/>
              <a:t>Treba provjeriti da li su hijerarhija nasljeđivanja i povezani interfejs dobro uspostavljeni. </a:t>
            </a:r>
            <a:endParaRPr lang="en-US" sz="19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5DEA38-F5C9-D540-B44D-BFD0C7BABB7C}"/>
              </a:ext>
            </a:extLst>
          </p:cNvPr>
          <p:cNvSpPr txBox="1">
            <a:spLocks/>
          </p:cNvSpPr>
          <p:nvPr/>
        </p:nvSpPr>
        <p:spPr>
          <a:xfrm>
            <a:off x="5550544" y="365125"/>
            <a:ext cx="2962003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2600" b="1" dirty="0" err="1"/>
              <a:t>case</a:t>
            </a:r>
            <a:r>
              <a:rPr lang="hr-HR" sz="2600" b="1" dirty="0"/>
              <a:t> </a:t>
            </a:r>
            <a:r>
              <a:rPr lang="hr-HR" sz="2600" b="1" i="1" dirty="0" err="1"/>
              <a:t>statements</a:t>
            </a:r>
            <a:r>
              <a:rPr lang="hr-HR" sz="2600" b="1" i="1" dirty="0"/>
              <a:t> </a:t>
            </a:r>
            <a:r>
              <a:rPr lang="hr-HR" sz="2600" b="1" i="1" dirty="0" err="1"/>
              <a:t>have</a:t>
            </a:r>
            <a:r>
              <a:rPr lang="hr-HR" sz="2600" b="1" i="1" dirty="0"/>
              <a:t> to </a:t>
            </a:r>
            <a:r>
              <a:rPr lang="hr-HR" sz="2600" b="1" i="1" dirty="0" err="1"/>
              <a:t>be</a:t>
            </a:r>
            <a:r>
              <a:rPr lang="hr-HR" sz="2600" b="1" i="1" dirty="0"/>
              <a:t> </a:t>
            </a:r>
            <a:r>
              <a:rPr lang="hr-HR" sz="2600" b="1" i="1" dirty="0" err="1"/>
              <a:t>modified</a:t>
            </a:r>
            <a:r>
              <a:rPr lang="hr-HR" sz="2600" b="1" i="1" dirty="0"/>
              <a:t> </a:t>
            </a:r>
            <a:r>
              <a:rPr lang="hr-HR" sz="2600" b="1" i="1" dirty="0" err="1"/>
              <a:t>in</a:t>
            </a:r>
            <a:r>
              <a:rPr lang="hr-HR" sz="2600" b="1" i="1" dirty="0"/>
              <a:t> </a:t>
            </a:r>
            <a:r>
              <a:rPr lang="hr-HR" sz="2600" b="1" i="1" dirty="0" err="1"/>
              <a:t>parallel</a:t>
            </a:r>
            <a:r>
              <a:rPr lang="hr-HR" sz="2600" b="1" i="1" dirty="0"/>
              <a:t> (</a:t>
            </a:r>
            <a:r>
              <a:rPr lang="hr-HR" sz="2600" b="1" i="1" dirty="0" err="1"/>
              <a:t>case</a:t>
            </a:r>
            <a:r>
              <a:rPr lang="hr-HR" sz="2600" b="1" i="1" dirty="0"/>
              <a:t> iskazi se mijenjaju paralelno)</a:t>
            </a:r>
            <a:br>
              <a:rPr lang="en-US" sz="2600" dirty="0"/>
            </a:br>
            <a:endParaRPr lang="hr-HR" sz="26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4B1D8D9-76DB-FF42-912A-4A095111B9A3}"/>
              </a:ext>
            </a:extLst>
          </p:cNvPr>
          <p:cNvSpPr txBox="1">
            <a:spLocks/>
          </p:cNvSpPr>
          <p:nvPr/>
        </p:nvSpPr>
        <p:spPr>
          <a:xfrm>
            <a:off x="5245729" y="1900175"/>
            <a:ext cx="3414972" cy="1796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hr-HR" sz="1900" dirty="0"/>
              <a:t>Ako je potrebno vršiti paralelne modifikacije u </a:t>
            </a:r>
            <a:r>
              <a:rPr lang="hr-HR" sz="1900" dirty="0" err="1"/>
              <a:t>case</a:t>
            </a:r>
            <a:r>
              <a:rPr lang="hr-HR" sz="1900" dirty="0"/>
              <a:t> iskazima, treba se razmotriti i da li je nasljeđivanje bolji pristup.</a:t>
            </a:r>
            <a:endParaRPr lang="en-US" sz="1900" dirty="0"/>
          </a:p>
          <a:p>
            <a:endParaRPr lang="hr-H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58331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r-HR" sz="2000" b="1" i="1" dirty="0" err="1"/>
              <a:t>Related</a:t>
            </a:r>
            <a:r>
              <a:rPr lang="hr-HR" sz="2000" b="1" i="1" dirty="0"/>
              <a:t> data </a:t>
            </a:r>
            <a:r>
              <a:rPr lang="hr-HR" sz="2000" b="1" i="1" dirty="0" err="1"/>
              <a:t>items</a:t>
            </a:r>
            <a:r>
              <a:rPr lang="hr-HR" sz="2000" b="1" i="1" dirty="0"/>
              <a:t> </a:t>
            </a:r>
            <a:r>
              <a:rPr lang="hr-HR" sz="2000" b="1" i="1" dirty="0" err="1"/>
              <a:t>that</a:t>
            </a:r>
            <a:r>
              <a:rPr lang="hr-HR" sz="2000" b="1" i="1" dirty="0"/>
              <a:t> are </a:t>
            </a:r>
            <a:r>
              <a:rPr lang="hr-HR" sz="2000" b="1" i="1" dirty="0" err="1"/>
              <a:t>used</a:t>
            </a:r>
            <a:r>
              <a:rPr lang="hr-HR" sz="2000" b="1" i="1" dirty="0"/>
              <a:t> </a:t>
            </a:r>
            <a:r>
              <a:rPr lang="hr-HR" sz="2000" b="1" i="1" dirty="0" err="1"/>
              <a:t>together</a:t>
            </a:r>
            <a:r>
              <a:rPr lang="hr-HR" sz="2000" b="1" i="1" dirty="0"/>
              <a:t> are </a:t>
            </a:r>
            <a:r>
              <a:rPr lang="hr-HR" sz="2000" b="1" i="1" dirty="0" err="1"/>
              <a:t>not</a:t>
            </a:r>
            <a:r>
              <a:rPr lang="hr-HR" sz="2000" b="1" i="1" dirty="0"/>
              <a:t> </a:t>
            </a:r>
            <a:r>
              <a:rPr lang="hr-HR" sz="2000" b="1" i="1" dirty="0" err="1"/>
              <a:t>organized</a:t>
            </a:r>
            <a:r>
              <a:rPr lang="hr-HR" sz="2000" b="1" i="1" dirty="0"/>
              <a:t> </a:t>
            </a:r>
            <a:r>
              <a:rPr lang="hr-HR" sz="2000" b="1" i="1" dirty="0" err="1"/>
              <a:t>into</a:t>
            </a:r>
            <a:r>
              <a:rPr lang="hr-HR" sz="2000" b="1" i="1" dirty="0"/>
              <a:t> </a:t>
            </a:r>
            <a:r>
              <a:rPr lang="hr-HR" sz="2000" b="1" i="1" dirty="0" err="1"/>
              <a:t>classes</a:t>
            </a:r>
            <a:r>
              <a:rPr lang="hr-HR" sz="2000" b="1" i="1" dirty="0"/>
              <a:t> </a:t>
            </a:r>
            <a:br>
              <a:rPr lang="en-US" sz="2000" b="1" i="1" dirty="0"/>
            </a:br>
            <a:r>
              <a:rPr lang="hr-HR" sz="2000" b="1" i="1" dirty="0"/>
              <a:t>(Povezani podaci koje se koriste zajedno nisu organizirani u klase)</a:t>
            </a:r>
            <a:br>
              <a:rPr lang="en-US" sz="2200" dirty="0"/>
            </a:br>
            <a:endParaRPr lang="hr-HR" sz="22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0" y="1727341"/>
            <a:ext cx="3943350" cy="4251960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pPr>
              <a:buNone/>
            </a:pPr>
            <a:r>
              <a:rPr lang="hr-HR" sz="1900" dirty="0"/>
              <a:t> Vrše se povezane promjene nad podacima koji nisu organizirani u cjelinu. Potrebno je razmotriti povezivanje tih podataka</a:t>
            </a:r>
          </a:p>
          <a:p>
            <a:endParaRPr lang="hr-HR" sz="19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DD2C84-DCA5-0C4D-9171-230E505FCDBA}"/>
              </a:ext>
            </a:extLst>
          </p:cNvPr>
          <p:cNvSpPr txBox="1">
            <a:spLocks/>
          </p:cNvSpPr>
          <p:nvPr/>
        </p:nvSpPr>
        <p:spPr>
          <a:xfrm>
            <a:off x="4644008" y="137344"/>
            <a:ext cx="324036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2300" b="1" i="1" dirty="0"/>
              <a:t>A </a:t>
            </a:r>
            <a:r>
              <a:rPr lang="hr-HR" sz="2300" b="1" i="1" dirty="0" err="1"/>
              <a:t>routine</a:t>
            </a:r>
            <a:r>
              <a:rPr lang="hr-HR" sz="2300" b="1" i="1" dirty="0"/>
              <a:t> </a:t>
            </a:r>
            <a:r>
              <a:rPr lang="hr-HR" sz="2300" b="1" i="1" dirty="0" err="1"/>
              <a:t>uses</a:t>
            </a:r>
            <a:r>
              <a:rPr lang="hr-HR" sz="2300" b="1" i="1" dirty="0"/>
              <a:t> more </a:t>
            </a:r>
            <a:r>
              <a:rPr lang="hr-HR" sz="2300" b="1" i="1" dirty="0" err="1"/>
              <a:t>features</a:t>
            </a:r>
            <a:r>
              <a:rPr lang="hr-HR" sz="2300" b="1" i="1" dirty="0"/>
              <a:t> </a:t>
            </a:r>
            <a:r>
              <a:rPr lang="hr-HR" sz="2300" b="1" i="1" dirty="0" err="1"/>
              <a:t>of</a:t>
            </a:r>
            <a:r>
              <a:rPr lang="hr-HR" sz="2300" b="1" i="1" dirty="0"/>
              <a:t> </a:t>
            </a:r>
            <a:r>
              <a:rPr lang="hr-HR" sz="2300" b="1" i="1" dirty="0" err="1"/>
              <a:t>another</a:t>
            </a:r>
            <a:r>
              <a:rPr lang="hr-HR" sz="2300" b="1" i="1" dirty="0"/>
              <a:t> </a:t>
            </a:r>
            <a:r>
              <a:rPr lang="hr-HR" sz="2300" b="1" i="1" dirty="0" err="1"/>
              <a:t>class</a:t>
            </a:r>
            <a:r>
              <a:rPr lang="hr-HR" sz="2300" b="1" i="1" dirty="0"/>
              <a:t> </a:t>
            </a:r>
            <a:r>
              <a:rPr lang="hr-HR" sz="2300" b="1" i="1" dirty="0" err="1"/>
              <a:t>than</a:t>
            </a:r>
            <a:r>
              <a:rPr lang="hr-HR" sz="2300" b="1" i="1" dirty="0"/>
              <a:t> </a:t>
            </a:r>
            <a:r>
              <a:rPr lang="hr-HR" sz="2300" b="1" i="1" dirty="0" err="1"/>
              <a:t>of</a:t>
            </a:r>
            <a:r>
              <a:rPr lang="hr-HR" sz="2300" b="1" i="1" dirty="0"/>
              <a:t> </a:t>
            </a:r>
            <a:r>
              <a:rPr lang="hr-HR" sz="2300" b="1" i="1" dirty="0" err="1"/>
              <a:t>its</a:t>
            </a:r>
            <a:r>
              <a:rPr lang="hr-HR" sz="2300" b="1" i="1" dirty="0"/>
              <a:t> </a:t>
            </a:r>
            <a:r>
              <a:rPr lang="hr-HR" sz="2300" b="1" i="1" dirty="0" err="1"/>
              <a:t>own</a:t>
            </a:r>
            <a:r>
              <a:rPr lang="hr-HR" sz="2300" b="1" i="1" dirty="0"/>
              <a:t> </a:t>
            </a:r>
            <a:r>
              <a:rPr lang="hr-HR" sz="2300" b="1" i="1" dirty="0" err="1"/>
              <a:t>class</a:t>
            </a:r>
            <a:br>
              <a:rPr lang="en-US" sz="2300" b="1" i="1" dirty="0"/>
            </a:br>
            <a:r>
              <a:rPr lang="hr-HR" sz="2300" b="1" i="1" dirty="0"/>
              <a:t> (Rutina koristi više karakteristika druge klase nego od svoje klase)</a:t>
            </a:r>
            <a:br>
              <a:rPr lang="en-US" sz="1900" dirty="0"/>
            </a:br>
            <a:endParaRPr lang="hr-HR" sz="19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5BC72ED-7394-EC47-9F89-C9F3EC0B0AE7}"/>
              </a:ext>
            </a:extLst>
          </p:cNvPr>
          <p:cNvSpPr txBox="1">
            <a:spLocks/>
          </p:cNvSpPr>
          <p:nvPr/>
        </p:nvSpPr>
        <p:spPr>
          <a:xfrm>
            <a:off x="4932040" y="2273320"/>
            <a:ext cx="3414972" cy="1333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hr-HR" sz="2100" dirty="0"/>
              <a:t>To sugerira da rutina  (metoda) se može pomjeriti u drugu klasu i poslije je pozvati sa svojom starom klasom.</a:t>
            </a:r>
            <a:endParaRPr lang="en-US" sz="2100" dirty="0"/>
          </a:p>
          <a:p>
            <a:endParaRPr lang="hr-H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460572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r-HR" sz="2700" b="1" i="1" dirty="0"/>
              <a:t>A </a:t>
            </a:r>
            <a:r>
              <a:rPr lang="hr-HR" sz="2700" b="1" i="1" dirty="0" err="1"/>
              <a:t>primitive</a:t>
            </a:r>
            <a:r>
              <a:rPr lang="hr-HR" sz="2700" b="1" i="1" dirty="0"/>
              <a:t> data </a:t>
            </a:r>
            <a:r>
              <a:rPr lang="hr-HR" sz="2700" b="1" i="1" dirty="0" err="1"/>
              <a:t>type</a:t>
            </a:r>
            <a:r>
              <a:rPr lang="hr-HR" sz="2700" b="1" i="1" dirty="0"/>
              <a:t> </a:t>
            </a:r>
            <a:r>
              <a:rPr lang="hr-HR" sz="2700" b="1" i="1" dirty="0" err="1"/>
              <a:t>is</a:t>
            </a:r>
            <a:r>
              <a:rPr lang="hr-HR" sz="2700" b="1" i="1" dirty="0"/>
              <a:t> </a:t>
            </a:r>
            <a:r>
              <a:rPr lang="hr-HR" sz="2700" b="1" i="1" dirty="0" err="1"/>
              <a:t>overloaded</a:t>
            </a:r>
            <a:r>
              <a:rPr lang="hr-HR" sz="2700" b="1" i="1" dirty="0"/>
              <a:t> </a:t>
            </a:r>
            <a:br>
              <a:rPr lang="en-US" sz="2700" b="1" i="1" dirty="0"/>
            </a:br>
            <a:r>
              <a:rPr lang="hr-HR" sz="2700" b="1" i="1" dirty="0"/>
              <a:t>(Primitivni (elementarni)  podaci su preklopljeni)</a:t>
            </a:r>
            <a:br>
              <a:rPr lang="en-US" sz="2900" dirty="0"/>
            </a:br>
            <a:endParaRPr lang="hr-HR" sz="29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3943350" cy="3214667"/>
          </a:xfrm>
        </p:spPr>
        <p:txBody>
          <a:bodyPr>
            <a:normAutofit lnSpcReduction="10000"/>
          </a:bodyPr>
          <a:lstStyle/>
          <a:p>
            <a:pPr algn="just"/>
            <a:r>
              <a:rPr lang="hr-HR" sz="1900" dirty="0" err="1"/>
              <a:t>Elementrani</a:t>
            </a:r>
            <a:r>
              <a:rPr lang="hr-HR" sz="1900" dirty="0"/>
              <a:t>  tipovi podataka mogu se koristiti za predstavljanje neograničenog broja entiteta stvarnog svijeta. </a:t>
            </a:r>
          </a:p>
          <a:p>
            <a:pPr algn="just"/>
            <a:endParaRPr lang="en-US" sz="1900" dirty="0"/>
          </a:p>
          <a:p>
            <a:pPr algn="just"/>
            <a:r>
              <a:rPr lang="hr-HR" sz="1900" dirty="0"/>
              <a:t>Ako program koristi primitivne tipove podataka kao što su </a:t>
            </a:r>
            <a:r>
              <a:rPr lang="hr-HR" sz="1900" dirty="0" err="1"/>
              <a:t>integer</a:t>
            </a:r>
            <a:r>
              <a:rPr lang="hr-HR" sz="1900" dirty="0"/>
              <a:t> da predstave zajedničke entitete kao što je npr.  novac (</a:t>
            </a:r>
            <a:r>
              <a:rPr lang="hr-HR" sz="1900" i="1" dirty="0"/>
              <a:t>Money</a:t>
            </a:r>
            <a:r>
              <a:rPr lang="hr-HR" sz="1900" dirty="0"/>
              <a:t>), bolje je kreirati jednostavnu   </a:t>
            </a:r>
            <a:r>
              <a:rPr lang="hr-HR" sz="1900" i="1" dirty="0"/>
              <a:t>Money</a:t>
            </a:r>
            <a:r>
              <a:rPr lang="hr-HR" sz="1900" dirty="0"/>
              <a:t> klasu….</a:t>
            </a:r>
          </a:p>
          <a:p>
            <a:pPr marL="0" indent="0">
              <a:buNone/>
            </a:pPr>
            <a:endParaRPr lang="hr-HR" sz="19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6C0230-4581-0441-9060-ADA5174C6AE6}"/>
              </a:ext>
            </a:extLst>
          </p:cNvPr>
          <p:cNvSpPr txBox="1">
            <a:spLocks/>
          </p:cNvSpPr>
          <p:nvPr/>
        </p:nvSpPr>
        <p:spPr>
          <a:xfrm>
            <a:off x="5588713" y="365125"/>
            <a:ext cx="2962003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2600" b="1" i="1"/>
              <a:t>A class doesn’t do very much (Klasa ne radi puno)</a:t>
            </a:r>
            <a:br>
              <a:rPr lang="en-US" sz="2600"/>
            </a:br>
            <a:endParaRPr lang="hr-HR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650CF-78B9-C447-B265-E1CD58BC866C}"/>
              </a:ext>
            </a:extLst>
          </p:cNvPr>
          <p:cNvSpPr/>
          <p:nvPr/>
        </p:nvSpPr>
        <p:spPr>
          <a:xfrm>
            <a:off x="5826626" y="1929384"/>
            <a:ext cx="24897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r-HR" dirty="0"/>
              <a:t>Ponekad rezultat </a:t>
            </a:r>
            <a:r>
              <a:rPr lang="hr-HR" dirty="0" err="1"/>
              <a:t>refaktoringa</a:t>
            </a:r>
            <a:r>
              <a:rPr lang="hr-HR" dirty="0"/>
              <a:t> koda je da klasa nema mnogo da radi. </a:t>
            </a:r>
            <a:endParaRPr lang="en-US" dirty="0"/>
          </a:p>
          <a:p>
            <a:pPr algn="just"/>
            <a:r>
              <a:rPr lang="hr-HR" dirty="0"/>
              <a:t>U tom slučaju treba provjeriti da li su sve odgovornosti klase dodijeljene drugim klasama i eliminirati klasu u potpunosti.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66343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2200" b="1" i="1" dirty="0"/>
              <a:t>A </a:t>
            </a:r>
            <a:r>
              <a:rPr lang="hr-HR" sz="2200" b="1" i="1" dirty="0" err="1"/>
              <a:t>chain</a:t>
            </a:r>
            <a:r>
              <a:rPr lang="hr-HR" sz="2200" b="1" i="1" dirty="0"/>
              <a:t> </a:t>
            </a:r>
            <a:r>
              <a:rPr lang="hr-HR" sz="2200" b="1" i="1" dirty="0" err="1"/>
              <a:t>of</a:t>
            </a:r>
            <a:r>
              <a:rPr lang="hr-HR" sz="2200" b="1" i="1" dirty="0"/>
              <a:t> </a:t>
            </a:r>
            <a:r>
              <a:rPr lang="hr-HR" sz="2200" b="1" i="1" dirty="0" err="1"/>
              <a:t>routines</a:t>
            </a:r>
            <a:r>
              <a:rPr lang="hr-HR" sz="2200" b="1" i="1" dirty="0"/>
              <a:t> </a:t>
            </a:r>
            <a:r>
              <a:rPr lang="hr-HR" sz="2200" b="1" i="1" dirty="0" err="1"/>
              <a:t>passes</a:t>
            </a:r>
            <a:r>
              <a:rPr lang="hr-HR" sz="2200" b="1" i="1" dirty="0"/>
              <a:t> </a:t>
            </a:r>
            <a:r>
              <a:rPr lang="hr-HR" sz="2200" b="1" i="1" dirty="0" err="1"/>
              <a:t>tramp</a:t>
            </a:r>
            <a:r>
              <a:rPr lang="hr-HR" sz="2200" b="1" i="1" dirty="0"/>
              <a:t> dana</a:t>
            </a:r>
            <a:br>
              <a:rPr lang="en-US" sz="2200" b="1" i="1" dirty="0"/>
            </a:br>
            <a:r>
              <a:rPr lang="hr-HR" sz="2200" b="1" i="1" dirty="0"/>
              <a:t> (Lanac rutina prima </a:t>
            </a:r>
            <a:r>
              <a:rPr lang="hr-HR" sz="2200" b="1" i="1" dirty="0" err="1"/>
              <a:t>tramp</a:t>
            </a:r>
            <a:r>
              <a:rPr lang="hr-HR" sz="2200" b="1" i="1" dirty="0"/>
              <a:t> podatke)</a:t>
            </a:r>
            <a:br>
              <a:rPr lang="en-US" sz="2900" dirty="0"/>
            </a:br>
            <a:endParaRPr lang="hr-HR" sz="29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3943350" cy="4251960"/>
          </a:xfrm>
        </p:spPr>
        <p:txBody>
          <a:bodyPr>
            <a:normAutofit fontScale="92500" lnSpcReduction="20000"/>
          </a:bodyPr>
          <a:lstStyle/>
          <a:p>
            <a:r>
              <a:rPr lang="hr-HR" sz="1900" dirty="0"/>
              <a:t>Ako rutini se predaju parametri, a rutina ih nadalje predaje drugoj rutini tada se to naziva “</a:t>
            </a:r>
            <a:r>
              <a:rPr lang="hr-HR" sz="1900" dirty="0" err="1"/>
              <a:t>tramp</a:t>
            </a:r>
            <a:r>
              <a:rPr lang="hr-HR" sz="1900" dirty="0"/>
              <a:t> data” (</a:t>
            </a:r>
            <a:r>
              <a:rPr lang="hr-HR" sz="1900" dirty="0" err="1"/>
              <a:t>Page</a:t>
            </a:r>
            <a:r>
              <a:rPr lang="hr-HR" sz="1900" dirty="0"/>
              <a:t>-Jones 1988). </a:t>
            </a:r>
            <a:endParaRPr lang="en-US" sz="1900" dirty="0"/>
          </a:p>
          <a:p>
            <a:r>
              <a:rPr lang="hr-HR" sz="1900" dirty="0"/>
              <a:t>To ponekad može biti ispravno, a ponekad ne.  </a:t>
            </a:r>
            <a:endParaRPr lang="en-US" sz="1900" dirty="0"/>
          </a:p>
          <a:p>
            <a:r>
              <a:rPr lang="hr-HR" sz="1900" dirty="0"/>
              <a:t>U tom slučaju treba provjeriti da li su ti specifični podaci konzistentni sa apstrakcijom predstavljenom sa interfejsima rutine.</a:t>
            </a:r>
            <a:endParaRPr lang="en-US" sz="1900" dirty="0"/>
          </a:p>
          <a:p>
            <a:r>
              <a:rPr lang="hr-HR" sz="1900" dirty="0"/>
              <a:t> Ako je apstrakcija za svaku rutinu dobra, tada je i predaja podataka dobra. </a:t>
            </a:r>
            <a:endParaRPr lang="en-US" sz="1900" dirty="0"/>
          </a:p>
          <a:p>
            <a:r>
              <a:rPr lang="hr-HR" sz="1900" dirty="0"/>
              <a:t>Ako nije, potrebno je pronaći način da se interfejs svake rutine učini konzistentnijim.</a:t>
            </a:r>
            <a:endParaRPr lang="en-US" sz="1900" dirty="0"/>
          </a:p>
          <a:p>
            <a:endParaRPr lang="hr-HR" sz="19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85AC3AA-BDAA-9849-BBB4-E3D0DCFB9D7F}"/>
              </a:ext>
            </a:extLst>
          </p:cNvPr>
          <p:cNvSpPr txBox="1">
            <a:spLocks/>
          </p:cNvSpPr>
          <p:nvPr/>
        </p:nvSpPr>
        <p:spPr>
          <a:xfrm>
            <a:off x="5292080" y="418791"/>
            <a:ext cx="3898107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2400" b="1" i="1" dirty="0"/>
              <a:t>A </a:t>
            </a:r>
            <a:r>
              <a:rPr lang="hr-HR" sz="2400" b="1" i="1" dirty="0" err="1"/>
              <a:t>middle</a:t>
            </a:r>
            <a:r>
              <a:rPr lang="hr-HR" sz="2400" b="1" i="1" dirty="0"/>
              <a:t> </a:t>
            </a:r>
            <a:r>
              <a:rPr lang="hr-HR" sz="2400" b="1" i="1" dirty="0" err="1"/>
              <a:t>man</a:t>
            </a:r>
            <a:r>
              <a:rPr lang="hr-HR" sz="2400" b="1" i="1" dirty="0"/>
              <a:t> </a:t>
            </a:r>
            <a:r>
              <a:rPr lang="hr-HR" sz="2400" b="1" i="1" dirty="0" err="1"/>
              <a:t>object</a:t>
            </a:r>
            <a:r>
              <a:rPr lang="hr-HR" sz="2400" b="1" i="1" dirty="0"/>
              <a:t> </a:t>
            </a:r>
            <a:r>
              <a:rPr lang="hr-HR" sz="2400" b="1" i="1" dirty="0" err="1"/>
              <a:t>isn’t</a:t>
            </a:r>
            <a:r>
              <a:rPr lang="hr-HR" sz="2400" b="1" i="1" dirty="0"/>
              <a:t> </a:t>
            </a:r>
            <a:r>
              <a:rPr lang="hr-HR" sz="2400" b="1" i="1" dirty="0" err="1"/>
              <a:t>doing</a:t>
            </a:r>
            <a:r>
              <a:rPr lang="hr-HR" sz="2400" b="1" i="1" dirty="0"/>
              <a:t> </a:t>
            </a:r>
            <a:r>
              <a:rPr lang="hr-HR" sz="2400" b="1" i="1" dirty="0" err="1"/>
              <a:t>anything</a:t>
            </a:r>
            <a:br>
              <a:rPr lang="en-US" sz="2400" b="1" i="1" dirty="0"/>
            </a:br>
            <a:r>
              <a:rPr lang="hr-HR" sz="2400" b="1" i="1" dirty="0"/>
              <a:t> (Posrednik ne radi ništa</a:t>
            </a:r>
            <a:r>
              <a:rPr lang="hr-HR" sz="2600" b="1" i="1" dirty="0"/>
              <a:t>)</a:t>
            </a:r>
            <a:br>
              <a:rPr lang="en-US" sz="2600" dirty="0"/>
            </a:br>
            <a:endParaRPr lang="hr-HR" sz="26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05AAA6-E3C1-C34F-AEC9-DD5371D91791}"/>
              </a:ext>
            </a:extLst>
          </p:cNvPr>
          <p:cNvSpPr txBox="1">
            <a:spLocks/>
          </p:cNvSpPr>
          <p:nvPr/>
        </p:nvSpPr>
        <p:spPr>
          <a:xfrm>
            <a:off x="5502862" y="2047092"/>
            <a:ext cx="3002346" cy="2053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hr-HR" sz="2100" dirty="0"/>
              <a:t>Ako većina koda u klas</a:t>
            </a:r>
            <a:r>
              <a:rPr lang="en-US" sz="2100" dirty="0" err="1"/>
              <a:t>i</a:t>
            </a:r>
            <a:r>
              <a:rPr lang="hr-HR" sz="2100" dirty="0"/>
              <a:t> je samo poziv drugih rutina u drugim klasama, treba razmotriti da li se može eliminirati posrednik i pozvati ove druge klase direktno.</a:t>
            </a:r>
            <a:endParaRPr lang="en-US" sz="2100" dirty="0"/>
          </a:p>
          <a:p>
            <a:endParaRPr lang="hr-H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655318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2000" b="1" i="1" dirty="0"/>
              <a:t>One </a:t>
            </a:r>
            <a:r>
              <a:rPr lang="hr-HR" sz="2000" b="1" i="1" dirty="0" err="1"/>
              <a:t>class</a:t>
            </a:r>
            <a:r>
              <a:rPr lang="hr-HR" sz="2000" b="1" i="1" dirty="0"/>
              <a:t> </a:t>
            </a:r>
            <a:r>
              <a:rPr lang="hr-HR" sz="2000" b="1" i="1" dirty="0" err="1"/>
              <a:t>is</a:t>
            </a:r>
            <a:r>
              <a:rPr lang="hr-HR" sz="2000" b="1" i="1" dirty="0"/>
              <a:t> </a:t>
            </a:r>
            <a:r>
              <a:rPr lang="hr-HR" sz="2000" b="1" i="1" dirty="0" err="1"/>
              <a:t>overly</a:t>
            </a:r>
            <a:r>
              <a:rPr lang="hr-HR" sz="2000" b="1" i="1" dirty="0"/>
              <a:t> </a:t>
            </a:r>
            <a:r>
              <a:rPr lang="hr-HR" sz="2000" b="1" i="1" dirty="0" err="1"/>
              <a:t>intimate</a:t>
            </a:r>
            <a:r>
              <a:rPr lang="hr-HR" sz="2000" b="1" i="1" dirty="0"/>
              <a:t> </a:t>
            </a:r>
            <a:r>
              <a:rPr lang="hr-HR" sz="2000" b="1" i="1" dirty="0" err="1"/>
              <a:t>with</a:t>
            </a:r>
            <a:r>
              <a:rPr lang="hr-HR" sz="2000" b="1" i="1" dirty="0"/>
              <a:t> </a:t>
            </a:r>
            <a:r>
              <a:rPr lang="hr-HR" sz="2000" b="1" i="1" dirty="0" err="1"/>
              <a:t>another</a:t>
            </a:r>
            <a:r>
              <a:rPr lang="hr-HR" sz="2000" b="1" i="1" dirty="0"/>
              <a:t> (Jedna klasa je previše intimna sa drugom)</a:t>
            </a:r>
            <a:br>
              <a:rPr lang="en-US" sz="2900" dirty="0"/>
            </a:br>
            <a:endParaRPr lang="hr-HR" sz="29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4375398" cy="3178091"/>
          </a:xfrm>
        </p:spPr>
        <p:txBody>
          <a:bodyPr>
            <a:normAutofit fontScale="92500" lnSpcReduction="10000"/>
          </a:bodyPr>
          <a:lstStyle/>
          <a:p>
            <a:r>
              <a:rPr lang="hr-HR" sz="1900" dirty="0" err="1"/>
              <a:t>Enkapsulacija</a:t>
            </a:r>
            <a:r>
              <a:rPr lang="hr-HR" sz="1900" dirty="0"/>
              <a:t> (skrivanje informacija) je je jako sredstvo kojim se može program učiniti intelektualno upravljivim i minimizirati efekti promjene koda.</a:t>
            </a:r>
          </a:p>
          <a:p>
            <a:endParaRPr lang="en-US" sz="1900" dirty="0"/>
          </a:p>
          <a:p>
            <a:r>
              <a:rPr lang="hr-HR" sz="1900" dirty="0"/>
              <a:t> Svaki put kada se  uoči klasa koja zna puno o drugoj klasi, potrebno je redizajnirati vezu osnovne i izvedene klase. </a:t>
            </a:r>
            <a:endParaRPr lang="en-US" sz="1900" dirty="0"/>
          </a:p>
          <a:p>
            <a:endParaRPr lang="hr-HR" sz="1900" dirty="0"/>
          </a:p>
          <a:p>
            <a:r>
              <a:rPr lang="hr-HR" sz="1900" dirty="0"/>
              <a:t>Bolje je jaka </a:t>
            </a:r>
            <a:r>
              <a:rPr lang="hr-HR" sz="1900" dirty="0" err="1"/>
              <a:t>enkapsulacija</a:t>
            </a:r>
            <a:r>
              <a:rPr lang="hr-HR" sz="1900" dirty="0"/>
              <a:t> nego slaba.</a:t>
            </a:r>
            <a:endParaRPr lang="en-US" sz="1900" dirty="0"/>
          </a:p>
          <a:p>
            <a:pPr>
              <a:buNone/>
            </a:pPr>
            <a:endParaRPr lang="en-US" sz="19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014B8BF-675A-8B46-B010-B765C00C5790}"/>
              </a:ext>
            </a:extLst>
          </p:cNvPr>
          <p:cNvSpPr txBox="1">
            <a:spLocks/>
          </p:cNvSpPr>
          <p:nvPr/>
        </p:nvSpPr>
        <p:spPr>
          <a:xfrm>
            <a:off x="5392188" y="433431"/>
            <a:ext cx="3123162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2000" b="1" i="1" dirty="0"/>
              <a:t>A </a:t>
            </a:r>
            <a:r>
              <a:rPr lang="hr-HR" sz="2000" b="1" i="1" dirty="0" err="1"/>
              <a:t>routine</a:t>
            </a:r>
            <a:r>
              <a:rPr lang="hr-HR" sz="2000" b="1" i="1" dirty="0"/>
              <a:t> </a:t>
            </a:r>
            <a:r>
              <a:rPr lang="hr-HR" sz="2000" b="1" i="1" dirty="0" err="1"/>
              <a:t>has</a:t>
            </a:r>
            <a:r>
              <a:rPr lang="hr-HR" sz="2000" b="1" i="1" dirty="0"/>
              <a:t> a </a:t>
            </a:r>
            <a:r>
              <a:rPr lang="hr-HR" sz="2000" b="1" i="1" dirty="0" err="1"/>
              <a:t>poor</a:t>
            </a:r>
            <a:r>
              <a:rPr lang="hr-HR" sz="2000" b="1" i="1" dirty="0"/>
              <a:t> </a:t>
            </a:r>
            <a:r>
              <a:rPr lang="hr-HR" sz="2000" b="1" i="1" dirty="0" err="1"/>
              <a:t>name</a:t>
            </a:r>
            <a:r>
              <a:rPr lang="hr-HR" sz="2000" b="1" i="1" dirty="0"/>
              <a:t> (Rutina ima loše-neopisno ime)</a:t>
            </a:r>
            <a:br>
              <a:rPr lang="en-US" sz="2000" b="1" i="1" dirty="0"/>
            </a:br>
            <a:endParaRPr lang="hr-HR" sz="2000" b="1" i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002D178-819C-B647-BE60-7CE6D7622F53}"/>
              </a:ext>
            </a:extLst>
          </p:cNvPr>
          <p:cNvSpPr txBox="1">
            <a:spLocks/>
          </p:cNvSpPr>
          <p:nvPr/>
        </p:nvSpPr>
        <p:spPr>
          <a:xfrm>
            <a:off x="5477409" y="2233123"/>
            <a:ext cx="3198948" cy="1549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hr-HR" sz="1800" dirty="0"/>
              <a:t>Ako rutina ima loše ime, </a:t>
            </a:r>
            <a:r>
              <a:rPr lang="en-US" sz="1800" dirty="0"/>
              <a:t> </a:t>
            </a:r>
            <a:r>
              <a:rPr lang="hr-HR" sz="1800" dirty="0"/>
              <a:t>potrebno joj je promijeniti ime u definiciji, na mjestima poziva.  </a:t>
            </a:r>
            <a:endParaRPr lang="en-US" sz="1800" dirty="0"/>
          </a:p>
          <a:p>
            <a:endParaRPr lang="hr-H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22327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1800" b="1" i="1" dirty="0"/>
              <a:t>Data </a:t>
            </a:r>
            <a:r>
              <a:rPr lang="hr-HR" sz="1800" b="1" i="1" dirty="0" err="1"/>
              <a:t>members</a:t>
            </a:r>
            <a:r>
              <a:rPr lang="hr-HR" sz="1800" b="1" i="1" dirty="0"/>
              <a:t> are </a:t>
            </a:r>
            <a:r>
              <a:rPr lang="hr-HR" sz="1800" b="1" i="1" dirty="0" err="1"/>
              <a:t>public</a:t>
            </a:r>
            <a:r>
              <a:rPr lang="hr-HR" sz="1800" b="1" i="1" dirty="0"/>
              <a:t> (Podaci su </a:t>
            </a:r>
            <a:r>
              <a:rPr lang="hr-HR" sz="1800" b="1" i="1" dirty="0" err="1"/>
              <a:t>public</a:t>
            </a:r>
            <a:r>
              <a:rPr lang="hr-HR" sz="1800" b="1" i="1" dirty="0"/>
              <a:t>)</a:t>
            </a:r>
            <a:br>
              <a:rPr lang="en-US" sz="1800" dirty="0"/>
            </a:br>
            <a:endParaRPr lang="hr-HR" sz="18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4087366" cy="4251960"/>
          </a:xfrm>
        </p:spPr>
        <p:txBody>
          <a:bodyPr>
            <a:normAutofit/>
          </a:bodyPr>
          <a:lstStyle/>
          <a:p>
            <a:r>
              <a:rPr lang="hr-HR" sz="1900" dirty="0"/>
              <a:t>Javni podaci članovi klase (</a:t>
            </a:r>
            <a:r>
              <a:rPr lang="hr-HR" sz="1900" dirty="0" err="1"/>
              <a:t>public</a:t>
            </a:r>
            <a:r>
              <a:rPr lang="hr-HR" sz="1900" dirty="0"/>
              <a:t> data </a:t>
            </a:r>
            <a:r>
              <a:rPr lang="hr-HR" sz="1900" dirty="0" err="1"/>
              <a:t>members</a:t>
            </a:r>
            <a:r>
              <a:rPr lang="hr-HR" sz="1900" dirty="0"/>
              <a:t>) -  su najčešće loša ideja. </a:t>
            </a:r>
            <a:endParaRPr lang="en-US" sz="1900" dirty="0"/>
          </a:p>
          <a:p>
            <a:r>
              <a:rPr lang="hr-HR" sz="1900" dirty="0"/>
              <a:t>Oni su nejasnoća između interfejsa i implementacije. </a:t>
            </a:r>
            <a:endParaRPr lang="en-US" sz="1900" dirty="0"/>
          </a:p>
          <a:p>
            <a:r>
              <a:rPr lang="hr-HR" sz="1900" dirty="0"/>
              <a:t>Oni ugrožavaju </a:t>
            </a:r>
            <a:r>
              <a:rPr lang="hr-HR" sz="1900" dirty="0" err="1"/>
              <a:t>enkapsulaciju</a:t>
            </a:r>
            <a:r>
              <a:rPr lang="hr-HR" sz="1900" dirty="0"/>
              <a:t> i limitiraju buduću fleksibilnost. </a:t>
            </a:r>
            <a:endParaRPr lang="en-US" sz="1900" dirty="0"/>
          </a:p>
          <a:p>
            <a:endParaRPr lang="hr-HR" sz="19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00A7E6E-03EC-DC4D-8C11-222BD81571CD}"/>
              </a:ext>
            </a:extLst>
          </p:cNvPr>
          <p:cNvSpPr txBox="1">
            <a:spLocks/>
          </p:cNvSpPr>
          <p:nvPr/>
        </p:nvSpPr>
        <p:spPr>
          <a:xfrm>
            <a:off x="5461246" y="749299"/>
            <a:ext cx="2935238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1800" b="1" i="1" dirty="0"/>
              <a:t>A </a:t>
            </a:r>
            <a:r>
              <a:rPr lang="hr-HR" sz="1800" b="1" i="1" dirty="0" err="1"/>
              <a:t>subclass</a:t>
            </a:r>
            <a:r>
              <a:rPr lang="hr-HR" sz="1800" b="1" i="1" dirty="0"/>
              <a:t> </a:t>
            </a:r>
            <a:r>
              <a:rPr lang="hr-HR" sz="1800" b="1" i="1" dirty="0" err="1"/>
              <a:t>uses</a:t>
            </a:r>
            <a:r>
              <a:rPr lang="hr-HR" sz="1800" b="1" i="1" dirty="0"/>
              <a:t> </a:t>
            </a:r>
            <a:r>
              <a:rPr lang="hr-HR" sz="1800" b="1" i="1" dirty="0" err="1"/>
              <a:t>only</a:t>
            </a:r>
            <a:r>
              <a:rPr lang="hr-HR" sz="1800" b="1" i="1" dirty="0"/>
              <a:t> a </a:t>
            </a:r>
            <a:r>
              <a:rPr lang="hr-HR" sz="1800" b="1" i="1" dirty="0" err="1"/>
              <a:t>small</a:t>
            </a:r>
            <a:r>
              <a:rPr lang="hr-HR" sz="1800" b="1" i="1" dirty="0"/>
              <a:t> </a:t>
            </a:r>
            <a:r>
              <a:rPr lang="hr-HR" sz="1800" b="1" i="1" dirty="0" err="1"/>
              <a:t>percentage</a:t>
            </a:r>
            <a:r>
              <a:rPr lang="hr-HR" sz="1800" b="1" i="1" dirty="0"/>
              <a:t> </a:t>
            </a:r>
            <a:r>
              <a:rPr lang="hr-HR" sz="1800" b="1" i="1" dirty="0" err="1"/>
              <a:t>of</a:t>
            </a:r>
            <a:r>
              <a:rPr lang="hr-HR" sz="1800" b="1" i="1" dirty="0"/>
              <a:t> </a:t>
            </a:r>
            <a:r>
              <a:rPr lang="hr-HR" sz="1800" b="1" i="1" dirty="0" err="1"/>
              <a:t>its</a:t>
            </a:r>
            <a:r>
              <a:rPr lang="hr-HR" sz="1800" b="1" i="1" dirty="0"/>
              <a:t> </a:t>
            </a:r>
            <a:r>
              <a:rPr lang="hr-HR" sz="1800" b="1" i="1" dirty="0" err="1"/>
              <a:t>parents</a:t>
            </a:r>
            <a:r>
              <a:rPr lang="hr-HR" sz="1800" b="1" i="1" dirty="0"/>
              <a:t>’ </a:t>
            </a:r>
            <a:r>
              <a:rPr lang="hr-HR" sz="1800" b="1" i="1" dirty="0" err="1"/>
              <a:t>routines</a:t>
            </a:r>
            <a:r>
              <a:rPr lang="hr-HR" sz="1800" b="1" i="1" dirty="0"/>
              <a:t> </a:t>
            </a:r>
            <a:br>
              <a:rPr lang="en-US" sz="1800" b="1" i="1" dirty="0"/>
            </a:br>
            <a:r>
              <a:rPr lang="hr-HR" sz="1800" b="1" i="1" dirty="0"/>
              <a:t>(</a:t>
            </a:r>
            <a:r>
              <a:rPr lang="hr-HR" sz="1800" b="1" i="1" dirty="0" err="1"/>
              <a:t>Podklasa</a:t>
            </a:r>
            <a:r>
              <a:rPr lang="hr-HR" sz="1800" b="1" i="1" dirty="0"/>
              <a:t> koristi samo mali </a:t>
            </a:r>
            <a:r>
              <a:rPr lang="hr-HR" sz="1800" b="1" i="1" dirty="0" err="1"/>
              <a:t>procenat</a:t>
            </a:r>
            <a:r>
              <a:rPr lang="hr-HR" sz="1800" b="1" i="1" dirty="0"/>
              <a:t> svojih roditelj rutina)</a:t>
            </a:r>
            <a:br>
              <a:rPr lang="en-US" sz="2000" b="1" i="1" dirty="0"/>
            </a:br>
            <a:endParaRPr lang="hr-HR" sz="2000" b="1" i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79CB9B6-5D8A-BB4C-9661-52265BD69566}"/>
              </a:ext>
            </a:extLst>
          </p:cNvPr>
          <p:cNvSpPr txBox="1">
            <a:spLocks/>
          </p:cNvSpPr>
          <p:nvPr/>
        </p:nvSpPr>
        <p:spPr>
          <a:xfrm>
            <a:off x="4890402" y="2103013"/>
            <a:ext cx="3630996" cy="2403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hr-HR" sz="1900" dirty="0"/>
              <a:t>Tipično to indicira da </a:t>
            </a:r>
            <a:r>
              <a:rPr lang="hr-HR" sz="1900" dirty="0" err="1"/>
              <a:t>podklase</a:t>
            </a:r>
            <a:r>
              <a:rPr lang="hr-HR" sz="1900" dirty="0"/>
              <a:t> su kreirane jer roditelj klasa sadrži rutine koje im trebaju, a ne zato što su </a:t>
            </a:r>
            <a:r>
              <a:rPr lang="hr-HR" sz="1900" dirty="0" err="1"/>
              <a:t>podklase</a:t>
            </a:r>
            <a:r>
              <a:rPr lang="hr-HR" sz="1900" dirty="0"/>
              <a:t> logički nasljednik roditelj klase. </a:t>
            </a:r>
            <a:endParaRPr lang="en-US" sz="1900" dirty="0"/>
          </a:p>
          <a:p>
            <a:pPr marL="0" indent="0" algn="just">
              <a:buFont typeface="Arial" pitchFamily="34" charset="0"/>
              <a:buNone/>
            </a:pPr>
            <a:endParaRPr lang="hr-H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511302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r-HR" sz="2200" b="1" i="1" dirty="0" err="1"/>
              <a:t>Comments</a:t>
            </a:r>
            <a:r>
              <a:rPr lang="hr-HR" sz="2200" b="1" i="1" dirty="0"/>
              <a:t> are </a:t>
            </a:r>
            <a:r>
              <a:rPr lang="hr-HR" sz="2200" b="1" i="1" dirty="0" err="1"/>
              <a:t>used</a:t>
            </a:r>
            <a:r>
              <a:rPr lang="hr-HR" sz="2200" b="1" i="1" dirty="0"/>
              <a:t> to </a:t>
            </a:r>
            <a:r>
              <a:rPr lang="hr-HR" sz="2200" b="1" i="1" dirty="0" err="1"/>
              <a:t>explain</a:t>
            </a:r>
            <a:r>
              <a:rPr lang="hr-HR" sz="2200" b="1" i="1" dirty="0"/>
              <a:t> </a:t>
            </a:r>
            <a:r>
              <a:rPr lang="hr-HR" sz="2200" b="1" i="1" dirty="0" err="1"/>
              <a:t>difficult</a:t>
            </a:r>
            <a:r>
              <a:rPr lang="hr-HR" sz="2200" b="1" i="1" dirty="0"/>
              <a:t> </a:t>
            </a:r>
            <a:r>
              <a:rPr lang="hr-HR" sz="2200" b="1" i="1" dirty="0" err="1"/>
              <a:t>code</a:t>
            </a:r>
            <a:r>
              <a:rPr lang="hr-HR" sz="2200" b="1" i="1" dirty="0"/>
              <a:t> (Komentari se koriste da objasne težak kod)</a:t>
            </a:r>
            <a:br>
              <a:rPr lang="en-US" sz="2900" dirty="0"/>
            </a:br>
            <a:endParaRPr lang="hr-HR" sz="29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4231382" cy="3251243"/>
          </a:xfrm>
        </p:spPr>
        <p:txBody>
          <a:bodyPr>
            <a:normAutofit/>
          </a:bodyPr>
          <a:lstStyle/>
          <a:p>
            <a:r>
              <a:rPr lang="hr-HR" sz="1900" dirty="0"/>
              <a:t>Komentari  mogu imati važnu ulogu, ali oni ne mogu se koristiti kao ‘štake’ da objasne loš kod. </a:t>
            </a:r>
          </a:p>
          <a:p>
            <a:endParaRPr lang="en-US" sz="1900" dirty="0"/>
          </a:p>
          <a:p>
            <a:r>
              <a:rPr lang="hr-HR" sz="1900" dirty="0"/>
              <a:t>“</a:t>
            </a:r>
            <a:r>
              <a:rPr lang="hr-HR" sz="1900" dirty="0" err="1"/>
              <a:t>Don’t</a:t>
            </a:r>
            <a:r>
              <a:rPr lang="hr-HR" sz="1900" dirty="0"/>
              <a:t> </a:t>
            </a:r>
            <a:r>
              <a:rPr lang="hr-HR" sz="1900" dirty="0" err="1"/>
              <a:t>document</a:t>
            </a:r>
            <a:r>
              <a:rPr lang="hr-HR" sz="1900" dirty="0"/>
              <a:t> </a:t>
            </a:r>
            <a:r>
              <a:rPr lang="hr-HR" sz="1900" dirty="0" err="1"/>
              <a:t>bad</a:t>
            </a:r>
            <a:r>
              <a:rPr lang="hr-HR" sz="1900" dirty="0"/>
              <a:t> </a:t>
            </a:r>
            <a:r>
              <a:rPr lang="hr-HR" sz="1900" dirty="0" err="1"/>
              <a:t>code</a:t>
            </a:r>
            <a:r>
              <a:rPr lang="hr-HR" sz="1900" dirty="0"/>
              <a:t>—</a:t>
            </a:r>
            <a:r>
              <a:rPr lang="hr-HR" sz="1900" dirty="0" err="1"/>
              <a:t>rewrite</a:t>
            </a:r>
            <a:r>
              <a:rPr lang="hr-HR" sz="1900" dirty="0"/>
              <a:t> </a:t>
            </a:r>
            <a:r>
              <a:rPr lang="hr-HR" sz="1900" dirty="0" err="1"/>
              <a:t>it</a:t>
            </a:r>
            <a:r>
              <a:rPr lang="hr-HR" sz="1900" dirty="0"/>
              <a:t>” (</a:t>
            </a:r>
            <a:r>
              <a:rPr lang="hr-HR" sz="1900" dirty="0" err="1"/>
              <a:t>Kernighan</a:t>
            </a:r>
            <a:r>
              <a:rPr lang="hr-HR" sz="1900" dirty="0"/>
              <a:t> </a:t>
            </a:r>
            <a:r>
              <a:rPr lang="hr-HR" sz="1900" dirty="0" err="1"/>
              <a:t>and</a:t>
            </a:r>
            <a:r>
              <a:rPr lang="hr-HR" sz="1900" dirty="0"/>
              <a:t> </a:t>
            </a:r>
            <a:r>
              <a:rPr lang="hr-HR" sz="1900" dirty="0" err="1"/>
              <a:t>Plauger</a:t>
            </a:r>
            <a:r>
              <a:rPr lang="hr-HR" sz="1900" dirty="0"/>
              <a:t> 1978).</a:t>
            </a:r>
            <a:endParaRPr lang="en-US" sz="1900" dirty="0"/>
          </a:p>
          <a:p>
            <a:endParaRPr lang="hr-HR" sz="19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372AED-8A40-BF4B-A0C5-AE5A5CCA9587}"/>
              </a:ext>
            </a:extLst>
          </p:cNvPr>
          <p:cNvSpPr txBox="1">
            <a:spLocks/>
          </p:cNvSpPr>
          <p:nvPr/>
        </p:nvSpPr>
        <p:spPr>
          <a:xfrm>
            <a:off x="5868144" y="350240"/>
            <a:ext cx="2457947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2200" b="1" i="1"/>
              <a:t>Global variables are used (Globalne varijable se koriste)</a:t>
            </a:r>
            <a:br>
              <a:rPr lang="en-US" sz="2200"/>
            </a:br>
            <a:r>
              <a:rPr lang="hr-HR" sz="2200"/>
              <a:t> </a:t>
            </a:r>
            <a:br>
              <a:rPr lang="en-US" sz="2200"/>
            </a:br>
            <a:endParaRPr lang="hr-HR" sz="2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3EA7B9-3416-E342-9811-AB353C5F6143}"/>
              </a:ext>
            </a:extLst>
          </p:cNvPr>
          <p:cNvSpPr txBox="1">
            <a:spLocks/>
          </p:cNvSpPr>
          <p:nvPr/>
        </p:nvSpPr>
        <p:spPr>
          <a:xfrm>
            <a:off x="5487183" y="2007179"/>
            <a:ext cx="2838908" cy="226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hr-HR" sz="3000" dirty="0"/>
              <a:t>S obzirom da smo na početku pri pisanju koda manje familijarni sa kodom, prilikom ponovne posjete koda može se razmotriti da li je neophodno da te varijable budu globalne.</a:t>
            </a:r>
          </a:p>
          <a:p>
            <a:endParaRPr lang="hr-H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8DA2F-4A32-DC45-BF3F-6C2222E0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b="1"/>
              <a:t>Šta je AntiPattern?</a:t>
            </a:r>
            <a:br>
              <a:rPr lang="en-US" sz="4300"/>
            </a:br>
            <a:endParaRPr lang="hr-HR" sz="43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D1D4-46D5-564D-9637-7E675CA6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34" y="2055813"/>
            <a:ext cx="8407846" cy="4251960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</a:pPr>
            <a:r>
              <a:rPr lang="hr-HR" sz="1800" dirty="0" err="1"/>
              <a:t>AntiPattern</a:t>
            </a:r>
            <a:r>
              <a:rPr lang="hr-HR" sz="1800" dirty="0"/>
              <a:t> (</a:t>
            </a:r>
            <a:r>
              <a:rPr lang="hr-HR" sz="1800" dirty="0" err="1"/>
              <a:t>obrazci</a:t>
            </a:r>
            <a:r>
              <a:rPr lang="hr-HR" sz="1800" dirty="0"/>
              <a:t>) su određeni obrasci u razvoju softvera koji se smatraju lošim programskim praksama.</a:t>
            </a:r>
          </a:p>
          <a:p>
            <a:pPr marL="0" indent="0" algn="just">
              <a:spcBef>
                <a:spcPts val="0"/>
              </a:spcBef>
            </a:pPr>
            <a:endParaRPr lang="hr-HR" sz="1800" dirty="0"/>
          </a:p>
          <a:p>
            <a:pPr marL="0" indent="0" algn="just">
              <a:spcBef>
                <a:spcPts val="0"/>
              </a:spcBef>
            </a:pPr>
            <a:r>
              <a:rPr lang="hr-HR" sz="1800" dirty="0"/>
              <a:t> Za razliku od dizajn paterna  koji su uobičajeni pristup uobičajenim problemima koji su </a:t>
            </a:r>
            <a:r>
              <a:rPr lang="hr-HR" sz="1800" dirty="0" err="1"/>
              <a:t>formalizovani</a:t>
            </a:r>
            <a:r>
              <a:rPr lang="hr-HR" sz="1800" dirty="0"/>
              <a:t> i koji se obično smatraju dobrom razvojnom praksom, </a:t>
            </a:r>
            <a:r>
              <a:rPr lang="hr-HR" sz="1800" dirty="0" err="1"/>
              <a:t>anti-paterni</a:t>
            </a:r>
            <a:r>
              <a:rPr lang="hr-HR" sz="1800" dirty="0"/>
              <a:t> su suprotni i nepoželjni.</a:t>
            </a:r>
            <a:endParaRPr lang="en-US" sz="1800" dirty="0"/>
          </a:p>
          <a:p>
            <a:pPr marL="0" indent="0" algn="just">
              <a:spcBef>
                <a:spcPts val="0"/>
              </a:spcBef>
            </a:pPr>
            <a:endParaRPr lang="hr-HR" sz="1800" dirty="0"/>
          </a:p>
          <a:p>
            <a:pPr marL="0" indent="0" algn="just">
              <a:spcBef>
                <a:spcPts val="0"/>
              </a:spcBef>
            </a:pPr>
            <a:r>
              <a:rPr lang="hr-HR" sz="1800" dirty="0" err="1"/>
              <a:t>AntiPattern</a:t>
            </a:r>
            <a:r>
              <a:rPr lang="hr-HR" sz="1800" dirty="0"/>
              <a:t> je izraz koji opisuje rješenja koja stvaraju izrazito negativne posljedice. </a:t>
            </a:r>
          </a:p>
          <a:p>
            <a:pPr marL="0" indent="0" algn="just">
              <a:spcBef>
                <a:spcPts val="0"/>
              </a:spcBef>
            </a:pPr>
            <a:endParaRPr lang="hr-HR" sz="1800" dirty="0"/>
          </a:p>
          <a:p>
            <a:pPr marL="0" indent="0" algn="just">
              <a:spcBef>
                <a:spcPts val="0"/>
              </a:spcBef>
            </a:pPr>
            <a:r>
              <a:rPr lang="hr-HR" sz="1800" dirty="0" err="1"/>
              <a:t>AntiPattern</a:t>
            </a:r>
            <a:r>
              <a:rPr lang="hr-HR" sz="1800" dirty="0"/>
              <a:t> može biti rezultat nedovoljnog znanja ili iskustva menadžera, </a:t>
            </a:r>
            <a:r>
              <a:rPr lang="hr-HR" sz="1800" dirty="0" err="1"/>
              <a:t>developera</a:t>
            </a:r>
            <a:r>
              <a:rPr lang="hr-HR" sz="1800" dirty="0"/>
              <a:t> u rješavanju određene vrste problema.  </a:t>
            </a:r>
          </a:p>
          <a:p>
            <a:pPr marL="0" indent="0" algn="just">
              <a:spcBef>
                <a:spcPts val="0"/>
              </a:spcBef>
            </a:pPr>
            <a:endParaRPr lang="hr-HR" sz="1800" dirty="0"/>
          </a:p>
          <a:p>
            <a:pPr marL="0" indent="0" algn="just">
              <a:spcBef>
                <a:spcPts val="0"/>
              </a:spcBef>
            </a:pPr>
            <a:r>
              <a:rPr lang="hr-HR" sz="1800" dirty="0" err="1"/>
              <a:t>AntiPattern</a:t>
            </a:r>
            <a:r>
              <a:rPr lang="hr-HR" sz="1800" dirty="0"/>
              <a:t> može biti i rezultat  primjene savršeno dobrog  paterna u pogrešnom kontekstu. </a:t>
            </a:r>
          </a:p>
          <a:p>
            <a:pPr marL="0" indent="0" algn="just">
              <a:spcBef>
                <a:spcPts val="0"/>
              </a:spcBef>
            </a:pPr>
            <a:endParaRPr lang="hr-HR" sz="1800" dirty="0"/>
          </a:p>
          <a:p>
            <a:pPr marL="0" indent="0" algn="just">
              <a:spcBef>
                <a:spcPts val="0"/>
              </a:spcBef>
            </a:pPr>
            <a:r>
              <a:rPr lang="hr-HR" sz="1800" dirty="0"/>
              <a:t>Formalnije može se  reći da  </a:t>
            </a:r>
            <a:r>
              <a:rPr lang="hr-HR" sz="1800" dirty="0" err="1"/>
              <a:t>AntiPattern</a:t>
            </a:r>
            <a:r>
              <a:rPr lang="hr-HR" sz="1800" dirty="0"/>
              <a:t> metode  imaju za cilj efikasno preslikavanje određenih prepoznatih  nepoželjnih situacija u određenu klasu rješenja.</a:t>
            </a:r>
          </a:p>
          <a:p>
            <a:pPr>
              <a:lnSpc>
                <a:spcPct val="90000"/>
              </a:lnSpc>
            </a:pPr>
            <a:endParaRPr lang="hr-HR" sz="1500" dirty="0"/>
          </a:p>
          <a:p>
            <a:pPr>
              <a:lnSpc>
                <a:spcPct val="90000"/>
              </a:lnSpc>
            </a:pPr>
            <a:endParaRPr lang="hr-HR" sz="1500" dirty="0"/>
          </a:p>
          <a:p>
            <a:pPr marL="0" indent="0">
              <a:lnSpc>
                <a:spcPct val="90000"/>
              </a:lnSpc>
              <a:buNone/>
            </a:pPr>
            <a:endParaRPr lang="hr-HR" sz="1500" dirty="0"/>
          </a:p>
        </p:txBody>
      </p:sp>
    </p:spTree>
    <p:extLst>
      <p:ext uri="{BB962C8B-B14F-4D97-AF65-F5344CB8AC3E}">
        <p14:creationId xmlns:p14="http://schemas.microsoft.com/office/powerpoint/2010/main" val="32222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4335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r-HR" sz="1900" b="1" i="1" dirty="0"/>
              <a:t>A </a:t>
            </a:r>
            <a:r>
              <a:rPr lang="hr-HR" sz="1900" b="1" i="1" dirty="0" err="1"/>
              <a:t>routine</a:t>
            </a:r>
            <a:r>
              <a:rPr lang="hr-HR" sz="1900" b="1" i="1" dirty="0"/>
              <a:t> </a:t>
            </a:r>
            <a:r>
              <a:rPr lang="hr-HR" sz="1900" b="1" i="1" dirty="0" err="1"/>
              <a:t>uses</a:t>
            </a:r>
            <a:r>
              <a:rPr lang="hr-HR" sz="1900" b="1" i="1" dirty="0"/>
              <a:t> </a:t>
            </a:r>
            <a:r>
              <a:rPr lang="hr-HR" sz="1900" b="1" i="1" dirty="0" err="1"/>
              <a:t>setup</a:t>
            </a:r>
            <a:r>
              <a:rPr lang="hr-HR" sz="1900" b="1" i="1" dirty="0"/>
              <a:t> </a:t>
            </a:r>
            <a:r>
              <a:rPr lang="hr-HR" sz="1900" b="1" i="1" dirty="0" err="1"/>
              <a:t>code</a:t>
            </a:r>
            <a:r>
              <a:rPr lang="hr-HR" sz="1900" b="1" i="1" dirty="0"/>
              <a:t> </a:t>
            </a:r>
            <a:r>
              <a:rPr lang="hr-HR" sz="1900" b="1" i="1" dirty="0" err="1"/>
              <a:t>before</a:t>
            </a:r>
            <a:r>
              <a:rPr lang="hr-HR" sz="1900" b="1" i="1" dirty="0"/>
              <a:t> a </a:t>
            </a:r>
            <a:r>
              <a:rPr lang="hr-HR" sz="1900" b="1" i="1" dirty="0" err="1"/>
              <a:t>routine</a:t>
            </a:r>
            <a:r>
              <a:rPr lang="hr-HR" sz="1900" b="1" i="1" dirty="0"/>
              <a:t> </a:t>
            </a:r>
            <a:r>
              <a:rPr lang="hr-HR" sz="1900" b="1" i="1" dirty="0" err="1"/>
              <a:t>call</a:t>
            </a:r>
            <a:r>
              <a:rPr lang="hr-HR" sz="1900" b="1" i="1" dirty="0"/>
              <a:t> </a:t>
            </a:r>
            <a:r>
              <a:rPr lang="hr-HR" sz="1900" b="1" i="1" dirty="0" err="1"/>
              <a:t>or</a:t>
            </a:r>
            <a:r>
              <a:rPr lang="hr-HR" sz="1900" b="1" i="1" dirty="0"/>
              <a:t> </a:t>
            </a:r>
            <a:r>
              <a:rPr lang="hr-HR" sz="1900" b="1" i="1" dirty="0" err="1"/>
              <a:t>takedown</a:t>
            </a:r>
            <a:r>
              <a:rPr lang="hr-HR" sz="1900" b="1" i="1" dirty="0"/>
              <a:t> </a:t>
            </a:r>
            <a:r>
              <a:rPr lang="hr-HR" sz="1900" b="1" i="1" dirty="0" err="1"/>
              <a:t>code</a:t>
            </a:r>
            <a:r>
              <a:rPr lang="hr-HR" sz="1900" b="1" i="1" dirty="0"/>
              <a:t> </a:t>
            </a:r>
            <a:r>
              <a:rPr lang="hr-HR" sz="1900" b="1" i="1" dirty="0" err="1"/>
              <a:t>after</a:t>
            </a:r>
            <a:r>
              <a:rPr lang="hr-HR" sz="1900" b="1" i="1" dirty="0"/>
              <a:t> a </a:t>
            </a:r>
            <a:r>
              <a:rPr lang="hr-HR" sz="1900" dirty="0"/>
              <a:t> </a:t>
            </a:r>
            <a:r>
              <a:rPr lang="hr-HR" sz="1900" b="1" i="1" dirty="0" err="1"/>
              <a:t>routine</a:t>
            </a:r>
            <a:r>
              <a:rPr lang="hr-HR" sz="1900" b="1" i="1" dirty="0"/>
              <a:t> </a:t>
            </a:r>
            <a:r>
              <a:rPr lang="hr-HR" sz="1900" b="1" i="1" dirty="0" err="1"/>
              <a:t>call</a:t>
            </a:r>
            <a:r>
              <a:rPr lang="hr-HR" sz="1900" b="1" i="1" dirty="0"/>
              <a:t> </a:t>
            </a:r>
            <a:br>
              <a:rPr lang="en-US" sz="1900" b="1" i="1" dirty="0"/>
            </a:br>
            <a:r>
              <a:rPr lang="hr-HR" sz="1900" b="1" i="1" dirty="0"/>
              <a:t>(Rutine koriste </a:t>
            </a:r>
            <a:r>
              <a:rPr lang="hr-HR" sz="1900" b="1" i="1" dirty="0" err="1"/>
              <a:t>setup</a:t>
            </a:r>
            <a:r>
              <a:rPr lang="hr-HR" sz="1900" b="1" i="1" dirty="0"/>
              <a:t> kod prije poziva rutine ili nakon poziva rutine)</a:t>
            </a:r>
            <a:br>
              <a:rPr lang="en-US" sz="1900" dirty="0"/>
            </a:br>
            <a:endParaRPr lang="hr-HR" sz="19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endParaRPr lang="hr-HR" sz="1900" dirty="0"/>
          </a:p>
          <a:p>
            <a:endParaRPr lang="hr-HR" sz="1900" dirty="0"/>
          </a:p>
          <a:p>
            <a:endParaRPr lang="hr-HR" sz="1900" dirty="0"/>
          </a:p>
          <a:p>
            <a:endParaRPr lang="hr-HR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8E6A9-1627-EE4A-859F-8F3470BDAAAC}"/>
              </a:ext>
            </a:extLst>
          </p:cNvPr>
          <p:cNvSpPr/>
          <p:nvPr/>
        </p:nvSpPr>
        <p:spPr>
          <a:xfrm>
            <a:off x="650980" y="2230417"/>
            <a:ext cx="37273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hr-HR" sz="2000" dirty="0"/>
              <a:t>Uvijek kada se vidi kod koji je </a:t>
            </a:r>
            <a:r>
              <a:rPr lang="hr-HR" sz="2000" dirty="0" err="1"/>
              <a:t>setapiran</a:t>
            </a:r>
            <a:r>
              <a:rPr lang="hr-HR" sz="2000" dirty="0"/>
              <a:t> za poziv rutine treba se upitati da li je interfejs rutine ima pravu apstrakciju. 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65BE528-5AA6-5145-812D-8FA8555F8CDF}"/>
              </a:ext>
            </a:extLst>
          </p:cNvPr>
          <p:cNvSpPr txBox="1">
            <a:spLocks/>
          </p:cNvSpPr>
          <p:nvPr/>
        </p:nvSpPr>
        <p:spPr>
          <a:xfrm>
            <a:off x="4982094" y="365125"/>
            <a:ext cx="325003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hr-HR" sz="1900" b="1" i="1"/>
              <a:t>A program contains code that seems like it might be needed someday (Program sadrži kod koji izgleda kao da će se biti  nekada potreban)</a:t>
            </a:r>
            <a:br>
              <a:rPr lang="en-US" sz="1900"/>
            </a:br>
            <a:endParaRPr lang="hr-HR" sz="19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D2EC897-67D5-1342-8B22-3986B83457CB}"/>
              </a:ext>
            </a:extLst>
          </p:cNvPr>
          <p:cNvSpPr txBox="1">
            <a:spLocks/>
          </p:cNvSpPr>
          <p:nvPr/>
        </p:nvSpPr>
        <p:spPr>
          <a:xfrm>
            <a:off x="4572000" y="1919200"/>
            <a:ext cx="4172511" cy="4554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endParaRPr lang="hr-HR" sz="50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r-HR" sz="7200" dirty="0"/>
              <a:t>Programeri obično loše pretpostavljaju koje funkcionalnosti će moći zatrebati jednog dana u budućnost.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hr-HR" sz="7200" dirty="0"/>
              <a:t>“</a:t>
            </a:r>
            <a:r>
              <a:rPr lang="hr-HR" sz="7200" dirty="0" err="1"/>
              <a:t>Designing</a:t>
            </a:r>
            <a:r>
              <a:rPr lang="hr-HR" sz="7200" dirty="0"/>
              <a:t> </a:t>
            </a:r>
            <a:r>
              <a:rPr lang="hr-HR" sz="7200" dirty="0" err="1"/>
              <a:t>ahead</a:t>
            </a:r>
            <a:r>
              <a:rPr lang="hr-HR" sz="7200" dirty="0"/>
              <a:t>” – Dizajniranje unaprijed  je razlog za mnoge probleme: </a:t>
            </a:r>
            <a:endParaRPr lang="en-US" sz="72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r-HR" sz="7200" dirty="0"/>
              <a:t>Pri  “design </a:t>
            </a:r>
            <a:r>
              <a:rPr lang="hr-HR" sz="7200" dirty="0" err="1"/>
              <a:t>ahead</a:t>
            </a:r>
            <a:r>
              <a:rPr lang="hr-HR" sz="7200" dirty="0"/>
              <a:t>”  kod se ne razvija u potpunosti, a to znači da programer može lako razmišljati pogrešno o budućim zahtjevima, ne anticipira sve komplikacije budućih zahtjeva i slično.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r-HR" sz="7200" dirty="0"/>
              <a:t>Budući programeri koji nađu da je kod “</a:t>
            </a:r>
            <a:r>
              <a:rPr lang="hr-HR" sz="7200" dirty="0" err="1"/>
              <a:t>designed</a:t>
            </a:r>
            <a:r>
              <a:rPr lang="hr-HR" sz="7200" dirty="0"/>
              <a:t> </a:t>
            </a:r>
            <a:r>
              <a:rPr lang="hr-HR" sz="7200" dirty="0" err="1"/>
              <a:t>ahead</a:t>
            </a:r>
            <a:r>
              <a:rPr lang="hr-HR" sz="7200" dirty="0"/>
              <a:t>” mogu pretpostaviti da kod radi bolje nego što zaista radi.</a:t>
            </a:r>
            <a:endParaRPr lang="en-US" sz="72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r-HR" sz="7200" dirty="0"/>
              <a:t> Oni mogu utrošit mnogo vremena  za </a:t>
            </a:r>
            <a:r>
              <a:rPr lang="hr-HR" sz="7200" dirty="0" err="1"/>
              <a:t>building</a:t>
            </a:r>
            <a:r>
              <a:rPr lang="hr-HR" sz="7200" dirty="0"/>
              <a:t> </a:t>
            </a:r>
            <a:r>
              <a:rPr lang="hr-HR" sz="7200" dirty="0" err="1"/>
              <a:t>code</a:t>
            </a:r>
            <a:r>
              <a:rPr lang="hr-HR" sz="7200" dirty="0"/>
              <a:t> koji koristi  “design </a:t>
            </a:r>
            <a:r>
              <a:rPr lang="hr-HR" sz="7200" dirty="0" err="1"/>
              <a:t>ahead</a:t>
            </a:r>
            <a:r>
              <a:rPr lang="hr-HR" sz="7200" dirty="0"/>
              <a:t>” </a:t>
            </a:r>
            <a:r>
              <a:rPr lang="hr-HR" sz="7200" dirty="0" err="1"/>
              <a:t>code</a:t>
            </a:r>
            <a:r>
              <a:rPr lang="hr-HR" sz="7200" dirty="0"/>
              <a:t>, samo da bi otkrili da kod ustvari ne radi.  </a:t>
            </a:r>
            <a:endParaRPr lang="en-US" sz="7200" dirty="0"/>
          </a:p>
          <a:p>
            <a:endParaRPr lang="en-US" sz="2100" dirty="0"/>
          </a:p>
          <a:p>
            <a:endParaRPr lang="hr-H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878138"/>
              </p:ext>
            </p:extLst>
          </p:nvPr>
        </p:nvGraphicFramePr>
        <p:xfrm>
          <a:off x="323528" y="274638"/>
          <a:ext cx="7992888" cy="639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Document" r:id="rId3" imgW="5874901" imgH="3928243" progId="Word.Document.12">
                  <p:embed/>
                </p:oleObj>
              </mc:Choice>
              <mc:Fallback>
                <p:oleObj name="Document" r:id="rId3" imgW="5874901" imgH="392824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74638"/>
                        <a:ext cx="7992888" cy="6394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hr-HR" sz="3500" b="1"/>
              <a:t>2.Specifični refaktoring</a:t>
            </a:r>
            <a:br>
              <a:rPr lang="en-US" sz="3500"/>
            </a:br>
            <a:endParaRPr lang="hr-HR" sz="35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endParaRPr lang="hr-HR" sz="1900" dirty="0"/>
          </a:p>
          <a:p>
            <a:r>
              <a:rPr lang="hr-HR" sz="1900" dirty="0"/>
              <a:t>U ovom dijelu je prikazan dio kataloga za </a:t>
            </a:r>
            <a:r>
              <a:rPr lang="hr-HR" sz="1900" dirty="0" err="1"/>
              <a:t>refaktoring</a:t>
            </a:r>
            <a:r>
              <a:rPr lang="hr-HR" sz="1900" dirty="0"/>
              <a:t>, koji  su sumirani i  detaljno opisani u knjizi  </a:t>
            </a:r>
            <a:r>
              <a:rPr lang="hr-HR" sz="1900" dirty="0" err="1"/>
              <a:t>Refactoring</a:t>
            </a:r>
            <a:r>
              <a:rPr lang="hr-HR" sz="1900" dirty="0"/>
              <a:t> (</a:t>
            </a:r>
            <a:r>
              <a:rPr lang="hr-HR" sz="1900" dirty="0" err="1"/>
              <a:t>Fowler</a:t>
            </a:r>
            <a:r>
              <a:rPr lang="hr-HR" sz="1900" dirty="0"/>
              <a:t> 1999). </a:t>
            </a:r>
            <a:endParaRPr lang="en-US" sz="1900" dirty="0"/>
          </a:p>
          <a:p>
            <a:r>
              <a:rPr lang="hr-HR" sz="1900" dirty="0"/>
              <a:t>Svaki primjer u toj knjizi ima primjer za dobar i loš kod.</a:t>
            </a:r>
          </a:p>
          <a:p>
            <a:endParaRPr lang="hr-HR" sz="1900" dirty="0"/>
          </a:p>
          <a:p>
            <a:pPr marL="0" indent="0">
              <a:buNone/>
            </a:pPr>
            <a:r>
              <a:rPr lang="hr-HR" sz="1900" dirty="0"/>
              <a:t>-</a:t>
            </a:r>
            <a:r>
              <a:rPr lang="hr-HR" sz="1900" dirty="0" err="1"/>
              <a:t>Refaktoring</a:t>
            </a:r>
            <a:r>
              <a:rPr lang="hr-HR" sz="1900" dirty="0"/>
              <a:t> na nivou podataka  (Data </a:t>
            </a:r>
            <a:r>
              <a:rPr lang="hr-HR" sz="1900" dirty="0" err="1"/>
              <a:t>Level</a:t>
            </a:r>
            <a:r>
              <a:rPr lang="hr-HR" sz="1900" dirty="0"/>
              <a:t> </a:t>
            </a:r>
            <a:r>
              <a:rPr lang="hr-HR" sz="1900" dirty="0" err="1"/>
              <a:t>Refactorings</a:t>
            </a:r>
            <a:r>
              <a:rPr lang="hr-HR" sz="1900" dirty="0"/>
              <a:t>)</a:t>
            </a:r>
            <a:endParaRPr lang="en-US" sz="1900" dirty="0"/>
          </a:p>
          <a:p>
            <a:pPr marL="0" indent="0">
              <a:buNone/>
            </a:pPr>
            <a:r>
              <a:rPr lang="hr-HR" sz="1900" dirty="0"/>
              <a:t>-</a:t>
            </a:r>
            <a:r>
              <a:rPr lang="hr-HR" sz="1900" dirty="0" err="1"/>
              <a:t>Refaktoring</a:t>
            </a:r>
            <a:r>
              <a:rPr lang="hr-HR" sz="1900" dirty="0"/>
              <a:t> na nivou iskaza (</a:t>
            </a:r>
            <a:r>
              <a:rPr lang="hr-HR" sz="1900" dirty="0" err="1"/>
              <a:t>Statement</a:t>
            </a:r>
            <a:r>
              <a:rPr lang="hr-HR" sz="1900" dirty="0"/>
              <a:t> </a:t>
            </a:r>
            <a:r>
              <a:rPr lang="hr-HR" sz="1900" dirty="0" err="1"/>
              <a:t>Level</a:t>
            </a:r>
            <a:r>
              <a:rPr lang="hr-HR" sz="1900" dirty="0"/>
              <a:t> </a:t>
            </a:r>
            <a:r>
              <a:rPr lang="hr-HR" sz="1900" dirty="0" err="1"/>
              <a:t>Refactorings</a:t>
            </a:r>
            <a:r>
              <a:rPr lang="hr-HR" sz="1900" dirty="0"/>
              <a:t>)</a:t>
            </a:r>
            <a:endParaRPr lang="en-US" sz="1900" dirty="0"/>
          </a:p>
          <a:p>
            <a:pPr marL="0" indent="0">
              <a:buNone/>
            </a:pPr>
            <a:r>
              <a:rPr lang="hr-HR" sz="1900" dirty="0"/>
              <a:t>-</a:t>
            </a:r>
            <a:r>
              <a:rPr lang="hr-HR" sz="1900" dirty="0" err="1"/>
              <a:t>Refaktoring</a:t>
            </a:r>
            <a:r>
              <a:rPr lang="hr-HR" sz="1900" dirty="0"/>
              <a:t> na nivou rutine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-</a:t>
            </a:r>
            <a:r>
              <a:rPr lang="en-US" sz="1900" dirty="0" err="1"/>
              <a:t>Refaktoring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niv</a:t>
            </a:r>
            <a:r>
              <a:rPr lang="hr-BA" sz="1900" dirty="0"/>
              <a:t>o</a:t>
            </a:r>
            <a:r>
              <a:rPr lang="en-US" sz="1900" dirty="0"/>
              <a:t>u </a:t>
            </a:r>
            <a:r>
              <a:rPr lang="en-US" sz="1900" dirty="0" err="1"/>
              <a:t>klase</a:t>
            </a:r>
            <a:r>
              <a:rPr lang="en-US" sz="1900" dirty="0"/>
              <a:t> (</a:t>
            </a:r>
            <a:r>
              <a:rPr lang="hr-HR" sz="1900" dirty="0" err="1"/>
              <a:t>Class</a:t>
            </a:r>
            <a:r>
              <a:rPr lang="hr-HR" sz="1900" dirty="0"/>
              <a:t> </a:t>
            </a:r>
            <a:r>
              <a:rPr lang="hr-HR" sz="1900" dirty="0" err="1"/>
              <a:t>Implementation</a:t>
            </a:r>
            <a:r>
              <a:rPr lang="hr-HR" sz="1900" dirty="0"/>
              <a:t> </a:t>
            </a:r>
            <a:r>
              <a:rPr lang="hr-HR" sz="1900" dirty="0" err="1"/>
              <a:t>Refactorings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…..</a:t>
            </a:r>
            <a:endParaRPr lang="bs-Latn-BA" sz="1900" dirty="0"/>
          </a:p>
          <a:p>
            <a:endParaRPr lang="en-US" sz="1900" dirty="0"/>
          </a:p>
          <a:p>
            <a:pPr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hr-HR" sz="3600" b="1"/>
              <a:t>Refaktoring na nivou podataka  (Data Level Refactorings)</a:t>
            </a:r>
            <a:br>
              <a:rPr lang="en-US" sz="3600"/>
            </a:br>
            <a:endParaRPr lang="hr-HR" sz="360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188640"/>
            <a:ext cx="4903651" cy="5794987"/>
          </a:xfrm>
        </p:spPr>
        <p:txBody>
          <a:bodyPr anchor="ctr"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hr-HR" sz="1900" b="1" i="1" dirty="0" err="1"/>
              <a:t>Replace</a:t>
            </a:r>
            <a:r>
              <a:rPr lang="hr-HR" sz="1900" b="1" i="1" dirty="0"/>
              <a:t> a </a:t>
            </a:r>
            <a:r>
              <a:rPr lang="hr-HR" sz="1900" b="1" i="1" dirty="0" err="1"/>
              <a:t>magic</a:t>
            </a:r>
            <a:r>
              <a:rPr lang="hr-HR" sz="1900" b="1" i="1" dirty="0"/>
              <a:t> </a:t>
            </a:r>
            <a:r>
              <a:rPr lang="hr-HR" sz="1900" b="1" i="1" dirty="0" err="1"/>
              <a:t>number</a:t>
            </a:r>
            <a:r>
              <a:rPr lang="hr-HR" sz="1900" b="1" i="1" dirty="0"/>
              <a:t> </a:t>
            </a:r>
            <a:r>
              <a:rPr lang="hr-HR" sz="1900" b="1" i="1" dirty="0" err="1"/>
              <a:t>with</a:t>
            </a:r>
            <a:r>
              <a:rPr lang="hr-HR" sz="1900" b="1" i="1" dirty="0"/>
              <a:t> a </a:t>
            </a:r>
            <a:r>
              <a:rPr lang="hr-HR" sz="1900" b="1" i="1" dirty="0" err="1"/>
              <a:t>named</a:t>
            </a:r>
            <a:r>
              <a:rPr lang="hr-HR" sz="1900" b="1" i="1" dirty="0"/>
              <a:t> </a:t>
            </a:r>
            <a:r>
              <a:rPr lang="hr-HR" sz="1900" b="1" i="1" dirty="0" err="1"/>
              <a:t>constant</a:t>
            </a:r>
            <a:r>
              <a:rPr lang="hr-HR" sz="1900" b="1" i="1" dirty="0"/>
              <a:t> (Zamijeniti ‘magične’ brojeve sa imenovanom konstantom)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1900" dirty="0"/>
              <a:t>Ako se koristi numerički ili </a:t>
            </a:r>
            <a:r>
              <a:rPr lang="hr-HR" sz="1900" dirty="0" err="1"/>
              <a:t>string</a:t>
            </a:r>
            <a:r>
              <a:rPr lang="hr-HR" sz="1900" dirty="0"/>
              <a:t> </a:t>
            </a:r>
            <a:r>
              <a:rPr lang="hr-HR" sz="1900" dirty="0" err="1"/>
              <a:t>literal</a:t>
            </a:r>
            <a:r>
              <a:rPr lang="hr-HR" sz="1900" dirty="0"/>
              <a:t> kao što je npr. 3.14 bolje je zamijeniti ovaj </a:t>
            </a:r>
            <a:r>
              <a:rPr lang="hr-HR" sz="1900" dirty="0" err="1"/>
              <a:t>literal</a:t>
            </a:r>
            <a:r>
              <a:rPr lang="hr-HR" sz="1900" dirty="0"/>
              <a:t> sa imenovanom konstantom kao što je PI.</a:t>
            </a:r>
          </a:p>
          <a:p>
            <a:endParaRPr lang="hr-HR" sz="19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r-HR" sz="1900" b="1" dirty="0" err="1"/>
              <a:t>Rename</a:t>
            </a:r>
            <a:r>
              <a:rPr lang="hr-HR" sz="1900" b="1" dirty="0"/>
              <a:t> a </a:t>
            </a:r>
            <a:r>
              <a:rPr lang="hr-HR" sz="1900" b="1" dirty="0" err="1"/>
              <a:t>variable</a:t>
            </a:r>
            <a:r>
              <a:rPr lang="hr-HR" sz="1900" b="1" dirty="0"/>
              <a:t> </a:t>
            </a:r>
            <a:r>
              <a:rPr lang="hr-HR" sz="1900" b="1" dirty="0" err="1"/>
              <a:t>with</a:t>
            </a:r>
            <a:r>
              <a:rPr lang="hr-HR" sz="1900" b="1" dirty="0"/>
              <a:t> a </a:t>
            </a:r>
            <a:r>
              <a:rPr lang="hr-HR" sz="1900" b="1" dirty="0" err="1"/>
              <a:t>clearer</a:t>
            </a:r>
            <a:r>
              <a:rPr lang="hr-HR" sz="1900" b="1" dirty="0"/>
              <a:t> </a:t>
            </a:r>
            <a:r>
              <a:rPr lang="hr-HR" sz="1900" b="1" dirty="0" err="1"/>
              <a:t>or</a:t>
            </a:r>
            <a:r>
              <a:rPr lang="hr-HR" sz="1900" b="1" dirty="0"/>
              <a:t> more </a:t>
            </a:r>
            <a:r>
              <a:rPr lang="hr-HR" sz="1900" b="1" dirty="0" err="1"/>
              <a:t>informative</a:t>
            </a:r>
            <a:r>
              <a:rPr lang="hr-HR" sz="1900" b="1" dirty="0"/>
              <a:t> </a:t>
            </a:r>
            <a:r>
              <a:rPr lang="hr-HR" sz="1900" b="1" dirty="0" err="1"/>
              <a:t>name</a:t>
            </a:r>
            <a:r>
              <a:rPr lang="hr-HR" sz="1900" b="1" dirty="0"/>
              <a:t> (Preimenovati varijablu sa više informativnim imenom)</a:t>
            </a:r>
            <a:endParaRPr lang="en-US" sz="1900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hr-HR" sz="1900" dirty="0"/>
              <a:t>Ako ime  varijable nije jasno promijeniti ga u bolje ime. Isti zahtjev se može primijeniti na konstante, klase, rutine.</a:t>
            </a:r>
          </a:p>
          <a:p>
            <a:pPr algn="just">
              <a:lnSpc>
                <a:spcPct val="150000"/>
              </a:lnSpc>
            </a:pPr>
            <a:endParaRPr lang="hr-HR" sz="2000" b="1" i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hr-HR" sz="1900" b="1" dirty="0" err="1"/>
              <a:t>Move</a:t>
            </a:r>
            <a:r>
              <a:rPr lang="hr-HR" sz="1900" b="1" dirty="0"/>
              <a:t> </a:t>
            </a:r>
            <a:r>
              <a:rPr lang="hr-HR" sz="1900" b="1" dirty="0" err="1"/>
              <a:t>an</a:t>
            </a:r>
            <a:r>
              <a:rPr lang="hr-HR" sz="1900" b="1" dirty="0"/>
              <a:t> </a:t>
            </a:r>
            <a:r>
              <a:rPr lang="hr-HR" sz="1900" b="1" dirty="0" err="1"/>
              <a:t>expression</a:t>
            </a:r>
            <a:r>
              <a:rPr lang="hr-HR" sz="1900" b="1" dirty="0"/>
              <a:t> </a:t>
            </a:r>
            <a:r>
              <a:rPr lang="hr-HR" sz="1900" b="1" dirty="0" err="1"/>
              <a:t>inline</a:t>
            </a:r>
            <a:r>
              <a:rPr lang="hr-HR" sz="1900" b="1" dirty="0"/>
              <a:t> (</a:t>
            </a:r>
            <a:r>
              <a:rPr lang="hr-HR" sz="1900" b="1" dirty="0" err="1"/>
              <a:t>Pomijeriti</a:t>
            </a:r>
            <a:r>
              <a:rPr lang="hr-HR" sz="1900" b="1" dirty="0"/>
              <a:t> izraz ...)</a:t>
            </a:r>
            <a:endParaRPr lang="en-US" sz="1900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hr-HR" sz="1900" dirty="0"/>
              <a:t>Zamijeniti   među (posrednu) varijablu koja  ima namjenu da samo dodjeli rezultat izraza drugoj varijabli, u jednu liniju sa direktnom dodjelom rezultata  izraza krajnjoj varijabli</a:t>
            </a:r>
            <a:r>
              <a:rPr lang="hr-HR" sz="2000" dirty="0"/>
              <a:t>.</a:t>
            </a:r>
            <a:endParaRPr lang="en-US" sz="2000" dirty="0"/>
          </a:p>
          <a:p>
            <a:endParaRPr lang="en-US" sz="1900" dirty="0"/>
          </a:p>
          <a:p>
            <a:endParaRPr lang="hr-HR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79" y="836712"/>
            <a:ext cx="2868051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sz="1900" b="1" i="1" dirty="0" err="1"/>
              <a:t>Replace</a:t>
            </a:r>
            <a:r>
              <a:rPr lang="hr-HR" sz="1900" b="1" i="1" dirty="0"/>
              <a:t> </a:t>
            </a:r>
            <a:r>
              <a:rPr lang="hr-HR" sz="1900" b="1" i="1" dirty="0" err="1"/>
              <a:t>an</a:t>
            </a:r>
            <a:r>
              <a:rPr lang="hr-HR" sz="1900" b="1" i="1" dirty="0"/>
              <a:t> </a:t>
            </a:r>
            <a:r>
              <a:rPr lang="hr-HR" sz="1900" b="1" i="1" dirty="0" err="1"/>
              <a:t>expression</a:t>
            </a:r>
            <a:r>
              <a:rPr lang="hr-HR" sz="1900" b="1" i="1" dirty="0"/>
              <a:t> </a:t>
            </a:r>
            <a:r>
              <a:rPr lang="hr-HR" sz="1900" b="1" i="1" dirty="0" err="1"/>
              <a:t>with</a:t>
            </a:r>
            <a:r>
              <a:rPr lang="hr-HR" sz="1900" b="1" i="1" dirty="0"/>
              <a:t> a </a:t>
            </a:r>
            <a:r>
              <a:rPr lang="hr-HR" sz="1900" b="1" i="1" dirty="0" err="1"/>
              <a:t>routine</a:t>
            </a:r>
            <a:r>
              <a:rPr lang="hr-HR" sz="1900" b="1" i="1" dirty="0"/>
              <a:t> (Zamijeniti iz</a:t>
            </a:r>
            <a:r>
              <a:rPr lang="en-US" sz="1900" b="1" i="1" dirty="0"/>
              <a:t>ra</a:t>
            </a:r>
            <a:r>
              <a:rPr lang="hr-HR" sz="1900" b="1" i="1" dirty="0"/>
              <a:t>z sa rutinom)</a:t>
            </a:r>
            <a:endParaRPr lang="en-US" sz="1900" dirty="0"/>
          </a:p>
          <a:p>
            <a:r>
              <a:rPr lang="hr-HR" sz="1900" dirty="0"/>
              <a:t>Zamijeniti skup izraza  sa rutinom, obično da se izbjegne  dupliciranje u kodu.</a:t>
            </a:r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r>
              <a:rPr lang="hr-HR" sz="1900" b="1" i="1" dirty="0" err="1"/>
              <a:t>Introduce</a:t>
            </a:r>
            <a:r>
              <a:rPr lang="hr-HR" sz="1900" b="1" i="1" dirty="0"/>
              <a:t> </a:t>
            </a:r>
            <a:r>
              <a:rPr lang="hr-HR" sz="1900" b="1" i="1" dirty="0" err="1"/>
              <a:t>an</a:t>
            </a:r>
            <a:r>
              <a:rPr lang="hr-HR" sz="1900" b="1" i="1" dirty="0"/>
              <a:t> </a:t>
            </a:r>
            <a:r>
              <a:rPr lang="hr-HR" sz="1900" b="1" i="1" dirty="0" err="1"/>
              <a:t>intermediate</a:t>
            </a:r>
            <a:r>
              <a:rPr lang="hr-HR" sz="1900" b="1" i="1" dirty="0"/>
              <a:t> </a:t>
            </a:r>
            <a:r>
              <a:rPr lang="hr-HR" sz="1900" b="1" i="1" dirty="0" err="1"/>
              <a:t>variable</a:t>
            </a:r>
            <a:r>
              <a:rPr lang="hr-HR" sz="1900" b="1" i="1" dirty="0"/>
              <a:t> (Uvesti posrednu varijablu)</a:t>
            </a:r>
            <a:endParaRPr lang="en-US" sz="1900" dirty="0"/>
          </a:p>
          <a:p>
            <a:r>
              <a:rPr lang="hr-HR" sz="1900" dirty="0"/>
              <a:t>Dodijeliti vrijednost izraza nekoj posrednoj varijabli čije ime sumira namjenu izraza.</a:t>
            </a:r>
            <a:endParaRPr lang="en-US" sz="1900" dirty="0"/>
          </a:p>
          <a:p>
            <a:endParaRPr lang="hr-HR" sz="19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9D8C8A-77C6-0344-AC42-B93F632DAF8D}"/>
              </a:ext>
            </a:extLst>
          </p:cNvPr>
          <p:cNvSpPr txBox="1">
            <a:spLocks/>
          </p:cNvSpPr>
          <p:nvPr/>
        </p:nvSpPr>
        <p:spPr>
          <a:xfrm>
            <a:off x="3597048" y="424234"/>
            <a:ext cx="5122912" cy="6009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40000"/>
              </a:lnSpc>
              <a:buFont typeface="Arial" pitchFamily="34" charset="0"/>
              <a:buNone/>
            </a:pPr>
            <a:r>
              <a:rPr lang="hr-HR" sz="3500" b="1" i="1" dirty="0" err="1"/>
              <a:t>Convert</a:t>
            </a:r>
            <a:r>
              <a:rPr lang="hr-HR" sz="3500" b="1" i="1" dirty="0"/>
              <a:t> a </a:t>
            </a:r>
            <a:r>
              <a:rPr lang="hr-HR" sz="3500" b="1" i="1" dirty="0" err="1"/>
              <a:t>multi</a:t>
            </a:r>
            <a:r>
              <a:rPr lang="hr-HR" sz="3500" b="1" i="1" dirty="0"/>
              <a:t>-use </a:t>
            </a:r>
            <a:r>
              <a:rPr lang="hr-HR" sz="3500" b="1" i="1" dirty="0" err="1"/>
              <a:t>variable</a:t>
            </a:r>
            <a:r>
              <a:rPr lang="hr-HR" sz="3500" b="1" i="1" dirty="0"/>
              <a:t> to </a:t>
            </a:r>
            <a:r>
              <a:rPr lang="hr-HR" sz="3500" b="1" i="1" dirty="0" err="1"/>
              <a:t>multiple</a:t>
            </a:r>
            <a:r>
              <a:rPr lang="hr-HR" sz="3500" b="1" i="1" dirty="0"/>
              <a:t> single-use </a:t>
            </a:r>
            <a:r>
              <a:rPr lang="hr-HR" sz="3500" b="1" i="1" dirty="0" err="1"/>
              <a:t>variables</a:t>
            </a:r>
            <a:r>
              <a:rPr lang="hr-HR" sz="3500" b="1" i="1" dirty="0"/>
              <a:t> (</a:t>
            </a:r>
            <a:r>
              <a:rPr lang="hr-HR" sz="3500" b="1" i="1" dirty="0" err="1"/>
              <a:t>Konverovati</a:t>
            </a:r>
            <a:r>
              <a:rPr lang="hr-HR" sz="3500" b="1" i="1" dirty="0"/>
              <a:t> višestruko korištenu varijablu u višestruke –pojedinačno korištene varijable)</a:t>
            </a:r>
            <a:endParaRPr lang="en-US" sz="3500" b="1" i="1" dirty="0"/>
          </a:p>
          <a:p>
            <a:pPr algn="just">
              <a:lnSpc>
                <a:spcPct val="140000"/>
              </a:lnSpc>
            </a:pPr>
            <a:r>
              <a:rPr lang="hr-HR" sz="3300" dirty="0"/>
              <a:t>Ako varijabla se koristi za više od jedne namjene (</a:t>
            </a:r>
            <a:r>
              <a:rPr lang="hr-HR" sz="3300" dirty="0" err="1"/>
              <a:t>uobičajno</a:t>
            </a:r>
            <a:r>
              <a:rPr lang="hr-HR" sz="3300" dirty="0"/>
              <a:t> i, j, </a:t>
            </a:r>
            <a:r>
              <a:rPr lang="hr-HR" sz="3300" dirty="0" err="1"/>
              <a:t>temp</a:t>
            </a:r>
            <a:r>
              <a:rPr lang="hr-HR" sz="3300" dirty="0"/>
              <a:t>) kreirajte odvojene varijable za svako korištenje, pri čemu svaka treba da ima više specifično ime.</a:t>
            </a:r>
          </a:p>
          <a:p>
            <a:pPr>
              <a:lnSpc>
                <a:spcPct val="140000"/>
              </a:lnSpc>
            </a:pPr>
            <a:endParaRPr lang="hr-HR" b="1" i="1" dirty="0">
              <a:solidFill>
                <a:srgbClr val="7030A0"/>
              </a:solidFill>
            </a:endParaRPr>
          </a:p>
          <a:p>
            <a:pPr marL="0" indent="0">
              <a:lnSpc>
                <a:spcPct val="140000"/>
              </a:lnSpc>
              <a:buFont typeface="Arial" pitchFamily="34" charset="0"/>
              <a:buNone/>
            </a:pPr>
            <a:r>
              <a:rPr lang="hr-HR" sz="3500" b="1" i="1" dirty="0"/>
              <a:t>Use a </a:t>
            </a:r>
            <a:r>
              <a:rPr lang="hr-HR" sz="3500" b="1" i="1" dirty="0" err="1"/>
              <a:t>local</a:t>
            </a:r>
            <a:r>
              <a:rPr lang="hr-HR" sz="3500" b="1" i="1" dirty="0"/>
              <a:t> </a:t>
            </a:r>
            <a:r>
              <a:rPr lang="hr-HR" sz="3500" b="1" i="1" dirty="0" err="1"/>
              <a:t>variable</a:t>
            </a:r>
            <a:r>
              <a:rPr lang="hr-HR" sz="3500" b="1" i="1" dirty="0"/>
              <a:t> for </a:t>
            </a:r>
            <a:r>
              <a:rPr lang="hr-HR" sz="3500" b="1" i="1" dirty="0" err="1"/>
              <a:t>local</a:t>
            </a:r>
            <a:r>
              <a:rPr lang="hr-HR" sz="3500" b="1" i="1" dirty="0"/>
              <a:t> </a:t>
            </a:r>
            <a:r>
              <a:rPr lang="hr-HR" sz="3500" b="1" i="1" dirty="0" err="1"/>
              <a:t>purposes</a:t>
            </a:r>
            <a:r>
              <a:rPr lang="hr-HR" sz="3500" b="1" i="1" dirty="0"/>
              <a:t> </a:t>
            </a:r>
            <a:r>
              <a:rPr lang="hr-HR" sz="3500" b="1" i="1" dirty="0" err="1"/>
              <a:t>rather</a:t>
            </a:r>
            <a:r>
              <a:rPr lang="hr-HR" sz="3500" b="1" i="1" dirty="0"/>
              <a:t> </a:t>
            </a:r>
            <a:r>
              <a:rPr lang="hr-HR" sz="3500" b="1" i="1" dirty="0" err="1"/>
              <a:t>than</a:t>
            </a:r>
            <a:r>
              <a:rPr lang="hr-HR" sz="3500" b="1" i="1" dirty="0"/>
              <a:t> a </a:t>
            </a:r>
            <a:r>
              <a:rPr lang="hr-HR" sz="3500" b="1" i="1" dirty="0" err="1"/>
              <a:t>parameter</a:t>
            </a:r>
            <a:r>
              <a:rPr lang="hr-HR" sz="3500" b="1" i="1" dirty="0"/>
              <a:t> (Koristiti lokalnu varijablu za lokalnu namjenu umjesto parametra)</a:t>
            </a:r>
            <a:endParaRPr lang="en-US" sz="3500" b="1" i="1" dirty="0"/>
          </a:p>
          <a:p>
            <a:pPr algn="just">
              <a:lnSpc>
                <a:spcPct val="140000"/>
              </a:lnSpc>
            </a:pPr>
            <a:r>
              <a:rPr lang="hr-HR" sz="3300" dirty="0"/>
              <a:t>Ako  ulazni (input-</a:t>
            </a:r>
            <a:r>
              <a:rPr lang="hr-HR" sz="3300" dirty="0" err="1"/>
              <a:t>only</a:t>
            </a:r>
            <a:r>
              <a:rPr lang="hr-HR" sz="3300" dirty="0"/>
              <a:t>) </a:t>
            </a:r>
            <a:r>
              <a:rPr lang="hr-HR" sz="3300" dirty="0" err="1"/>
              <a:t>parameter</a:t>
            </a:r>
            <a:r>
              <a:rPr lang="hr-HR" sz="3300" dirty="0"/>
              <a:t> rutine se počne koristit kao lokalna varijabla, kreirati lokalnu varijablu i koristiti je umjesto toga.</a:t>
            </a:r>
          </a:p>
          <a:p>
            <a:pPr algn="just">
              <a:lnSpc>
                <a:spcPct val="16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908720"/>
            <a:ext cx="2866602" cy="543153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r-HR" sz="1500" b="1" i="1" dirty="0" err="1"/>
              <a:t>Convert</a:t>
            </a:r>
            <a:r>
              <a:rPr lang="hr-HR" sz="1500" b="1" i="1" dirty="0"/>
              <a:t> a set </a:t>
            </a:r>
            <a:r>
              <a:rPr lang="hr-HR" sz="1500" b="1" i="1" dirty="0" err="1"/>
              <a:t>of</a:t>
            </a:r>
            <a:r>
              <a:rPr lang="hr-HR" sz="1500" b="1" i="1" dirty="0"/>
              <a:t> </a:t>
            </a:r>
            <a:r>
              <a:rPr lang="hr-HR" sz="1500" b="1" i="1" dirty="0" err="1"/>
              <a:t>type</a:t>
            </a:r>
            <a:r>
              <a:rPr lang="hr-HR" sz="1500" b="1" i="1" dirty="0"/>
              <a:t> </a:t>
            </a:r>
            <a:r>
              <a:rPr lang="hr-HR" sz="1500" b="1" i="1" dirty="0" err="1"/>
              <a:t>codes</a:t>
            </a:r>
            <a:r>
              <a:rPr lang="hr-HR" sz="1500" b="1" i="1" dirty="0"/>
              <a:t> to a </a:t>
            </a:r>
            <a:r>
              <a:rPr lang="hr-HR" sz="1500" b="1" i="1" dirty="0" err="1"/>
              <a:t>class</a:t>
            </a:r>
            <a:r>
              <a:rPr lang="hr-HR" sz="1500" b="1" i="1" dirty="0"/>
              <a:t> </a:t>
            </a:r>
            <a:endParaRPr lang="en-US" sz="1500" b="1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500" b="1" i="1" dirty="0"/>
              <a:t>  (Pretvoriti skup </a:t>
            </a:r>
            <a:r>
              <a:rPr lang="hr-HR" sz="1500" b="1" i="1" dirty="0" err="1"/>
              <a:t>kodava</a:t>
            </a:r>
            <a:r>
              <a:rPr lang="hr-HR" sz="1500" b="1" i="1" dirty="0"/>
              <a:t> za neki  tip  u klasu)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500" dirty="0"/>
              <a:t>U starijim programima je </a:t>
            </a:r>
            <a:r>
              <a:rPr lang="hr-HR" sz="1500" dirty="0" err="1"/>
              <a:t>uobičajno</a:t>
            </a:r>
            <a:r>
              <a:rPr lang="hr-HR" sz="1500" dirty="0"/>
              <a:t> da se vide asocijacije kao: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500" dirty="0"/>
              <a:t> </a:t>
            </a:r>
            <a:r>
              <a:rPr lang="hr-HR" sz="1500" dirty="0" err="1"/>
              <a:t>const</a:t>
            </a:r>
            <a:r>
              <a:rPr lang="hr-HR" sz="1500" dirty="0"/>
              <a:t> </a:t>
            </a:r>
            <a:r>
              <a:rPr lang="hr-HR" sz="1500" dirty="0" err="1"/>
              <a:t>int</a:t>
            </a:r>
            <a:r>
              <a:rPr lang="hr-HR" sz="1500" dirty="0"/>
              <a:t> SCREEN = 0;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500" dirty="0"/>
              <a:t> </a:t>
            </a:r>
            <a:r>
              <a:rPr lang="hr-HR" sz="1500" dirty="0" err="1"/>
              <a:t>const</a:t>
            </a:r>
            <a:r>
              <a:rPr lang="hr-HR" sz="1500" dirty="0"/>
              <a:t> </a:t>
            </a:r>
            <a:r>
              <a:rPr lang="hr-HR" sz="1500" dirty="0" err="1"/>
              <a:t>int</a:t>
            </a:r>
            <a:r>
              <a:rPr lang="hr-HR" sz="1500" dirty="0"/>
              <a:t> PRINTER = 1;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500" dirty="0"/>
              <a:t> </a:t>
            </a:r>
            <a:r>
              <a:rPr lang="hr-HR" sz="1500" dirty="0" err="1"/>
              <a:t>const</a:t>
            </a:r>
            <a:r>
              <a:rPr lang="hr-HR" sz="1500" dirty="0"/>
              <a:t> </a:t>
            </a:r>
            <a:r>
              <a:rPr lang="hr-HR" sz="1500" dirty="0" err="1"/>
              <a:t>int</a:t>
            </a:r>
            <a:r>
              <a:rPr lang="hr-HR" sz="1500" dirty="0"/>
              <a:t> FILE = 2;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500" b="1" dirty="0"/>
              <a:t>Umjesto toga bolje je uvesti </a:t>
            </a:r>
            <a:r>
              <a:rPr lang="hr-HR" sz="1500" b="1" dirty="0" err="1"/>
              <a:t>enum</a:t>
            </a:r>
            <a:r>
              <a:rPr lang="hr-HR" sz="1500" b="1" dirty="0"/>
              <a:t> tip </a:t>
            </a:r>
            <a:r>
              <a:rPr lang="hr-HR" sz="1500" b="1" dirty="0" err="1"/>
              <a:t>varijavle</a:t>
            </a:r>
            <a:r>
              <a:rPr lang="hr-HR" sz="1500" b="1" dirty="0"/>
              <a:t> ili kreirati klasu tako da se može dobiti prednost od striktne provjere tipa i dodati bogatija semantika za </a:t>
            </a:r>
            <a:r>
              <a:rPr lang="hr-HR" sz="1500" b="1" i="1" dirty="0" err="1"/>
              <a:t>OutputType</a:t>
            </a:r>
            <a:r>
              <a:rPr lang="hr-HR" sz="1500" b="1" i="1" dirty="0"/>
              <a:t> </a:t>
            </a:r>
            <a:r>
              <a:rPr lang="hr-HR" sz="1500" b="1" dirty="0"/>
              <a:t>ako je potrebno.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hr-HR" sz="1500" b="1" i="1" dirty="0" err="1"/>
              <a:t>Convert</a:t>
            </a:r>
            <a:r>
              <a:rPr lang="hr-HR" sz="1500" b="1" i="1" dirty="0"/>
              <a:t> a set </a:t>
            </a:r>
            <a:r>
              <a:rPr lang="hr-HR" sz="1500" b="1" i="1" dirty="0" err="1"/>
              <a:t>of</a:t>
            </a:r>
            <a:r>
              <a:rPr lang="hr-HR" sz="1500" b="1" i="1" dirty="0"/>
              <a:t> </a:t>
            </a:r>
            <a:r>
              <a:rPr lang="hr-HR" sz="1500" b="1" i="1" dirty="0" err="1"/>
              <a:t>type</a:t>
            </a:r>
            <a:r>
              <a:rPr lang="hr-HR" sz="1500" b="1" i="1" dirty="0"/>
              <a:t> </a:t>
            </a:r>
            <a:r>
              <a:rPr lang="hr-HR" sz="1500" b="1" i="1" dirty="0" err="1"/>
              <a:t>codes</a:t>
            </a:r>
            <a:r>
              <a:rPr lang="hr-HR" sz="1500" b="1" i="1" dirty="0"/>
              <a:t> to a </a:t>
            </a:r>
            <a:r>
              <a:rPr lang="hr-HR" sz="1500" b="1" i="1" dirty="0" err="1"/>
              <a:t>class</a:t>
            </a:r>
            <a:r>
              <a:rPr lang="hr-HR" sz="1500" b="1" i="1" dirty="0"/>
              <a:t> </a:t>
            </a:r>
            <a:r>
              <a:rPr lang="hr-HR" sz="1500" b="1" i="1" dirty="0" err="1"/>
              <a:t>with</a:t>
            </a:r>
            <a:r>
              <a:rPr lang="hr-HR" sz="1500" b="1" i="1" dirty="0"/>
              <a:t> </a:t>
            </a:r>
            <a:r>
              <a:rPr lang="hr-HR" sz="1500" b="1" i="1" dirty="0" err="1"/>
              <a:t>subclasses</a:t>
            </a:r>
            <a:r>
              <a:rPr lang="hr-HR" sz="1500" b="1" i="1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sz="1500" i="1" dirty="0"/>
              <a:t>(Pretvoriti skup kodova nekog tipa  u klasu sa</a:t>
            </a:r>
            <a:r>
              <a:rPr lang="en-US" sz="1500" i="1" dirty="0"/>
              <a:t> </a:t>
            </a:r>
            <a:r>
              <a:rPr lang="hr-HR" sz="1500" i="1" dirty="0" err="1"/>
              <a:t>podklasom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hr-HR" sz="1500" dirty="0"/>
              <a:t>Ako su različiti elementi povezani sa različitim tipovima i mogu imati različito ponašanje, tada je dobro obrazovati osnovnu klasu za tip sa </a:t>
            </a:r>
            <a:r>
              <a:rPr lang="hr-HR" sz="1500" dirty="0" err="1"/>
              <a:t>podklasama</a:t>
            </a:r>
            <a:r>
              <a:rPr lang="hr-HR" sz="1500" dirty="0"/>
              <a:t> za svaki kod tip.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hr-HR" sz="1500" dirty="0"/>
              <a:t> Za  </a:t>
            </a:r>
            <a:r>
              <a:rPr lang="hr-HR" sz="1500" i="1" dirty="0" err="1"/>
              <a:t>OutputType</a:t>
            </a:r>
            <a:r>
              <a:rPr lang="hr-HR" sz="1500" dirty="0"/>
              <a:t> osnovnu klasu, mogu se kreirati </a:t>
            </a:r>
            <a:r>
              <a:rPr lang="hr-HR" sz="1500" dirty="0" err="1"/>
              <a:t>podklase</a:t>
            </a:r>
            <a:r>
              <a:rPr lang="hr-HR" sz="1500" dirty="0"/>
              <a:t> kao </a:t>
            </a:r>
            <a:r>
              <a:rPr lang="hr-HR" sz="1500" i="1" dirty="0"/>
              <a:t>Screen</a:t>
            </a:r>
            <a:r>
              <a:rPr lang="hr-HR" sz="1500" dirty="0"/>
              <a:t>, </a:t>
            </a:r>
            <a:r>
              <a:rPr lang="hr-HR" sz="1500" i="1" dirty="0"/>
              <a:t>Printer</a:t>
            </a:r>
            <a:r>
              <a:rPr lang="hr-HR" sz="1500" dirty="0"/>
              <a:t>, i </a:t>
            </a:r>
            <a:r>
              <a:rPr lang="hr-HR" sz="1500" i="1" dirty="0"/>
              <a:t>File</a:t>
            </a:r>
            <a:r>
              <a:rPr lang="hr-HR" sz="1500" dirty="0"/>
              <a:t>.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hr-HR" sz="1500" dirty="0"/>
              <a:t>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3A970D-0381-6349-855B-787E7FAA0FB9}"/>
              </a:ext>
            </a:extLst>
          </p:cNvPr>
          <p:cNvSpPr txBox="1">
            <a:spLocks/>
          </p:cNvSpPr>
          <p:nvPr/>
        </p:nvSpPr>
        <p:spPr>
          <a:xfrm>
            <a:off x="4122084" y="834781"/>
            <a:ext cx="4114800" cy="5505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r-HR" sz="2900" b="1" i="1" dirty="0" err="1"/>
              <a:t>Change</a:t>
            </a:r>
            <a:r>
              <a:rPr lang="hr-HR" sz="2900" b="1" i="1" dirty="0"/>
              <a:t> </a:t>
            </a:r>
            <a:r>
              <a:rPr lang="hr-HR" sz="2900" b="1" i="1" dirty="0" err="1"/>
              <a:t>an</a:t>
            </a:r>
            <a:r>
              <a:rPr lang="hr-HR" sz="2900" b="1" i="1" dirty="0"/>
              <a:t> </a:t>
            </a:r>
            <a:r>
              <a:rPr lang="hr-HR" sz="2900" b="1" i="1" dirty="0" err="1"/>
              <a:t>array</a:t>
            </a:r>
            <a:r>
              <a:rPr lang="hr-HR" sz="2900" b="1" i="1" dirty="0"/>
              <a:t> to </a:t>
            </a:r>
            <a:r>
              <a:rPr lang="hr-HR" sz="2900" b="1" i="1" dirty="0" err="1"/>
              <a:t>an</a:t>
            </a:r>
            <a:r>
              <a:rPr lang="hr-HR" sz="2900" b="1" i="1" dirty="0"/>
              <a:t> </a:t>
            </a:r>
            <a:r>
              <a:rPr lang="hr-HR" sz="2900" b="1" i="1" dirty="0" err="1"/>
              <a:t>object</a:t>
            </a:r>
            <a:r>
              <a:rPr lang="hr-HR" sz="2900" b="1" i="1" dirty="0"/>
              <a:t>  (Promijeniti niz u </a:t>
            </a:r>
            <a:r>
              <a:rPr lang="hr-HR" sz="2900" b="1" i="1" dirty="0" err="1"/>
              <a:t>objekat</a:t>
            </a:r>
            <a:r>
              <a:rPr lang="hr-HR" sz="2900" b="1" i="1" dirty="0"/>
              <a:t>)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r-HR" sz="2900" dirty="0"/>
              <a:t>Ako koristimo niz u kojem elementi su različitih tipova</a:t>
            </a:r>
            <a:r>
              <a:rPr lang="en-US" sz="2900" dirty="0"/>
              <a:t>,</a:t>
            </a:r>
            <a:r>
              <a:rPr lang="hr-HR" sz="2900" dirty="0"/>
              <a:t> bolje kreirati </a:t>
            </a:r>
            <a:r>
              <a:rPr lang="hr-HR" sz="2900" dirty="0" err="1"/>
              <a:t>objekat</a:t>
            </a:r>
            <a:r>
              <a:rPr lang="hr-HR" sz="2900" dirty="0"/>
              <a:t> koji ima polje za svaki element niza.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hr-HR" sz="28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hr-HR" sz="2800" dirty="0"/>
          </a:p>
          <a:p>
            <a:pPr marL="0" indent="0">
              <a:buFont typeface="Arial" pitchFamily="34" charset="0"/>
              <a:buNone/>
            </a:pPr>
            <a:r>
              <a:rPr lang="hr-HR" sz="2900" b="1" i="1" dirty="0" err="1"/>
              <a:t>Encapsulate</a:t>
            </a:r>
            <a:r>
              <a:rPr lang="hr-HR" sz="2900" b="1" i="1" dirty="0"/>
              <a:t> a </a:t>
            </a:r>
            <a:r>
              <a:rPr lang="hr-HR" sz="2900" b="1" i="1" dirty="0" err="1"/>
              <a:t>collection</a:t>
            </a:r>
            <a:r>
              <a:rPr lang="hr-HR" sz="2900" b="1" i="1" dirty="0"/>
              <a:t> (</a:t>
            </a:r>
            <a:r>
              <a:rPr lang="hr-HR" sz="2900" b="1" i="1" dirty="0" err="1"/>
              <a:t>Enkapsulirati</a:t>
            </a:r>
            <a:r>
              <a:rPr lang="hr-HR" sz="2900" b="1" i="1" dirty="0"/>
              <a:t> kolekciju)</a:t>
            </a:r>
            <a:endParaRPr lang="en-US" sz="2900" b="1" i="1" dirty="0"/>
          </a:p>
          <a:p>
            <a:pPr algn="just">
              <a:lnSpc>
                <a:spcPct val="150000"/>
              </a:lnSpc>
            </a:pPr>
            <a:r>
              <a:rPr lang="hr-HR" sz="2900" dirty="0"/>
              <a:t>Ako klasa vraća kolekciju i ako ima više instanci kolekcija na različitim tačkama programa tada se može pojaviti problem </a:t>
            </a:r>
            <a:r>
              <a:rPr lang="hr-HR" sz="2900" dirty="0" err="1"/>
              <a:t>sinhronizacije</a:t>
            </a:r>
            <a:r>
              <a:rPr lang="hr-HR" sz="2900" dirty="0"/>
              <a:t>. </a:t>
            </a:r>
            <a:endParaRPr lang="en-US" sz="2900" dirty="0"/>
          </a:p>
          <a:p>
            <a:pPr algn="just">
              <a:lnSpc>
                <a:spcPct val="150000"/>
              </a:lnSpc>
            </a:pPr>
            <a:r>
              <a:rPr lang="hr-HR" sz="2900" dirty="0"/>
              <a:t>Bolje je obrazovati da klasa vraća </a:t>
            </a:r>
            <a:r>
              <a:rPr lang="hr-HR" sz="2900" dirty="0" err="1"/>
              <a:t>read-only</a:t>
            </a:r>
            <a:r>
              <a:rPr lang="hr-HR" sz="2900" dirty="0"/>
              <a:t> kolekciju i </a:t>
            </a:r>
            <a:r>
              <a:rPr lang="hr-HR" sz="2900" dirty="0" err="1"/>
              <a:t>obezbjeđuje</a:t>
            </a:r>
            <a:r>
              <a:rPr lang="hr-HR" sz="2900" dirty="0"/>
              <a:t> rutine za dodavanje i brisanje elemenata iz kolekcije.</a:t>
            </a:r>
          </a:p>
          <a:p>
            <a:pPr algn="just">
              <a:lnSpc>
                <a:spcPct val="150000"/>
              </a:lnSpc>
            </a:pPr>
            <a:endParaRPr lang="hr-HR" sz="2800" dirty="0"/>
          </a:p>
          <a:p>
            <a:pPr marL="0" indent="0" algn="just">
              <a:lnSpc>
                <a:spcPct val="110000"/>
              </a:lnSpc>
              <a:buFont typeface="Arial" pitchFamily="34" charset="0"/>
              <a:buNone/>
            </a:pPr>
            <a:r>
              <a:rPr lang="hr-HR" sz="2900" b="1" i="1" dirty="0" err="1"/>
              <a:t>Replace</a:t>
            </a:r>
            <a:r>
              <a:rPr lang="hr-HR" sz="2900" b="1" i="1" dirty="0"/>
              <a:t> a </a:t>
            </a:r>
            <a:r>
              <a:rPr lang="hr-HR" sz="2900" b="1" i="1" dirty="0" err="1"/>
              <a:t>traditional</a:t>
            </a:r>
            <a:r>
              <a:rPr lang="hr-HR" sz="2900" b="1" i="1" dirty="0"/>
              <a:t> </a:t>
            </a:r>
            <a:r>
              <a:rPr lang="hr-HR" sz="2900" b="1" i="1" dirty="0" err="1"/>
              <a:t>record</a:t>
            </a:r>
            <a:r>
              <a:rPr lang="hr-HR" sz="2900" b="1" i="1" dirty="0"/>
              <a:t> </a:t>
            </a:r>
            <a:r>
              <a:rPr lang="hr-HR" sz="2900" b="1" i="1" dirty="0" err="1"/>
              <a:t>with</a:t>
            </a:r>
            <a:r>
              <a:rPr lang="hr-HR" sz="2900" b="1" i="1" dirty="0"/>
              <a:t> a data </a:t>
            </a:r>
            <a:r>
              <a:rPr lang="hr-HR" sz="2900" b="1" i="1" dirty="0" err="1"/>
              <a:t>class</a:t>
            </a:r>
            <a:r>
              <a:rPr lang="hr-HR" sz="2900" b="1" i="1" dirty="0"/>
              <a:t> (Zamijeniti tradicionalni slog sa klasom)</a:t>
            </a:r>
            <a:endParaRPr lang="en-US" sz="2800" dirty="0">
              <a:solidFill>
                <a:srgbClr val="7030A0"/>
              </a:solidFill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hr-HR" sz="2800" dirty="0"/>
              <a:t>Kreirati klasu koja sadrži članove sloga. Kreiranje klase dozvoljava da se centralizira provjera grešaka, postojanost, i druge operacije koje se tiču slogova.</a:t>
            </a:r>
            <a:endParaRPr lang="en-US" sz="2800" dirty="0"/>
          </a:p>
          <a:p>
            <a:pPr algn="just">
              <a:lnSpc>
                <a:spcPct val="150000"/>
              </a:lnSpc>
            </a:pPr>
            <a:endParaRPr lang="hr-HR" sz="28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600" b="1"/>
              <a:t>Refaktoring</a:t>
            </a:r>
            <a:r>
              <a:rPr lang="hr-HR" sz="3600" b="1" dirty="0"/>
              <a:t> na nivou iskaza (</a:t>
            </a:r>
            <a:r>
              <a:rPr lang="hr-HR" sz="3600" b="1"/>
              <a:t>Statement</a:t>
            </a:r>
            <a:r>
              <a:rPr lang="hr-HR" sz="3600" b="1" dirty="0"/>
              <a:t> </a:t>
            </a:r>
            <a:r>
              <a:rPr lang="hr-HR" sz="3600" b="1"/>
              <a:t>Level</a:t>
            </a:r>
            <a:r>
              <a:rPr lang="hr-HR" sz="3600" b="1" dirty="0"/>
              <a:t> </a:t>
            </a:r>
            <a:r>
              <a:rPr lang="hr-HR" sz="3600" b="1"/>
              <a:t>Refactorings</a:t>
            </a:r>
            <a:r>
              <a:rPr lang="hr-HR" sz="3600" b="1" dirty="0"/>
              <a:t>)</a:t>
            </a:r>
            <a:br>
              <a:rPr lang="en-US" sz="3600" dirty="0"/>
            </a:br>
            <a:r>
              <a:rPr lang="hr-HR" sz="3600"/>
              <a:t> </a:t>
            </a:r>
            <a:br>
              <a:rPr lang="en-US" sz="3600"/>
            </a:br>
            <a:endParaRPr lang="hr-HR" sz="36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r-HR" sz="1900" b="1" i="1" dirty="0" err="1"/>
              <a:t>Decompose</a:t>
            </a:r>
            <a:r>
              <a:rPr lang="hr-HR" sz="1900" b="1" i="1" dirty="0"/>
              <a:t> a </a:t>
            </a:r>
            <a:r>
              <a:rPr lang="hr-HR" sz="1900" b="1" i="1" dirty="0" err="1"/>
              <a:t>boolean</a:t>
            </a:r>
            <a:r>
              <a:rPr lang="hr-HR" sz="1900" b="1" i="1" dirty="0"/>
              <a:t> </a:t>
            </a:r>
            <a:r>
              <a:rPr lang="hr-HR" sz="1900" b="1" i="1" dirty="0" err="1"/>
              <a:t>expression</a:t>
            </a:r>
            <a:r>
              <a:rPr lang="hr-HR" sz="1900" b="1" i="1" dirty="0"/>
              <a:t>  ( Rastaviti logički izraz)</a:t>
            </a:r>
            <a:endParaRPr lang="en-US" sz="1900" b="1" i="1" dirty="0"/>
          </a:p>
          <a:p>
            <a:pPr>
              <a:lnSpc>
                <a:spcPct val="90000"/>
              </a:lnSpc>
            </a:pPr>
            <a:r>
              <a:rPr lang="hr-HR" sz="1900" dirty="0"/>
              <a:t>Pojednostaviti </a:t>
            </a:r>
            <a:r>
              <a:rPr lang="hr-HR" sz="1900" dirty="0" err="1"/>
              <a:t>Boolean</a:t>
            </a:r>
            <a:r>
              <a:rPr lang="hr-HR" sz="1900" dirty="0"/>
              <a:t> (logičke) izraze uključujući dobro-imenovane među (posredničke) varijable koje pomažu </a:t>
            </a:r>
            <a:r>
              <a:rPr lang="hr-HR" sz="1900" dirty="0" err="1"/>
              <a:t>razumjevanju</a:t>
            </a:r>
            <a:r>
              <a:rPr lang="hr-HR" sz="1900" dirty="0"/>
              <a:t> značenja izraza.</a:t>
            </a:r>
          </a:p>
          <a:p>
            <a:pPr marL="0" indent="0">
              <a:lnSpc>
                <a:spcPct val="90000"/>
              </a:lnSpc>
              <a:buNone/>
            </a:pPr>
            <a:endParaRPr lang="hr-HR" sz="1900" b="1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b="1" i="1" dirty="0" err="1"/>
              <a:t>Move</a:t>
            </a:r>
            <a:r>
              <a:rPr lang="hr-HR" sz="1900" b="1" i="1" dirty="0"/>
              <a:t> a complex </a:t>
            </a:r>
            <a:r>
              <a:rPr lang="hr-HR" sz="1900" b="1" i="1" dirty="0" err="1"/>
              <a:t>boolean</a:t>
            </a:r>
            <a:r>
              <a:rPr lang="hr-HR" sz="1900" b="1" i="1" dirty="0"/>
              <a:t> </a:t>
            </a:r>
            <a:r>
              <a:rPr lang="hr-HR" sz="1900" b="1" i="1" dirty="0" err="1"/>
              <a:t>expression</a:t>
            </a:r>
            <a:r>
              <a:rPr lang="hr-HR" sz="1900" b="1" i="1" dirty="0"/>
              <a:t> </a:t>
            </a:r>
            <a:r>
              <a:rPr lang="hr-HR" sz="1900" b="1" i="1" dirty="0" err="1"/>
              <a:t>into</a:t>
            </a:r>
            <a:r>
              <a:rPr lang="hr-HR" sz="1900" b="1" i="1" dirty="0"/>
              <a:t> a </a:t>
            </a:r>
            <a:r>
              <a:rPr lang="hr-HR" sz="1900" b="1" i="1" dirty="0" err="1"/>
              <a:t>well-named</a:t>
            </a:r>
            <a:r>
              <a:rPr lang="hr-HR" sz="1900" b="1" i="1" dirty="0"/>
              <a:t> </a:t>
            </a:r>
            <a:r>
              <a:rPr lang="hr-HR" sz="1900" b="1" i="1" dirty="0" err="1"/>
              <a:t>boolean</a:t>
            </a:r>
            <a:r>
              <a:rPr lang="hr-HR" sz="1900" b="1" i="1" dirty="0"/>
              <a:t> </a:t>
            </a:r>
            <a:r>
              <a:rPr lang="hr-HR" sz="1900" b="1" i="1" dirty="0" err="1"/>
              <a:t>function</a:t>
            </a:r>
            <a:r>
              <a:rPr lang="hr-HR" sz="1900" b="1" i="1" dirty="0"/>
              <a:t> (Pomjeriti kompleksni logički izraz  u dobro-imenovane logičke funkcije)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hr-HR" sz="1900" dirty="0"/>
              <a:t>Ako je izraz kompleksan onda se može poboljšati čitljivost programa ako se izvrši njegovo </a:t>
            </a:r>
            <a:r>
              <a:rPr lang="hr-HR" sz="1900" dirty="0" err="1"/>
              <a:t>pomjeranje</a:t>
            </a:r>
            <a:r>
              <a:rPr lang="hr-HR" sz="1900" dirty="0"/>
              <a:t> u dobro – imenovanu funkciju. 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hr-HR" sz="1900" dirty="0"/>
              <a:t>Ako se izraz koristi više puta, to </a:t>
            </a:r>
            <a:r>
              <a:rPr lang="hr-HR" sz="1900" dirty="0" err="1"/>
              <a:t>pomjeranje</a:t>
            </a:r>
            <a:r>
              <a:rPr lang="hr-HR" sz="1900" dirty="0"/>
              <a:t> u funkciju  eliminira potrebu za paralelnom modifikacijom i reducira mogućnost grešaka pri korištenju izraza.</a:t>
            </a: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hr-HR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21" y="404664"/>
            <a:ext cx="2986918" cy="6048672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hr-HR" sz="2100" b="1" i="1" dirty="0" err="1"/>
              <a:t>Consolidate</a:t>
            </a:r>
            <a:r>
              <a:rPr lang="hr-HR" sz="2100" b="1" i="1" dirty="0"/>
              <a:t> </a:t>
            </a:r>
            <a:r>
              <a:rPr lang="hr-HR" sz="2100" b="1" i="1" dirty="0" err="1"/>
              <a:t>fragments</a:t>
            </a:r>
            <a:r>
              <a:rPr lang="hr-HR" sz="2100" b="1" i="1" dirty="0"/>
              <a:t> </a:t>
            </a:r>
            <a:r>
              <a:rPr lang="hr-HR" sz="2100" b="1" i="1" dirty="0" err="1"/>
              <a:t>that</a:t>
            </a:r>
            <a:r>
              <a:rPr lang="hr-HR" sz="2100" b="1" i="1" dirty="0"/>
              <a:t> are </a:t>
            </a:r>
            <a:r>
              <a:rPr lang="hr-HR" sz="2100" b="1" i="1" dirty="0" err="1"/>
              <a:t>duplicated</a:t>
            </a:r>
            <a:r>
              <a:rPr lang="hr-HR" sz="2100" b="1" i="1" dirty="0"/>
              <a:t> </a:t>
            </a:r>
            <a:r>
              <a:rPr lang="hr-HR" sz="2100" b="1" i="1" dirty="0" err="1"/>
              <a:t>within</a:t>
            </a:r>
            <a:r>
              <a:rPr lang="hr-HR" sz="2100" b="1" i="1" dirty="0"/>
              <a:t> </a:t>
            </a:r>
            <a:r>
              <a:rPr lang="hr-HR" sz="2100" b="1" i="1" dirty="0" err="1"/>
              <a:t>different</a:t>
            </a:r>
            <a:r>
              <a:rPr lang="hr-HR" sz="2100" b="1" i="1" dirty="0"/>
              <a:t> </a:t>
            </a:r>
            <a:r>
              <a:rPr lang="hr-HR" sz="2100" b="1" i="1" dirty="0" err="1"/>
              <a:t>parts</a:t>
            </a:r>
            <a:r>
              <a:rPr lang="hr-HR" sz="2100" b="1" i="1" dirty="0"/>
              <a:t> </a:t>
            </a:r>
            <a:r>
              <a:rPr lang="hr-HR" sz="2100" b="1" i="1" dirty="0" err="1"/>
              <a:t>of</a:t>
            </a:r>
            <a:r>
              <a:rPr lang="hr-HR" sz="2100" b="1" i="1" dirty="0"/>
              <a:t> a </a:t>
            </a:r>
            <a:r>
              <a:rPr lang="hr-HR" sz="2100" b="1" i="1" dirty="0" err="1"/>
              <a:t>conditional</a:t>
            </a:r>
            <a:r>
              <a:rPr lang="hr-HR" sz="2100" b="1" i="1" dirty="0"/>
              <a:t> (</a:t>
            </a:r>
            <a:r>
              <a:rPr lang="hr-HR" sz="2100" b="1" i="1" dirty="0" err="1"/>
              <a:t>Konsolidovati</a:t>
            </a:r>
            <a:r>
              <a:rPr lang="hr-HR" sz="2100" b="1" i="1" dirty="0"/>
              <a:t> fragmente koje se dupliciraju unutar različitih dijelova </a:t>
            </a:r>
            <a:r>
              <a:rPr lang="hr-HR" sz="2100" b="1" i="1" dirty="0" err="1"/>
              <a:t>uslovnih</a:t>
            </a:r>
            <a:r>
              <a:rPr lang="hr-HR" sz="2100" b="1" i="1" dirty="0"/>
              <a:t> iskaza)</a:t>
            </a:r>
            <a:endParaRPr 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100" dirty="0"/>
              <a:t>Ako postoje iste linije koda koje se ponavljaju na kraju </a:t>
            </a:r>
            <a:r>
              <a:rPr lang="hr-HR" sz="2100" i="1" dirty="0" err="1"/>
              <a:t>else</a:t>
            </a:r>
            <a:r>
              <a:rPr lang="hr-HR" sz="2100" dirty="0"/>
              <a:t> bloka, kao  i linije na kraju </a:t>
            </a:r>
            <a:r>
              <a:rPr lang="en-US" sz="2100" dirty="0"/>
              <a:t> </a:t>
            </a:r>
            <a:r>
              <a:rPr lang="hr-HR" sz="2100" i="1" dirty="0" err="1"/>
              <a:t>If</a:t>
            </a:r>
            <a:r>
              <a:rPr lang="hr-HR" sz="2100" i="1" dirty="0"/>
              <a:t> </a:t>
            </a:r>
            <a:r>
              <a:rPr lang="hr-HR" sz="2100" dirty="0"/>
              <a:t> bloka,  tada je dobro pomjeriti ove linije koda nakon </a:t>
            </a:r>
            <a:r>
              <a:rPr lang="hr-HR" sz="2100" i="1" dirty="0" err="1"/>
              <a:t>if-then-else</a:t>
            </a:r>
            <a:r>
              <a:rPr lang="hr-HR" sz="2100" dirty="0"/>
              <a:t> bloka.</a:t>
            </a:r>
          </a:p>
          <a:p>
            <a:pPr marL="0" indent="0">
              <a:lnSpc>
                <a:spcPct val="90000"/>
              </a:lnSpc>
              <a:buNone/>
            </a:pPr>
            <a:endParaRPr lang="hr-HR" sz="2100" dirty="0"/>
          </a:p>
          <a:p>
            <a:pPr marL="0" indent="0">
              <a:lnSpc>
                <a:spcPct val="90000"/>
              </a:lnSpc>
              <a:buNone/>
            </a:pPr>
            <a:endParaRPr lang="hr-HR" sz="2100" dirty="0"/>
          </a:p>
          <a:p>
            <a:pPr>
              <a:lnSpc>
                <a:spcPct val="90000"/>
              </a:lnSpc>
            </a:pPr>
            <a:r>
              <a:rPr lang="hr-HR" sz="2100" b="1" i="1" dirty="0" err="1"/>
              <a:t>Return</a:t>
            </a:r>
            <a:r>
              <a:rPr lang="hr-HR" sz="2100" b="1" i="1" dirty="0"/>
              <a:t> as </a:t>
            </a:r>
            <a:r>
              <a:rPr lang="hr-HR" sz="2100" b="1" i="1" dirty="0" err="1"/>
              <a:t>soon</a:t>
            </a:r>
            <a:r>
              <a:rPr lang="hr-HR" sz="2100" b="1" i="1" dirty="0"/>
              <a:t> as </a:t>
            </a:r>
            <a:r>
              <a:rPr lang="hr-HR" sz="2100" b="1" i="1" dirty="0" err="1"/>
              <a:t>you</a:t>
            </a:r>
            <a:r>
              <a:rPr lang="hr-HR" sz="2100" b="1" i="1" dirty="0"/>
              <a:t> </a:t>
            </a:r>
            <a:r>
              <a:rPr lang="hr-HR" sz="2100" b="1" i="1" dirty="0" err="1"/>
              <a:t>know</a:t>
            </a:r>
            <a:r>
              <a:rPr lang="hr-HR" sz="2100" b="1" i="1" dirty="0"/>
              <a:t> </a:t>
            </a:r>
            <a:r>
              <a:rPr lang="hr-HR" sz="2100" b="1" i="1" dirty="0" err="1"/>
              <a:t>the</a:t>
            </a:r>
            <a:r>
              <a:rPr lang="hr-HR" sz="2100" b="1" i="1" dirty="0"/>
              <a:t> </a:t>
            </a:r>
            <a:r>
              <a:rPr lang="hr-HR" sz="2100" b="1" i="1" dirty="0" err="1"/>
              <a:t>answer</a:t>
            </a:r>
            <a:r>
              <a:rPr lang="hr-HR" sz="2100" b="1" i="1" dirty="0"/>
              <a:t> </a:t>
            </a:r>
            <a:r>
              <a:rPr lang="hr-HR" sz="2100" b="1" i="1" dirty="0" err="1"/>
              <a:t>instead</a:t>
            </a:r>
            <a:r>
              <a:rPr lang="hr-HR" sz="2100" b="1" i="1" dirty="0"/>
              <a:t> </a:t>
            </a:r>
            <a:r>
              <a:rPr lang="hr-HR" sz="2100" b="1" i="1" dirty="0" err="1"/>
              <a:t>of</a:t>
            </a:r>
            <a:r>
              <a:rPr lang="hr-HR" sz="2100" b="1" i="1" dirty="0"/>
              <a:t> </a:t>
            </a:r>
            <a:r>
              <a:rPr lang="hr-HR" sz="2100" b="1" i="1" dirty="0" err="1"/>
              <a:t>assigning</a:t>
            </a:r>
            <a:r>
              <a:rPr lang="hr-HR" sz="2100" b="1" i="1" dirty="0"/>
              <a:t> a </a:t>
            </a:r>
            <a:r>
              <a:rPr lang="hr-HR" sz="2100" b="1" i="1" dirty="0" err="1"/>
              <a:t>return</a:t>
            </a:r>
            <a:r>
              <a:rPr lang="hr-HR" sz="2100" b="1" i="1" dirty="0"/>
              <a:t> </a:t>
            </a:r>
            <a:r>
              <a:rPr lang="hr-HR" sz="2100" b="1" i="1" dirty="0" err="1"/>
              <a:t>value</a:t>
            </a:r>
            <a:r>
              <a:rPr lang="en-US" sz="2100" dirty="0"/>
              <a:t> </a:t>
            </a:r>
            <a:r>
              <a:rPr lang="hr-HR" sz="2100" b="1" i="1" dirty="0" err="1"/>
              <a:t>within</a:t>
            </a:r>
            <a:r>
              <a:rPr lang="hr-HR" sz="2100" b="1" i="1" dirty="0"/>
              <a:t> </a:t>
            </a:r>
            <a:r>
              <a:rPr lang="hr-HR" sz="2100" b="1" i="1" dirty="0" err="1"/>
              <a:t>nested</a:t>
            </a:r>
            <a:r>
              <a:rPr lang="hr-HR" sz="2100" b="1" i="1" dirty="0"/>
              <a:t> </a:t>
            </a:r>
            <a:r>
              <a:rPr lang="hr-HR" sz="2100" b="1" dirty="0" err="1"/>
              <a:t>if-then-else</a:t>
            </a:r>
            <a:r>
              <a:rPr lang="hr-HR" sz="2100" b="1" dirty="0"/>
              <a:t> </a:t>
            </a:r>
            <a:r>
              <a:rPr lang="hr-HR" sz="2100" b="1" i="1" dirty="0" err="1"/>
              <a:t>statements</a:t>
            </a:r>
            <a:endParaRPr lang="en-US" sz="2100" b="1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100" b="1" i="1" dirty="0"/>
              <a:t> (Vratiti  se (iz rutine) odmah kada je poznat odgovor umjesto do</a:t>
            </a:r>
            <a:r>
              <a:rPr lang="en-US" sz="2100" b="1" i="1" dirty="0"/>
              <a:t>d</a:t>
            </a:r>
            <a:r>
              <a:rPr lang="hr-HR" sz="2100" b="1" i="1" dirty="0" err="1"/>
              <a:t>ijeljivanja</a:t>
            </a:r>
            <a:r>
              <a:rPr lang="hr-HR" sz="2100" b="1" i="1" dirty="0"/>
              <a:t> povratne vrijednosti unutar </a:t>
            </a:r>
            <a:r>
              <a:rPr lang="hr-HR" sz="2100" b="1" i="1" dirty="0" err="1"/>
              <a:t>ugnježdenih</a:t>
            </a:r>
            <a:r>
              <a:rPr lang="hr-HR" sz="2100" b="1" i="1" dirty="0"/>
              <a:t> </a:t>
            </a:r>
            <a:r>
              <a:rPr lang="hr-HR" sz="2100" b="1" i="1" dirty="0" err="1"/>
              <a:t>if-then-else</a:t>
            </a:r>
            <a:r>
              <a:rPr lang="hr-HR" sz="2100" b="1" i="1" dirty="0"/>
              <a:t> iskaza)</a:t>
            </a:r>
            <a:endParaRPr 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100" dirty="0"/>
              <a:t>Kod je obično lakši za čitati i lakši za uočavanje zadnje greške ako se napusti rutina odmah kada se zna povratna vrijednost.  </a:t>
            </a:r>
            <a:endParaRPr 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100" dirty="0"/>
              <a:t>Alternative postavljanja povratne vrijednosti  i poslije odmotavanje kroz mnogo logike je teže pratiti.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hr-HR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723466-7080-D44F-B1B4-39A1F19D7497}"/>
              </a:ext>
            </a:extLst>
          </p:cNvPr>
          <p:cNvSpPr txBox="1">
            <a:spLocks/>
          </p:cNvSpPr>
          <p:nvPr/>
        </p:nvSpPr>
        <p:spPr>
          <a:xfrm>
            <a:off x="4114144" y="620688"/>
            <a:ext cx="4692609" cy="5256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r-HR" sz="6400" b="1" dirty="0" err="1"/>
              <a:t>Replace</a:t>
            </a:r>
            <a:r>
              <a:rPr lang="hr-HR" sz="6400" b="1" dirty="0"/>
              <a:t> </a:t>
            </a:r>
            <a:r>
              <a:rPr lang="hr-HR" sz="6400" b="1" dirty="0" err="1"/>
              <a:t>conditionals</a:t>
            </a:r>
            <a:r>
              <a:rPr lang="hr-HR" sz="6400" b="1" dirty="0"/>
              <a:t> </a:t>
            </a:r>
            <a:r>
              <a:rPr lang="hr-HR" sz="6400" b="1" dirty="0" err="1"/>
              <a:t>with</a:t>
            </a:r>
            <a:r>
              <a:rPr lang="hr-HR" sz="6400" b="1" dirty="0"/>
              <a:t> </a:t>
            </a:r>
            <a:r>
              <a:rPr lang="hr-HR" sz="6400" b="1" dirty="0" err="1"/>
              <a:t>polymorphism</a:t>
            </a:r>
            <a:r>
              <a:rPr lang="hr-HR" sz="6400" b="1" dirty="0"/>
              <a:t> (</a:t>
            </a:r>
            <a:r>
              <a:rPr lang="hr-HR" sz="6400" b="1" dirty="0" err="1"/>
              <a:t>especially</a:t>
            </a:r>
            <a:r>
              <a:rPr lang="hr-HR" sz="6400" b="1" dirty="0"/>
              <a:t> </a:t>
            </a:r>
            <a:r>
              <a:rPr lang="hr-HR" sz="6400" b="1" dirty="0" err="1"/>
              <a:t>repeated</a:t>
            </a:r>
            <a:r>
              <a:rPr lang="hr-HR" sz="6400" b="1" dirty="0"/>
              <a:t> </a:t>
            </a:r>
            <a:r>
              <a:rPr lang="hr-HR" sz="6400" b="1" dirty="0" err="1"/>
              <a:t>case</a:t>
            </a:r>
            <a:r>
              <a:rPr lang="hr-HR" sz="6400" b="1" dirty="0"/>
              <a:t>  </a:t>
            </a:r>
            <a:r>
              <a:rPr lang="hr-HR" sz="6400" b="1" dirty="0" err="1"/>
              <a:t>statements</a:t>
            </a:r>
            <a:r>
              <a:rPr lang="hr-HR" sz="6400" b="1" dirty="0"/>
              <a:t>) (Zamijeniti </a:t>
            </a:r>
            <a:r>
              <a:rPr lang="hr-HR" sz="6400" b="1" dirty="0" err="1"/>
              <a:t>uslove</a:t>
            </a:r>
            <a:r>
              <a:rPr lang="hr-HR" sz="6400" b="1" dirty="0"/>
              <a:t> sa </a:t>
            </a:r>
            <a:r>
              <a:rPr lang="hr-HR" sz="6400" b="1" dirty="0" err="1"/>
              <a:t>polimorfizmom</a:t>
            </a:r>
            <a:r>
              <a:rPr lang="hr-HR" sz="6400" b="1" dirty="0"/>
              <a:t>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hr-HR" sz="6400" dirty="0"/>
              <a:t> Umjesto mnogo logike koja je sadržana u </a:t>
            </a:r>
            <a:r>
              <a:rPr lang="hr-HR" sz="6400" dirty="0" err="1"/>
              <a:t>case</a:t>
            </a:r>
            <a:r>
              <a:rPr lang="hr-HR" sz="6400" dirty="0"/>
              <a:t> iskazima u strukturiranim programima bolje je koristiti hijerarhiju nasljeđivanja i uspostaviti pozive rutina kroz </a:t>
            </a:r>
            <a:r>
              <a:rPr lang="hr-HR" sz="6400" dirty="0" err="1"/>
              <a:t>polimorfizam</a:t>
            </a:r>
            <a:r>
              <a:rPr lang="hr-HR" sz="6400" dirty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hr-HR" sz="64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hr-HR" sz="64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r-HR" sz="6400" b="1" dirty="0" err="1"/>
              <a:t>Create</a:t>
            </a:r>
            <a:r>
              <a:rPr lang="hr-HR" sz="6400" b="1" dirty="0"/>
              <a:t> </a:t>
            </a:r>
            <a:r>
              <a:rPr lang="hr-HR" sz="6400" b="1" dirty="0" err="1"/>
              <a:t>and</a:t>
            </a:r>
            <a:r>
              <a:rPr lang="hr-HR" sz="6400" b="1" dirty="0"/>
              <a:t> use </a:t>
            </a:r>
            <a:r>
              <a:rPr lang="hr-HR" sz="6400" b="1" dirty="0" err="1"/>
              <a:t>null</a:t>
            </a:r>
            <a:r>
              <a:rPr lang="hr-HR" sz="6400" b="1" dirty="0"/>
              <a:t> </a:t>
            </a:r>
            <a:r>
              <a:rPr lang="hr-HR" sz="6400" b="1" dirty="0" err="1"/>
              <a:t>objects</a:t>
            </a:r>
            <a:r>
              <a:rPr lang="hr-HR" sz="6400" b="1" dirty="0"/>
              <a:t> </a:t>
            </a:r>
            <a:r>
              <a:rPr lang="hr-HR" sz="6400" b="1" dirty="0" err="1"/>
              <a:t>instead</a:t>
            </a:r>
            <a:r>
              <a:rPr lang="hr-HR" sz="6400" b="1" dirty="0"/>
              <a:t> </a:t>
            </a:r>
            <a:r>
              <a:rPr lang="hr-HR" sz="6400" b="1" dirty="0" err="1"/>
              <a:t>of</a:t>
            </a:r>
            <a:r>
              <a:rPr lang="hr-HR" sz="6400" b="1" dirty="0"/>
              <a:t> </a:t>
            </a:r>
            <a:r>
              <a:rPr lang="hr-HR" sz="6400" b="1" dirty="0" err="1"/>
              <a:t>testing</a:t>
            </a:r>
            <a:r>
              <a:rPr lang="hr-HR" sz="6400" b="1" dirty="0"/>
              <a:t> for </a:t>
            </a:r>
            <a:r>
              <a:rPr lang="hr-HR" sz="6400" b="1" dirty="0" err="1"/>
              <a:t>null</a:t>
            </a:r>
            <a:r>
              <a:rPr lang="hr-HR" sz="6400" b="1" dirty="0"/>
              <a:t> </a:t>
            </a:r>
            <a:r>
              <a:rPr lang="hr-HR" sz="6400" b="1" dirty="0" err="1"/>
              <a:t>values</a:t>
            </a:r>
            <a:r>
              <a:rPr lang="hr-HR" sz="6400" b="1" dirty="0"/>
              <a:t> </a:t>
            </a:r>
            <a:endParaRPr lang="en-US" sz="6400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hr-HR" sz="6400" b="1" dirty="0"/>
              <a:t>(</a:t>
            </a:r>
            <a:r>
              <a:rPr lang="hr-HR" sz="6400" b="1" dirty="0" err="1"/>
              <a:t>Krerati</a:t>
            </a:r>
            <a:r>
              <a:rPr lang="hr-HR" sz="6400" b="1" dirty="0"/>
              <a:t> i koristiti </a:t>
            </a:r>
            <a:r>
              <a:rPr lang="hr-HR" sz="6400" b="1" dirty="0" err="1"/>
              <a:t>null</a:t>
            </a:r>
            <a:r>
              <a:rPr lang="hr-HR" sz="6400" b="1" dirty="0"/>
              <a:t> objekte umjesto da se testira za </a:t>
            </a:r>
            <a:r>
              <a:rPr lang="hr-HR" sz="6400" b="1" dirty="0" err="1"/>
              <a:t>null</a:t>
            </a:r>
            <a:r>
              <a:rPr lang="hr-HR" sz="6400" b="1" dirty="0"/>
              <a:t> vrijednosti)</a:t>
            </a:r>
            <a:endParaRPr lang="en-US" sz="6400" b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hr-HR" sz="6400" dirty="0"/>
              <a:t>Ponekad </a:t>
            </a:r>
            <a:r>
              <a:rPr lang="hr-HR" sz="6400" dirty="0" err="1"/>
              <a:t>null</a:t>
            </a:r>
            <a:r>
              <a:rPr lang="hr-HR" sz="6400" dirty="0"/>
              <a:t> objekt će imati generičko ponašanje ili podatke povezane sa njim.</a:t>
            </a:r>
            <a:r>
              <a:rPr lang="en-US" sz="6400" dirty="0"/>
              <a:t> </a:t>
            </a:r>
            <a:r>
              <a:rPr lang="hr-HR" sz="6400" dirty="0"/>
              <a:t>U tom slučaju, dobro je pomjeriti odgovornost za upravljanje </a:t>
            </a:r>
            <a:r>
              <a:rPr lang="hr-HR" sz="6400" dirty="0" err="1"/>
              <a:t>null</a:t>
            </a:r>
            <a:r>
              <a:rPr lang="hr-HR" sz="6400" dirty="0"/>
              <a:t>  vrijednostima izvan koda klijenta.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6400" dirty="0"/>
          </a:p>
          <a:p>
            <a:pPr algn="just">
              <a:lnSpc>
                <a:spcPct val="140000"/>
              </a:lnSpc>
            </a:pP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hr-HR" sz="3600" b="1"/>
              <a:t>Refaktoring na nivou rutine</a:t>
            </a:r>
            <a:br>
              <a:rPr lang="en-US" sz="3600" b="1"/>
            </a:br>
            <a:r>
              <a:rPr lang="hr-HR" sz="3600" b="1"/>
              <a:t> (Routine Level Refactorings)</a:t>
            </a:r>
            <a:br>
              <a:rPr lang="en-US" sz="3600"/>
            </a:br>
            <a:endParaRPr lang="hr-HR" sz="3600"/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hr-HR" sz="1900" b="1" i="1" dirty="0" err="1"/>
              <a:t>Extract</a:t>
            </a:r>
            <a:r>
              <a:rPr lang="hr-HR" sz="1900" b="1" i="1" dirty="0"/>
              <a:t> a </a:t>
            </a:r>
            <a:r>
              <a:rPr lang="hr-HR" sz="1900" b="1" i="1" dirty="0" err="1"/>
              <a:t>routine</a:t>
            </a:r>
            <a:r>
              <a:rPr lang="hr-HR" sz="1900" b="1" i="1" dirty="0"/>
              <a:t>  (Izdvojiti rutinu)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dirty="0"/>
              <a:t> Ukloniti  kod iz neke  rutine (npr. kod iza </a:t>
            </a:r>
            <a:r>
              <a:rPr lang="hr-HR" sz="1900" dirty="0" err="1"/>
              <a:t>if</a:t>
            </a:r>
            <a:r>
              <a:rPr lang="hr-HR" sz="1900" dirty="0"/>
              <a:t>-a, u tijelu petlju i sl.) i pomjeriti ga u drugu vlastitu rutinu. 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hr-HR" sz="1900" b="1" i="1" dirty="0" err="1"/>
              <a:t>Move</a:t>
            </a:r>
            <a:r>
              <a:rPr lang="hr-HR" sz="1900" b="1" i="1" dirty="0"/>
              <a:t> a </a:t>
            </a:r>
            <a:r>
              <a:rPr lang="hr-HR" sz="1900" b="1" i="1" dirty="0" err="1"/>
              <a:t>routine’s</a:t>
            </a:r>
            <a:r>
              <a:rPr lang="hr-HR" sz="1900" b="1" i="1" dirty="0"/>
              <a:t> </a:t>
            </a:r>
            <a:r>
              <a:rPr lang="hr-HR" sz="1900" b="1" i="1" dirty="0" err="1"/>
              <a:t>code</a:t>
            </a:r>
            <a:r>
              <a:rPr lang="hr-HR" sz="1900" b="1" i="1" dirty="0"/>
              <a:t> </a:t>
            </a:r>
            <a:r>
              <a:rPr lang="hr-HR" sz="1900" b="1" i="1" dirty="0" err="1"/>
              <a:t>inline</a:t>
            </a:r>
            <a:r>
              <a:rPr lang="hr-HR" sz="1900" b="1" i="1" dirty="0"/>
              <a:t>  (Pomjeriti kod rutine u istu razinu)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dirty="0"/>
              <a:t>Uzeti kod iz rutine čije tijelo je jednostavno  i samo objašnjivo  i pomjeriti taj kod </a:t>
            </a:r>
            <a:r>
              <a:rPr lang="hr-HR" sz="1900" dirty="0" err="1"/>
              <a:t>inline</a:t>
            </a:r>
            <a:r>
              <a:rPr lang="hr-HR" sz="1900" dirty="0"/>
              <a:t> gdje se koristi.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dirty="0"/>
              <a:t> 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hr-HR" sz="1900" dirty="0"/>
              <a:t> </a:t>
            </a:r>
            <a:r>
              <a:rPr lang="hr-HR" sz="1900" b="1" i="1" dirty="0" err="1"/>
              <a:t>Convert</a:t>
            </a:r>
            <a:r>
              <a:rPr lang="hr-HR" sz="1900" b="1" i="1" dirty="0"/>
              <a:t> a </a:t>
            </a:r>
            <a:r>
              <a:rPr lang="hr-HR" sz="1900" b="1" i="1" dirty="0" err="1"/>
              <a:t>long</a:t>
            </a:r>
            <a:r>
              <a:rPr lang="hr-HR" sz="1900" b="1" i="1" dirty="0"/>
              <a:t> </a:t>
            </a:r>
            <a:r>
              <a:rPr lang="hr-HR" sz="1900" b="1" i="1" dirty="0" err="1"/>
              <a:t>routine</a:t>
            </a:r>
            <a:r>
              <a:rPr lang="hr-HR" sz="1900" b="1" i="1" dirty="0"/>
              <a:t> to a </a:t>
            </a:r>
            <a:r>
              <a:rPr lang="hr-HR" sz="1900" b="1" i="1" dirty="0" err="1"/>
              <a:t>class</a:t>
            </a:r>
            <a:r>
              <a:rPr lang="hr-HR" sz="1900" b="1" i="1" dirty="0"/>
              <a:t> (</a:t>
            </a:r>
            <a:r>
              <a:rPr lang="hr-HR" sz="1900" b="1" i="1" dirty="0" err="1"/>
              <a:t>Konvertovati</a:t>
            </a:r>
            <a:r>
              <a:rPr lang="hr-HR" sz="1900" b="1" i="1" dirty="0"/>
              <a:t> dugu rutinu u klasu)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dirty="0"/>
              <a:t>Ako je rutina preduga, ponekad je dobro pomjeriti ga u klasu i podijeliti rutinu u više rutina da se poveća čitljivost.</a:t>
            </a:r>
          </a:p>
          <a:p>
            <a:pPr marL="0" indent="0">
              <a:lnSpc>
                <a:spcPct val="90000"/>
              </a:lnSpc>
              <a:buNone/>
            </a:pPr>
            <a:endParaRPr lang="hr-HR" sz="1900" dirty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hr-HR" sz="1900" b="1" i="1" dirty="0" err="1"/>
              <a:t>Substitute</a:t>
            </a:r>
            <a:r>
              <a:rPr lang="hr-HR" sz="1900" b="1" i="1" dirty="0"/>
              <a:t> a </a:t>
            </a:r>
            <a:r>
              <a:rPr lang="hr-HR" sz="1900" b="1" i="1" dirty="0" err="1"/>
              <a:t>simple</a:t>
            </a:r>
            <a:r>
              <a:rPr lang="hr-HR" sz="1900" b="1" i="1" dirty="0"/>
              <a:t> </a:t>
            </a:r>
            <a:r>
              <a:rPr lang="hr-HR" sz="1900" b="1" i="1" dirty="0" err="1"/>
              <a:t>algorithm</a:t>
            </a:r>
            <a:r>
              <a:rPr lang="hr-HR" sz="1900" b="1" i="1" dirty="0"/>
              <a:t> for a complex </a:t>
            </a:r>
            <a:r>
              <a:rPr lang="hr-HR" sz="1900" b="1" i="1" dirty="0" err="1"/>
              <a:t>algorithm</a:t>
            </a:r>
            <a:r>
              <a:rPr lang="hr-HR" sz="1900" b="1" i="1" dirty="0"/>
              <a:t> (Zamijeniti </a:t>
            </a:r>
            <a:r>
              <a:rPr lang="hr-HR" sz="1900" b="1" i="1" dirty="0" err="1"/>
              <a:t>kompkleksni</a:t>
            </a:r>
            <a:r>
              <a:rPr lang="hr-HR" sz="1900" b="1" i="1" dirty="0"/>
              <a:t> </a:t>
            </a:r>
            <a:r>
              <a:rPr lang="hr-HR" sz="1900" b="1" i="1" dirty="0" err="1"/>
              <a:t>algorita</a:t>
            </a:r>
            <a:r>
              <a:rPr lang="en-US" sz="1900" b="1" i="1" dirty="0"/>
              <a:t>m</a:t>
            </a:r>
            <a:r>
              <a:rPr lang="hr-HR" sz="1900" b="1" i="1" dirty="0"/>
              <a:t> sa jednostavnim)</a:t>
            </a:r>
            <a:endParaRPr lang="en-US" sz="1900" b="1" i="1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hr-HR" sz="1900" dirty="0"/>
              <a:t>Zamijeniti kompleksni  algoritam sa jednostavnijim algoritmom ukoliko je to moguće</a:t>
            </a:r>
            <a:r>
              <a:rPr lang="hr-HR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hr-HR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3343537" cy="543153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hr-HR" sz="1900" dirty="0"/>
          </a:p>
          <a:p>
            <a:pPr>
              <a:spcBef>
                <a:spcPts val="0"/>
              </a:spcBef>
            </a:pPr>
            <a:r>
              <a:rPr lang="hr-HR" sz="1900" b="1" i="1" dirty="0" err="1"/>
              <a:t>Add</a:t>
            </a:r>
            <a:r>
              <a:rPr lang="hr-HR" sz="1900" b="1" i="1" dirty="0"/>
              <a:t> a </a:t>
            </a:r>
            <a:r>
              <a:rPr lang="hr-HR" sz="1900" b="1" i="1" dirty="0" err="1"/>
              <a:t>parameter</a:t>
            </a:r>
            <a:r>
              <a:rPr lang="hr-HR" sz="1900" b="1" i="1" dirty="0"/>
              <a:t> (Dodati parametar)</a:t>
            </a:r>
            <a:endParaRPr lang="en-US" sz="1900" dirty="0"/>
          </a:p>
          <a:p>
            <a:pPr>
              <a:spcBef>
                <a:spcPts val="0"/>
              </a:spcBef>
              <a:buNone/>
            </a:pPr>
            <a:r>
              <a:rPr lang="hr-HR" sz="1900" dirty="0"/>
              <a:t>Ako rutina treba više informacija od onoga koji je poziva, dodati parametre da se </a:t>
            </a:r>
            <a:r>
              <a:rPr lang="hr-HR" sz="1900" dirty="0" err="1"/>
              <a:t>obezbijede</a:t>
            </a:r>
            <a:r>
              <a:rPr lang="hr-HR" sz="1900" dirty="0"/>
              <a:t> informacije.</a:t>
            </a:r>
            <a:endParaRPr lang="en-US" sz="1900" dirty="0"/>
          </a:p>
          <a:p>
            <a:pPr>
              <a:spcBef>
                <a:spcPts val="0"/>
              </a:spcBef>
            </a:pPr>
            <a:endParaRPr lang="en-US" sz="1900" dirty="0"/>
          </a:p>
          <a:p>
            <a:pPr>
              <a:spcBef>
                <a:spcPts val="0"/>
              </a:spcBef>
            </a:pPr>
            <a:r>
              <a:rPr lang="hr-HR" sz="1900" b="1" i="1" dirty="0"/>
              <a:t>Remove a </a:t>
            </a:r>
            <a:r>
              <a:rPr lang="hr-HR" sz="1900" b="1" i="1" dirty="0" err="1"/>
              <a:t>parameter</a:t>
            </a:r>
            <a:r>
              <a:rPr lang="hr-HR" sz="1900" b="1" i="1" dirty="0"/>
              <a:t> (Ukloniti parametar)</a:t>
            </a:r>
            <a:endParaRPr lang="en-US" sz="1900" dirty="0"/>
          </a:p>
          <a:p>
            <a:pPr>
              <a:spcBef>
                <a:spcPts val="0"/>
              </a:spcBef>
              <a:buNone/>
            </a:pPr>
            <a:r>
              <a:rPr lang="hr-HR" sz="1900" dirty="0"/>
              <a:t>Ako rutina više ne koristi parametar ukloniti ga.</a:t>
            </a:r>
          </a:p>
          <a:p>
            <a:pPr>
              <a:spcBef>
                <a:spcPts val="0"/>
              </a:spcBef>
              <a:buNone/>
            </a:pPr>
            <a:endParaRPr lang="hr-HR" sz="19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r-HR" sz="1900" b="1" i="1" dirty="0"/>
              <a:t>Separate </a:t>
            </a:r>
            <a:r>
              <a:rPr lang="hr-HR" sz="1900" b="1" i="1" dirty="0" err="1"/>
              <a:t>query</a:t>
            </a:r>
            <a:r>
              <a:rPr lang="hr-HR" sz="1900" b="1" i="1" dirty="0"/>
              <a:t> </a:t>
            </a:r>
            <a:r>
              <a:rPr lang="hr-HR" sz="1900" b="1" i="1" dirty="0" err="1"/>
              <a:t>operations</a:t>
            </a:r>
            <a:r>
              <a:rPr lang="hr-HR" sz="1900" b="1" i="1" dirty="0"/>
              <a:t> </a:t>
            </a:r>
            <a:r>
              <a:rPr lang="hr-HR" sz="1900" b="1" i="1" dirty="0" err="1"/>
              <a:t>from</a:t>
            </a:r>
            <a:r>
              <a:rPr lang="hr-HR" sz="1900" b="1" i="1" dirty="0"/>
              <a:t> </a:t>
            </a:r>
            <a:r>
              <a:rPr lang="hr-HR" sz="1900" b="1" i="1" dirty="0" err="1"/>
              <a:t>modification</a:t>
            </a:r>
            <a:r>
              <a:rPr lang="hr-HR" sz="1900" b="1" i="1" dirty="0"/>
              <a:t> </a:t>
            </a:r>
            <a:r>
              <a:rPr lang="hr-HR" sz="1900" b="1" i="1" dirty="0" err="1"/>
              <a:t>operations</a:t>
            </a:r>
            <a:r>
              <a:rPr lang="hr-HR" sz="1900" b="1" i="1" dirty="0"/>
              <a:t> (Odvojiti operacije upita-čitanja od modifikacijskih operacija</a:t>
            </a:r>
            <a:r>
              <a:rPr lang="hr-HR" sz="2000" b="1" i="1" dirty="0">
                <a:solidFill>
                  <a:srgbClr val="7030A0"/>
                </a:solidFill>
              </a:rPr>
              <a:t>)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hr-HR" sz="2000" dirty="0"/>
              <a:t>Normalno, </a:t>
            </a:r>
            <a:r>
              <a:rPr lang="hr-HR" sz="2000" dirty="0" err="1"/>
              <a:t>query</a:t>
            </a:r>
            <a:r>
              <a:rPr lang="hr-HR" sz="2000" dirty="0"/>
              <a:t> operacije   ne mijenjaju stanje objekta. Ako operacije kao  </a:t>
            </a:r>
            <a:r>
              <a:rPr lang="hr-HR" sz="2000" dirty="0" err="1"/>
              <a:t>GetTotals</a:t>
            </a:r>
            <a:r>
              <a:rPr lang="hr-HR" sz="2000" dirty="0"/>
              <a:t>() mijenja stanje objekta, odvojiti  </a:t>
            </a:r>
            <a:r>
              <a:rPr lang="hr-HR" sz="2000" dirty="0" err="1"/>
              <a:t>query</a:t>
            </a:r>
            <a:r>
              <a:rPr lang="hr-HR" sz="2000" dirty="0"/>
              <a:t> funkcionalnosti od  </a:t>
            </a:r>
            <a:r>
              <a:rPr lang="hr-HR" sz="2000" i="1" dirty="0" err="1"/>
              <a:t>state-changin</a:t>
            </a:r>
            <a:r>
              <a:rPr lang="hr-HR" sz="2000" dirty="0" err="1"/>
              <a:t>g</a:t>
            </a:r>
            <a:r>
              <a:rPr lang="hr-HR" sz="2000" dirty="0"/>
              <a:t> funkcionalnosti i formirati dvije odvojene rutine.</a:t>
            </a:r>
          </a:p>
          <a:p>
            <a:pPr>
              <a:buNone/>
            </a:pPr>
            <a:endParaRPr lang="en-US" sz="1900" dirty="0"/>
          </a:p>
          <a:p>
            <a:endParaRPr lang="en-US" sz="1900" dirty="0"/>
          </a:p>
          <a:p>
            <a:endParaRPr lang="hr-HR" sz="1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1DCE0-20E5-674F-ADEF-FF688C42B714}"/>
              </a:ext>
            </a:extLst>
          </p:cNvPr>
          <p:cNvSpPr/>
          <p:nvPr/>
        </p:nvSpPr>
        <p:spPr>
          <a:xfrm>
            <a:off x="3818710" y="277436"/>
            <a:ext cx="5073770" cy="601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r-HR" sz="1600" b="1" i="1" dirty="0" err="1"/>
              <a:t>Combine</a:t>
            </a:r>
            <a:r>
              <a:rPr lang="hr-HR" sz="1600" b="1" i="1" dirty="0"/>
              <a:t> </a:t>
            </a:r>
            <a:r>
              <a:rPr lang="hr-HR" sz="1600" b="1" i="1" dirty="0" err="1"/>
              <a:t>similar</a:t>
            </a:r>
            <a:r>
              <a:rPr lang="hr-HR" sz="1600" b="1" i="1" dirty="0"/>
              <a:t> </a:t>
            </a:r>
            <a:r>
              <a:rPr lang="hr-HR" sz="1600" b="1" i="1" dirty="0" err="1"/>
              <a:t>routines</a:t>
            </a:r>
            <a:r>
              <a:rPr lang="hr-HR" sz="1600" b="1" i="1" dirty="0"/>
              <a:t> </a:t>
            </a:r>
            <a:r>
              <a:rPr lang="hr-HR" sz="1600" b="1" i="1" dirty="0" err="1"/>
              <a:t>by</a:t>
            </a:r>
            <a:r>
              <a:rPr lang="hr-HR" sz="1600" b="1" i="1" dirty="0"/>
              <a:t> </a:t>
            </a:r>
            <a:r>
              <a:rPr lang="hr-HR" sz="1600" b="1" i="1" dirty="0" err="1"/>
              <a:t>parameterizing</a:t>
            </a:r>
            <a:r>
              <a:rPr lang="hr-HR" sz="1600" b="1" i="1" dirty="0"/>
              <a:t> </a:t>
            </a:r>
            <a:r>
              <a:rPr lang="hr-HR" sz="1600" b="1" i="1" dirty="0" err="1"/>
              <a:t>them</a:t>
            </a:r>
            <a:r>
              <a:rPr lang="hr-HR" sz="1600" b="1" i="1" dirty="0"/>
              <a:t> (Povezati slične rutine </a:t>
            </a:r>
            <a:r>
              <a:rPr lang="hr-HR" sz="1600" b="1" i="1" dirty="0" err="1"/>
              <a:t>parametarizirajući</a:t>
            </a:r>
            <a:r>
              <a:rPr lang="hr-HR" sz="1600" b="1" i="1" dirty="0"/>
              <a:t> ih)</a:t>
            </a:r>
            <a:endParaRPr lang="en-US" sz="1600" b="1" i="1" dirty="0"/>
          </a:p>
          <a:p>
            <a:pPr algn="just"/>
            <a:r>
              <a:rPr lang="hr-HR" sz="1400" dirty="0"/>
              <a:t>Dvije  rutine se mogu razlikovati samo u odnosu na konstantnu vrijednost koja se koristi unutar rutine, u tom slučaju dobro je kombinirati rutine u jednu rutinu i predati im vrijednost koja se koristi kao parametar.</a:t>
            </a:r>
            <a:endParaRPr lang="en-US" sz="1400" dirty="0"/>
          </a:p>
          <a:p>
            <a:pPr algn="just">
              <a:lnSpc>
                <a:spcPct val="120000"/>
              </a:lnSpc>
            </a:pPr>
            <a:endParaRPr lang="hr-HR" sz="1400" b="1" i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r-HR" sz="1600" b="1" i="1" dirty="0"/>
              <a:t>Separate </a:t>
            </a:r>
            <a:r>
              <a:rPr lang="hr-HR" sz="1600" b="1" i="1" dirty="0" err="1"/>
              <a:t>routines</a:t>
            </a:r>
            <a:r>
              <a:rPr lang="hr-HR" sz="1600" b="1" i="1" dirty="0"/>
              <a:t> </a:t>
            </a:r>
            <a:r>
              <a:rPr lang="hr-HR" sz="1600" b="1" i="1" dirty="0" err="1"/>
              <a:t>whose</a:t>
            </a:r>
            <a:r>
              <a:rPr lang="hr-HR" sz="1600" b="1" i="1" dirty="0"/>
              <a:t> </a:t>
            </a:r>
            <a:r>
              <a:rPr lang="hr-HR" sz="1600" b="1" i="1" dirty="0" err="1"/>
              <a:t>behavior</a:t>
            </a:r>
            <a:r>
              <a:rPr lang="hr-HR" sz="1600" b="1" i="1" dirty="0"/>
              <a:t> </a:t>
            </a:r>
            <a:r>
              <a:rPr lang="hr-HR" sz="1600" b="1" i="1" dirty="0" err="1"/>
              <a:t>depends</a:t>
            </a:r>
            <a:r>
              <a:rPr lang="hr-HR" sz="1600" b="1" i="1" dirty="0"/>
              <a:t> on </a:t>
            </a:r>
            <a:r>
              <a:rPr lang="hr-HR" sz="1600" b="1" i="1" dirty="0" err="1"/>
              <a:t>parameters</a:t>
            </a:r>
            <a:r>
              <a:rPr lang="hr-HR" sz="1600" b="1" i="1" dirty="0"/>
              <a:t> </a:t>
            </a:r>
            <a:r>
              <a:rPr lang="hr-HR" sz="1600" b="1" i="1" dirty="0" err="1"/>
              <a:t>passed</a:t>
            </a:r>
            <a:r>
              <a:rPr lang="hr-HR" sz="1600" b="1" i="1" dirty="0"/>
              <a:t> </a:t>
            </a:r>
            <a:r>
              <a:rPr lang="hr-HR" sz="1600" b="1" i="1" dirty="0" err="1"/>
              <a:t>in</a:t>
            </a:r>
            <a:r>
              <a:rPr lang="hr-HR" sz="1600" b="1" i="1" dirty="0"/>
              <a:t> (Odvojiti rutine čije ponašanje ovisi od primljenih parametara)</a:t>
            </a:r>
            <a:endParaRPr lang="en-US" sz="1600" b="1" i="1" dirty="0"/>
          </a:p>
          <a:p>
            <a:pPr algn="just"/>
            <a:r>
              <a:rPr lang="hr-HR" sz="1400" dirty="0"/>
              <a:t>Ako rutine izvršavaju različit kod u ovisnosti od vrijednosti ulaznog parametra, dobro je podijeliti rutine koje se poslije mogu pozvati odvojeno, bez predaje ulaznog parametra.</a:t>
            </a:r>
          </a:p>
          <a:p>
            <a:pPr algn="just">
              <a:lnSpc>
                <a:spcPct val="120000"/>
              </a:lnSpc>
            </a:pPr>
            <a:endParaRPr lang="hr-HR" sz="1400" dirty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r-HR" sz="1600" b="1" i="1" dirty="0" err="1"/>
              <a:t>Pass</a:t>
            </a:r>
            <a:r>
              <a:rPr lang="hr-HR" sz="1600" b="1" i="1" dirty="0"/>
              <a:t> a </a:t>
            </a:r>
            <a:r>
              <a:rPr lang="hr-HR" sz="1600" b="1" i="1" dirty="0" err="1"/>
              <a:t>whole</a:t>
            </a:r>
            <a:r>
              <a:rPr lang="hr-HR" sz="1600" b="1" i="1" dirty="0"/>
              <a:t> </a:t>
            </a:r>
            <a:r>
              <a:rPr lang="hr-HR" sz="1600" b="1" i="1" dirty="0" err="1"/>
              <a:t>object</a:t>
            </a:r>
            <a:r>
              <a:rPr lang="hr-HR" sz="1600" b="1" i="1" dirty="0"/>
              <a:t> </a:t>
            </a:r>
            <a:r>
              <a:rPr lang="hr-HR" sz="1600" b="1" i="1" dirty="0" err="1"/>
              <a:t>rather</a:t>
            </a:r>
            <a:r>
              <a:rPr lang="hr-HR" sz="1600" b="1" i="1" dirty="0"/>
              <a:t> </a:t>
            </a:r>
            <a:r>
              <a:rPr lang="hr-HR" sz="1600" b="1" i="1" dirty="0" err="1"/>
              <a:t>than</a:t>
            </a:r>
            <a:r>
              <a:rPr lang="hr-HR" sz="1600" b="1" i="1" dirty="0"/>
              <a:t> </a:t>
            </a:r>
            <a:r>
              <a:rPr lang="hr-HR" sz="1600" b="1" i="1" dirty="0" err="1"/>
              <a:t>specific</a:t>
            </a:r>
            <a:r>
              <a:rPr lang="hr-HR" sz="1600" b="1" i="1" dirty="0"/>
              <a:t> </a:t>
            </a:r>
            <a:r>
              <a:rPr lang="hr-HR" sz="1600" b="1" i="1" dirty="0" err="1"/>
              <a:t>fields</a:t>
            </a:r>
            <a:r>
              <a:rPr lang="hr-HR" sz="1600" b="1" i="1" dirty="0"/>
              <a:t> (Predati cijeli </a:t>
            </a:r>
            <a:r>
              <a:rPr lang="hr-HR" sz="1600" b="1" i="1" dirty="0" err="1"/>
              <a:t>objekat</a:t>
            </a:r>
            <a:r>
              <a:rPr lang="hr-HR" sz="1600" b="1" i="1" dirty="0"/>
              <a:t> umjesto specifičnih polja)</a:t>
            </a:r>
            <a:endParaRPr lang="en-US" sz="1600" b="1" i="1" dirty="0"/>
          </a:p>
          <a:p>
            <a:pPr algn="just"/>
            <a:r>
              <a:rPr lang="hr-HR" sz="1400" dirty="0"/>
              <a:t>Ako se predaje više vrijednosti istog objekta rutini, treba razmotriti promjenu interfejsa rutine tako da on uzima cijeli </a:t>
            </a:r>
            <a:r>
              <a:rPr lang="hr-HR" sz="1400" dirty="0" err="1"/>
              <a:t>objekat</a:t>
            </a:r>
            <a:r>
              <a:rPr lang="hr-HR" sz="1400" dirty="0"/>
              <a:t>.</a:t>
            </a:r>
          </a:p>
          <a:p>
            <a:pPr algn="just">
              <a:lnSpc>
                <a:spcPct val="120000"/>
              </a:lnSpc>
            </a:pPr>
            <a:endParaRPr lang="hr-HR" sz="1400" b="1" i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r-HR" sz="1600" b="1" i="1" dirty="0" err="1"/>
              <a:t>Pass</a:t>
            </a:r>
            <a:r>
              <a:rPr lang="hr-HR" sz="1600" b="1" i="1" dirty="0"/>
              <a:t> </a:t>
            </a:r>
            <a:r>
              <a:rPr lang="hr-HR" sz="1600" b="1" i="1" dirty="0" err="1"/>
              <a:t>specific</a:t>
            </a:r>
            <a:r>
              <a:rPr lang="hr-HR" sz="1600" b="1" i="1" dirty="0"/>
              <a:t> </a:t>
            </a:r>
            <a:r>
              <a:rPr lang="hr-HR" sz="1600" b="1" i="1" dirty="0" err="1"/>
              <a:t>fields</a:t>
            </a:r>
            <a:r>
              <a:rPr lang="hr-HR" sz="1600" b="1" i="1" dirty="0"/>
              <a:t> </a:t>
            </a:r>
            <a:r>
              <a:rPr lang="hr-HR" sz="1600" b="1" i="1" dirty="0" err="1"/>
              <a:t>rather</a:t>
            </a:r>
            <a:r>
              <a:rPr lang="hr-HR" sz="1600" b="1" i="1" dirty="0"/>
              <a:t> </a:t>
            </a:r>
            <a:r>
              <a:rPr lang="hr-HR" sz="1600" b="1" i="1" dirty="0" err="1"/>
              <a:t>than</a:t>
            </a:r>
            <a:r>
              <a:rPr lang="hr-HR" sz="1600" b="1" i="1" dirty="0"/>
              <a:t> a </a:t>
            </a:r>
            <a:r>
              <a:rPr lang="hr-HR" sz="1600" b="1" i="1" dirty="0" err="1"/>
              <a:t>whole</a:t>
            </a:r>
            <a:r>
              <a:rPr lang="hr-HR" sz="1600" b="1" i="1" dirty="0"/>
              <a:t> </a:t>
            </a:r>
            <a:r>
              <a:rPr lang="hr-HR" sz="1600" b="1" i="1" dirty="0" err="1"/>
              <a:t>object</a:t>
            </a:r>
            <a:r>
              <a:rPr lang="hr-HR" sz="1600" b="1" i="1" dirty="0"/>
              <a:t> (Predati specifična polja umjesto cijelog objekta)</a:t>
            </a:r>
            <a:endParaRPr lang="en-US" sz="1600" b="1" i="1" dirty="0"/>
          </a:p>
          <a:p>
            <a:pPr algn="just"/>
            <a:r>
              <a:rPr lang="hr-HR" sz="1400" dirty="0"/>
              <a:t>Ako je potrebno predati samo jedno polje rutini, a interfejs rutine zahtjeva cijeli </a:t>
            </a:r>
            <a:r>
              <a:rPr lang="hr-HR" sz="1400" dirty="0" err="1"/>
              <a:t>objekat</a:t>
            </a:r>
            <a:r>
              <a:rPr lang="hr-HR" sz="1400" dirty="0"/>
              <a:t> razmotriti promjenu rutine  da zahtjeva samo predaju polja.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D08-B7FB-EC4D-BBB8-AA0FD931A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hr-HR" sz="1800" dirty="0"/>
          </a:p>
          <a:p>
            <a:pPr>
              <a:lnSpc>
                <a:spcPct val="90000"/>
              </a:lnSpc>
            </a:pPr>
            <a:r>
              <a:rPr lang="hr-HR" sz="1800" dirty="0" err="1"/>
              <a:t>AntiPaterni</a:t>
            </a:r>
            <a:r>
              <a:rPr lang="hr-HR" sz="1800" dirty="0"/>
              <a:t> se </a:t>
            </a:r>
            <a:r>
              <a:rPr lang="hr-HR" sz="1800" dirty="0" err="1"/>
              <a:t>uobičajno</a:t>
            </a:r>
            <a:r>
              <a:rPr lang="hr-HR" sz="1800" dirty="0"/>
              <a:t> opisuju sa: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sz="1800" dirty="0"/>
              <a:t>(1)  rješenjem koje je problematično 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sz="1800" dirty="0"/>
              <a:t>(2) rješenjem koji prikazuje kako se problematično rješenje može pretvoriti u pogodniji oblik.</a:t>
            </a:r>
          </a:p>
          <a:p>
            <a:pPr marL="0" indent="0">
              <a:lnSpc>
                <a:spcPct val="90000"/>
              </a:lnSpc>
              <a:buNone/>
            </a:pPr>
            <a:endParaRPr lang="hr-HR" sz="1800" dirty="0"/>
          </a:p>
          <a:p>
            <a:pPr>
              <a:lnSpc>
                <a:spcPct val="90000"/>
              </a:lnSpc>
            </a:pPr>
            <a:r>
              <a:rPr lang="hr-HR" sz="1800" dirty="0"/>
              <a:t>Proces  (2) je proces promjene, migracije ili evolucije i naziva se </a:t>
            </a:r>
            <a:r>
              <a:rPr lang="hr-HR" sz="1800" dirty="0" err="1"/>
              <a:t>refaktoringom</a:t>
            </a:r>
            <a:r>
              <a:rPr lang="hr-HR" sz="1800" dirty="0"/>
              <a:t>. </a:t>
            </a:r>
          </a:p>
          <a:p>
            <a:pPr>
              <a:lnSpc>
                <a:spcPct val="90000"/>
              </a:lnSpc>
            </a:pPr>
            <a:endParaRPr lang="hr-HR" sz="1800" dirty="0"/>
          </a:p>
          <a:p>
            <a:pPr>
              <a:lnSpc>
                <a:spcPct val="90000"/>
              </a:lnSpc>
            </a:pPr>
            <a:r>
              <a:rPr lang="hr-HR" sz="1800" dirty="0"/>
              <a:t>U </a:t>
            </a:r>
            <a:r>
              <a:rPr lang="hr-HR" sz="1800" dirty="0" err="1"/>
              <a:t>refaktoringu</a:t>
            </a:r>
            <a:r>
              <a:rPr lang="hr-HR" sz="1800" dirty="0"/>
              <a:t> mijenja se jedno rješenje u drugo rješenje s poboljšanom strukturom, strukturom koja pruža veće koristi.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hr-HR" sz="1800" dirty="0"/>
          </a:p>
          <a:p>
            <a:pPr marL="0" indent="0">
              <a:lnSpc>
                <a:spcPct val="90000"/>
              </a:lnSpc>
              <a:buNone/>
            </a:pPr>
            <a:endParaRPr lang="hr-HR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 </a:t>
            </a:r>
            <a:r>
              <a:rPr lang="en-US" sz="1800" dirty="0" err="1"/>
              <a:t>Slijedi</a:t>
            </a:r>
            <a:r>
              <a:rPr lang="en-US" sz="1800" dirty="0"/>
              <a:t> </a:t>
            </a:r>
            <a:r>
              <a:rPr lang="en-US" sz="1800" dirty="0" err="1"/>
              <a:t>pregled</a:t>
            </a:r>
            <a:r>
              <a:rPr lang="en-US" sz="1800" dirty="0"/>
              <a:t> R</a:t>
            </a:r>
            <a:r>
              <a:rPr lang="hr-HR" sz="1800" dirty="0" err="1"/>
              <a:t>efaktoring</a:t>
            </a:r>
            <a:r>
              <a:rPr lang="hr-HR" sz="1800" dirty="0"/>
              <a:t> (</a:t>
            </a:r>
            <a:r>
              <a:rPr lang="hr-HR" sz="1800" i="1" dirty="0" err="1"/>
              <a:t>refactoring</a:t>
            </a:r>
            <a:r>
              <a:rPr lang="hr-HR" sz="1800" dirty="0"/>
              <a:t>) metoda  </a:t>
            </a:r>
            <a:r>
              <a:rPr lang="en-US" sz="1800" dirty="0" err="1"/>
              <a:t>publiciranih</a:t>
            </a:r>
            <a:r>
              <a:rPr lang="en-US" sz="1800" dirty="0"/>
              <a:t> od </a:t>
            </a:r>
            <a:r>
              <a:rPr lang="en-US" sz="1800" dirty="0" err="1"/>
              <a:t>strane</a:t>
            </a:r>
            <a:r>
              <a:rPr lang="en-US" sz="1800" dirty="0"/>
              <a:t>  </a:t>
            </a:r>
            <a:r>
              <a:rPr lang="hr-HR" sz="1800" dirty="0"/>
              <a:t>Martin </a:t>
            </a:r>
            <a:r>
              <a:rPr lang="hr-HR" sz="1800" dirty="0" err="1"/>
              <a:t>Fowler</a:t>
            </a:r>
            <a:r>
              <a:rPr lang="hr-HR" sz="1800" dirty="0"/>
              <a:t>-a:</a:t>
            </a:r>
          </a:p>
          <a:p>
            <a:pPr>
              <a:lnSpc>
                <a:spcPct val="90000"/>
              </a:lnSpc>
            </a:pPr>
            <a:endParaRPr lang="hr-HR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87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hr-HR" sz="1900" dirty="0"/>
          </a:p>
          <a:p>
            <a:r>
              <a:rPr lang="hr-HR" sz="1900" b="1" dirty="0" err="1"/>
              <a:t>refaktoring</a:t>
            </a:r>
            <a:r>
              <a:rPr lang="hr-HR" sz="1900" b="1" dirty="0"/>
              <a:t> implementacije klase </a:t>
            </a:r>
            <a:r>
              <a:rPr lang="hr-HR" sz="1900" dirty="0"/>
              <a:t>(</a:t>
            </a:r>
            <a:r>
              <a:rPr lang="hr-HR" sz="1900" dirty="0" err="1"/>
              <a:t>Class</a:t>
            </a:r>
            <a:r>
              <a:rPr lang="hr-HR" sz="1900" dirty="0"/>
              <a:t> </a:t>
            </a:r>
            <a:r>
              <a:rPr lang="hr-HR" sz="1900" dirty="0" err="1"/>
              <a:t>Implementation</a:t>
            </a:r>
            <a:r>
              <a:rPr lang="hr-HR" sz="1900" dirty="0"/>
              <a:t> </a:t>
            </a:r>
            <a:r>
              <a:rPr lang="hr-HR" sz="1900" dirty="0" err="1"/>
              <a:t>Refactorings</a:t>
            </a:r>
            <a:r>
              <a:rPr lang="hr-HR" sz="1900" dirty="0"/>
              <a:t>),</a:t>
            </a:r>
          </a:p>
          <a:p>
            <a:endParaRPr lang="en-US" sz="1900" dirty="0"/>
          </a:p>
          <a:p>
            <a:r>
              <a:rPr lang="hr-HR" sz="1900" b="1" dirty="0"/>
              <a:t> </a:t>
            </a:r>
            <a:r>
              <a:rPr lang="hr-HR" sz="1900" b="1" dirty="0" err="1"/>
              <a:t>Refaktoring</a:t>
            </a:r>
            <a:r>
              <a:rPr lang="hr-HR" sz="1900" b="1" dirty="0"/>
              <a:t> interfejsa klase </a:t>
            </a:r>
            <a:r>
              <a:rPr lang="hr-HR" sz="1900" dirty="0"/>
              <a:t>(</a:t>
            </a:r>
            <a:r>
              <a:rPr lang="hr-HR" sz="1900" dirty="0" err="1"/>
              <a:t>Class</a:t>
            </a:r>
            <a:r>
              <a:rPr lang="hr-HR" sz="1900" dirty="0"/>
              <a:t> </a:t>
            </a:r>
            <a:r>
              <a:rPr lang="hr-HR" sz="1900" dirty="0" err="1"/>
              <a:t>Interface</a:t>
            </a:r>
            <a:r>
              <a:rPr lang="hr-HR" sz="1900" dirty="0"/>
              <a:t> </a:t>
            </a:r>
            <a:r>
              <a:rPr lang="hr-HR" sz="1900" dirty="0" err="1"/>
              <a:t>Refactorings</a:t>
            </a:r>
            <a:r>
              <a:rPr lang="hr-HR" sz="1900" dirty="0"/>
              <a:t>),</a:t>
            </a:r>
          </a:p>
          <a:p>
            <a:endParaRPr lang="en-US" sz="1900" dirty="0"/>
          </a:p>
          <a:p>
            <a:r>
              <a:rPr lang="hr-HR" sz="1900" b="1" dirty="0"/>
              <a:t> </a:t>
            </a:r>
            <a:r>
              <a:rPr lang="hr-HR" sz="1900" b="1" dirty="0" err="1"/>
              <a:t>Refaktoring</a:t>
            </a:r>
            <a:r>
              <a:rPr lang="hr-HR" sz="1900" b="1" dirty="0"/>
              <a:t> na nivou sistema </a:t>
            </a:r>
            <a:r>
              <a:rPr lang="hr-HR" sz="1900" dirty="0"/>
              <a:t>(System </a:t>
            </a:r>
            <a:r>
              <a:rPr lang="hr-HR" sz="1900" dirty="0" err="1"/>
              <a:t>Level</a:t>
            </a:r>
            <a:r>
              <a:rPr lang="hr-HR" sz="1900" dirty="0"/>
              <a:t> </a:t>
            </a:r>
            <a:r>
              <a:rPr lang="hr-HR" sz="1900" dirty="0" err="1"/>
              <a:t>Refactorings</a:t>
            </a:r>
            <a:r>
              <a:rPr lang="hr-HR" sz="1900" dirty="0"/>
              <a:t>).</a:t>
            </a:r>
            <a:endParaRPr lang="en-US" sz="1900" dirty="0"/>
          </a:p>
          <a:p>
            <a:endParaRPr lang="en-US" sz="1900" dirty="0"/>
          </a:p>
          <a:p>
            <a:pPr>
              <a:buNone/>
            </a:pPr>
            <a:endParaRPr lang="en-US" sz="1900" dirty="0"/>
          </a:p>
          <a:p>
            <a:endParaRPr lang="hr-HR" sz="1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1E12FC-027F-5A48-9BC2-ABC7D74B1F78}"/>
              </a:ext>
            </a:extLst>
          </p:cNvPr>
          <p:cNvSpPr/>
          <p:nvPr/>
        </p:nvSpPr>
        <p:spPr>
          <a:xfrm>
            <a:off x="630937" y="1772816"/>
            <a:ext cx="2415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r-HR" dirty="0"/>
          </a:p>
          <a:p>
            <a:r>
              <a:rPr lang="hr-HR" dirty="0"/>
              <a:t>Pored navedenih </a:t>
            </a:r>
            <a:r>
              <a:rPr lang="hr-HR" dirty="0" err="1"/>
              <a:t>refaktoringa</a:t>
            </a:r>
            <a:r>
              <a:rPr lang="hr-HR" dirty="0"/>
              <a:t> bitni su i: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957392"/>
          </a:xfrm>
          <a:ln>
            <a:solidFill>
              <a:srgbClr val="7030A0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hr-HR" b="1" dirty="0"/>
              <a:t>CHECKLIST: Summary of Refactorings</a:t>
            </a:r>
            <a:endParaRPr lang="bs-Latn-BA" dirty="0"/>
          </a:p>
          <a:p>
            <a:pPr marL="0" indent="0">
              <a:buNone/>
            </a:pPr>
            <a:r>
              <a:rPr lang="hr-HR" dirty="0"/>
              <a:t> </a:t>
            </a:r>
            <a:endParaRPr lang="bs-Latn-BA" dirty="0"/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b="1" dirty="0"/>
              <a:t>Data </a:t>
            </a:r>
            <a:r>
              <a:rPr lang="hr-HR" b="1" dirty="0" err="1"/>
              <a:t>Level</a:t>
            </a:r>
            <a:r>
              <a:rPr lang="hr-HR" b="1" dirty="0"/>
              <a:t> </a:t>
            </a:r>
            <a:r>
              <a:rPr lang="hr-HR" b="1" dirty="0" err="1"/>
              <a:t>Refactorings</a:t>
            </a:r>
            <a:r>
              <a:rPr lang="hr-HR" dirty="0"/>
              <a:t> 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Replace</a:t>
            </a:r>
            <a:r>
              <a:rPr lang="hr-HR" dirty="0"/>
              <a:t> a magic number with a named constant.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Rename</a:t>
            </a:r>
            <a:r>
              <a:rPr lang="hr-HR" dirty="0"/>
              <a:t> a variable with a clearer or more informative name.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Move</a:t>
            </a:r>
            <a:r>
              <a:rPr lang="hr-HR" dirty="0"/>
              <a:t> an expression inline.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Replace</a:t>
            </a:r>
            <a:r>
              <a:rPr lang="hr-HR" dirty="0"/>
              <a:t> an expression with a routine.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Introduce</a:t>
            </a:r>
            <a:r>
              <a:rPr lang="hr-HR" dirty="0"/>
              <a:t> an intermediate variable.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Convert</a:t>
            </a:r>
            <a:r>
              <a:rPr lang="hr-HR" dirty="0"/>
              <a:t> a multi-use variable to a multiple single-use variables.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Use a local variable for local purposes rather than a parameter.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Convert</a:t>
            </a:r>
            <a:r>
              <a:rPr lang="hr-HR" dirty="0"/>
              <a:t> a data primitive to a class.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Convert</a:t>
            </a:r>
            <a:r>
              <a:rPr lang="hr-HR" dirty="0"/>
              <a:t> a set of type codes to a class.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Convert</a:t>
            </a:r>
            <a:r>
              <a:rPr lang="hr-HR" dirty="0"/>
              <a:t> a set of type codes to a class with subclasses.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Change</a:t>
            </a:r>
            <a:r>
              <a:rPr lang="hr-HR" dirty="0"/>
              <a:t> an array to an object.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Encapsulate</a:t>
            </a:r>
            <a:r>
              <a:rPr lang="hr-HR" dirty="0"/>
              <a:t> a collection.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Replace</a:t>
            </a:r>
            <a:r>
              <a:rPr lang="hr-HR" dirty="0"/>
              <a:t> a traditional record with a data class.</a:t>
            </a:r>
            <a:endParaRPr lang="bs-Latn-BA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784597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858000"/>
          </a:xfrm>
          <a:ln>
            <a:solidFill>
              <a:srgbClr val="7030A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hr-HR" b="1" dirty="0"/>
              <a:t>Statement Level Refactorings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 err="1"/>
              <a:t>Decompose</a:t>
            </a:r>
            <a:r>
              <a:rPr lang="hr-HR" dirty="0"/>
              <a:t> a boolean expression.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 err="1"/>
              <a:t>Move</a:t>
            </a:r>
            <a:r>
              <a:rPr lang="hr-HR" dirty="0"/>
              <a:t> a complex boolean expression into a well-named boolean function.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 err="1"/>
              <a:t>Consolidate</a:t>
            </a:r>
            <a:r>
              <a:rPr lang="hr-HR" dirty="0"/>
              <a:t> fragments that are duplicated within different parts of a conditional.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Use break or return instead of a loop control variable.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Return as soon as you know the answer instead of assigning a return value  within nested if-then-else statements.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 err="1"/>
              <a:t>Replace</a:t>
            </a:r>
            <a:r>
              <a:rPr lang="hr-HR" dirty="0"/>
              <a:t> conditionals with polymorphism (especially repeated case statements).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 err="1"/>
              <a:t>Create</a:t>
            </a:r>
            <a:r>
              <a:rPr lang="hr-HR" dirty="0"/>
              <a:t> and use null objects instead of testing for null values.</a:t>
            </a:r>
            <a:endParaRPr lang="bs-Latn-BA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67070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54768"/>
            <a:ext cx="8229600" cy="6912768"/>
          </a:xfrm>
          <a:ln>
            <a:solidFill>
              <a:srgbClr val="7030A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hr-HR" b="1" dirty="0"/>
              <a:t>Routine Level Refactorings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 err="1"/>
              <a:t>Extract</a:t>
            </a:r>
            <a:r>
              <a:rPr lang="hr-HR" dirty="0"/>
              <a:t> a routine.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Move</a:t>
            </a:r>
            <a:r>
              <a:rPr lang="hr-HR" dirty="0"/>
              <a:t> a routine’s code inline.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Convert</a:t>
            </a:r>
            <a:r>
              <a:rPr lang="hr-HR" dirty="0"/>
              <a:t> a long routine to a class.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Substitute</a:t>
            </a:r>
            <a:r>
              <a:rPr lang="hr-HR" dirty="0"/>
              <a:t> a simple algorithm for a complex algorithm.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a parameter.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Remove a parameter.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Separate query operations from modification operations.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Combine</a:t>
            </a:r>
            <a:r>
              <a:rPr lang="hr-HR" dirty="0"/>
              <a:t> similar routines by parameterizing them.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Separate routines whose behavior depends on parameters passed in.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Pass</a:t>
            </a:r>
            <a:r>
              <a:rPr lang="hr-HR" dirty="0"/>
              <a:t> a whole object rather than specific fields.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Pass</a:t>
            </a:r>
            <a:r>
              <a:rPr lang="hr-HR" dirty="0"/>
              <a:t> specific fields rather than a whole object.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 err="1"/>
              <a:t>Encapsulate</a:t>
            </a:r>
            <a:r>
              <a:rPr lang="hr-HR" dirty="0"/>
              <a:t> downcasting.</a:t>
            </a:r>
            <a:endParaRPr lang="bs-Latn-BA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027612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00708"/>
            <a:ext cx="4104456" cy="5256584"/>
          </a:xfrm>
          <a:ln w="9525">
            <a:solidFill>
              <a:srgbClr val="7030A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hr-HR" sz="3000" b="1" dirty="0" err="1"/>
              <a:t>Class</a:t>
            </a:r>
            <a:r>
              <a:rPr lang="hr-HR" sz="3000" b="1" dirty="0"/>
              <a:t> Implementation Refactorings</a:t>
            </a:r>
            <a:endParaRPr lang="bs-Latn-BA" sz="3000" dirty="0"/>
          </a:p>
          <a:p>
            <a:pPr>
              <a:lnSpc>
                <a:spcPct val="130000"/>
              </a:lnSpc>
            </a:pPr>
            <a:r>
              <a:rPr lang="hr-HR" sz="2800" dirty="0" err="1"/>
              <a:t>Change</a:t>
            </a:r>
            <a:r>
              <a:rPr lang="hr-HR" sz="2800" dirty="0"/>
              <a:t> value objects to reference objects.</a:t>
            </a:r>
            <a:endParaRPr lang="bs-Latn-BA" sz="2800" dirty="0"/>
          </a:p>
          <a:p>
            <a:pPr>
              <a:lnSpc>
                <a:spcPct val="130000"/>
              </a:lnSpc>
            </a:pPr>
            <a:r>
              <a:rPr lang="hr-HR" sz="2800" dirty="0"/>
              <a:t> </a:t>
            </a:r>
            <a:r>
              <a:rPr lang="hr-HR" sz="2800" dirty="0" err="1"/>
              <a:t>Change</a:t>
            </a:r>
            <a:r>
              <a:rPr lang="hr-HR" sz="2800" dirty="0"/>
              <a:t> reference objects to value objects.</a:t>
            </a:r>
            <a:endParaRPr lang="bs-Latn-BA" sz="2800" dirty="0"/>
          </a:p>
          <a:p>
            <a:pPr>
              <a:lnSpc>
                <a:spcPct val="130000"/>
              </a:lnSpc>
            </a:pPr>
            <a:r>
              <a:rPr lang="hr-HR" sz="2800" dirty="0"/>
              <a:t> </a:t>
            </a:r>
            <a:r>
              <a:rPr lang="hr-HR" sz="2800" dirty="0" err="1"/>
              <a:t>Replace</a:t>
            </a:r>
            <a:r>
              <a:rPr lang="hr-HR" sz="2800" dirty="0"/>
              <a:t> virtual routines with data initialization.</a:t>
            </a:r>
            <a:endParaRPr lang="bs-Latn-BA" sz="2800" dirty="0"/>
          </a:p>
          <a:p>
            <a:pPr>
              <a:lnSpc>
                <a:spcPct val="130000"/>
              </a:lnSpc>
            </a:pPr>
            <a:r>
              <a:rPr lang="hr-HR" sz="2800" dirty="0"/>
              <a:t> </a:t>
            </a:r>
            <a:r>
              <a:rPr lang="hr-HR" sz="2800" dirty="0" err="1"/>
              <a:t>Change</a:t>
            </a:r>
            <a:r>
              <a:rPr lang="hr-HR" sz="2800" dirty="0"/>
              <a:t> member routine or data placement.</a:t>
            </a:r>
            <a:endParaRPr lang="bs-Latn-BA" sz="2800" dirty="0"/>
          </a:p>
          <a:p>
            <a:pPr>
              <a:lnSpc>
                <a:spcPct val="130000"/>
              </a:lnSpc>
            </a:pPr>
            <a:r>
              <a:rPr lang="hr-HR" sz="2800" dirty="0"/>
              <a:t> </a:t>
            </a:r>
            <a:r>
              <a:rPr lang="hr-HR" sz="2800" dirty="0" err="1"/>
              <a:t>Extract</a:t>
            </a:r>
            <a:r>
              <a:rPr lang="hr-HR" sz="2800" dirty="0"/>
              <a:t> specialized code into a subclass.</a:t>
            </a:r>
            <a:endParaRPr lang="bs-Latn-BA" sz="2800" dirty="0"/>
          </a:p>
          <a:p>
            <a:pPr>
              <a:lnSpc>
                <a:spcPct val="130000"/>
              </a:lnSpc>
            </a:pPr>
            <a:r>
              <a:rPr lang="hr-HR" sz="2800" dirty="0" err="1"/>
              <a:t>Combine</a:t>
            </a:r>
            <a:r>
              <a:rPr lang="hr-HR" sz="2800" dirty="0"/>
              <a:t> similar code into a superclass.</a:t>
            </a:r>
            <a:endParaRPr lang="bs-Latn-BA" sz="2800" dirty="0"/>
          </a:p>
          <a:p>
            <a:endParaRPr lang="bs-Latn-B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749D2A-6291-C24D-9527-40E81C7C5B69}"/>
              </a:ext>
            </a:extLst>
          </p:cNvPr>
          <p:cNvSpPr txBox="1">
            <a:spLocks/>
          </p:cNvSpPr>
          <p:nvPr/>
        </p:nvSpPr>
        <p:spPr>
          <a:xfrm>
            <a:off x="5076056" y="332656"/>
            <a:ext cx="3610744" cy="633670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itchFamily="34" charset="0"/>
              <a:buNone/>
            </a:pPr>
            <a:r>
              <a:rPr lang="bs-Latn-BA"/>
              <a:t> </a:t>
            </a:r>
            <a:r>
              <a:rPr lang="hr-HR" b="1"/>
              <a:t>Class Interface Refactorings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Move a routine to another class.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Convert one class to two.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Eliminate a class.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Hide a delegate.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Replace inheritance with delegation.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Replace delegation with inheritance.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Remove a middle man.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Introduce a foreign routine.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Introduce a class extension.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Encapsulate an exposed member variable.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Remove </a:t>
            </a:r>
            <a:r>
              <a:rPr lang="hr-HR" i="1"/>
              <a:t>Set() </a:t>
            </a:r>
            <a:r>
              <a:rPr lang="hr-HR"/>
              <a:t>routines for fields that cannot be changed.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Hide routines that are not intended to be used outside the class.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Encapsulate unused routines.</a:t>
            </a:r>
            <a:endParaRPr lang="bs-Latn-BA"/>
          </a:p>
          <a:p>
            <a:pPr>
              <a:lnSpc>
                <a:spcPct val="140000"/>
              </a:lnSpc>
            </a:pPr>
            <a:r>
              <a:rPr lang="hr-HR"/>
              <a:t> Collapse a superclass and subclass if their implementations are very similar.</a:t>
            </a:r>
            <a:endParaRPr lang="bs-Latn-BA"/>
          </a:p>
          <a:p>
            <a:pPr>
              <a:lnSpc>
                <a:spcPct val="140000"/>
              </a:lnSpc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694846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  <a:ln>
            <a:solidFill>
              <a:srgbClr val="7030A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hr-HR" b="1" dirty="0"/>
              <a:t>System Level Refactorings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Duplicate</a:t>
            </a:r>
            <a:r>
              <a:rPr lang="hr-HR" dirty="0"/>
              <a:t> data you can’t control.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Change</a:t>
            </a:r>
            <a:r>
              <a:rPr lang="hr-HR" dirty="0"/>
              <a:t> unidirectional class association to bidirectional class association.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Change</a:t>
            </a:r>
            <a:r>
              <a:rPr lang="hr-HR" dirty="0"/>
              <a:t> bidirectional class association to unidirectional class association.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Provide a factory routine rather than a simple constructor.</a:t>
            </a:r>
            <a:endParaRPr lang="bs-Latn-BA" dirty="0"/>
          </a:p>
          <a:p>
            <a:pPr>
              <a:lnSpc>
                <a:spcPct val="140000"/>
              </a:lnSpc>
            </a:pPr>
            <a:r>
              <a:rPr lang="hr-HR" dirty="0"/>
              <a:t> </a:t>
            </a:r>
            <a:r>
              <a:rPr lang="hr-HR" dirty="0" err="1"/>
              <a:t>Replace</a:t>
            </a:r>
            <a:r>
              <a:rPr lang="hr-HR" dirty="0"/>
              <a:t> error codes with exceptions or vice versa.</a:t>
            </a:r>
            <a:endParaRPr lang="bs-Latn-BA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661752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037599"/>
              </p:ext>
            </p:extLst>
          </p:nvPr>
        </p:nvGraphicFramePr>
        <p:xfrm>
          <a:off x="179512" y="99392"/>
          <a:ext cx="835292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Document" r:id="rId3" imgW="5826960" imgH="8882907" progId="Word.Document.12">
                  <p:embed/>
                </p:oleObj>
              </mc:Choice>
              <mc:Fallback>
                <p:oleObj name="Document" r:id="rId3" imgW="5826960" imgH="888290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99392"/>
                        <a:ext cx="8352928" cy="6858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7030A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hr-HR" sz="3600" b="1"/>
              <a:t>3.Sigurnost Refaktoringa (Refactoring Safely)</a:t>
            </a:r>
            <a:br>
              <a:rPr lang="en-US" sz="3600"/>
            </a:br>
            <a:endParaRPr lang="hr-HR" sz="36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 fontScale="92500" lnSpcReduction="20000"/>
          </a:bodyPr>
          <a:lstStyle/>
          <a:p>
            <a:r>
              <a:rPr lang="hr-HR" sz="1800" dirty="0" err="1"/>
              <a:t>Refak</a:t>
            </a:r>
            <a:r>
              <a:rPr lang="en-US" sz="1800" dirty="0"/>
              <a:t>t</a:t>
            </a:r>
            <a:r>
              <a:rPr lang="hr-HR" sz="1800" dirty="0" err="1"/>
              <a:t>oring</a:t>
            </a:r>
            <a:r>
              <a:rPr lang="hr-HR" sz="1800" dirty="0"/>
              <a:t> je snažna tehnika za poboljšanje kvaliteta koda. </a:t>
            </a:r>
            <a:endParaRPr lang="en-US" sz="1800" dirty="0"/>
          </a:p>
          <a:p>
            <a:r>
              <a:rPr lang="hr-HR" sz="1800" dirty="0"/>
              <a:t>Slijedi nekoliko napomena koji mogu učiniti ovu tehniku efektivnijom.</a:t>
            </a:r>
          </a:p>
          <a:p>
            <a:endParaRPr lang="hr-HR" sz="1900" dirty="0"/>
          </a:p>
          <a:p>
            <a:pPr marL="0" indent="0" algn="just">
              <a:spcBef>
                <a:spcPts val="0"/>
              </a:spcBef>
            </a:pPr>
            <a:r>
              <a:rPr lang="hr-HR" sz="1600" b="1" i="1" dirty="0"/>
              <a:t>Spasiti kod kada se </a:t>
            </a:r>
            <a:r>
              <a:rPr lang="hr-HR" sz="1600" b="1" i="1" dirty="0" err="1"/>
              <a:t>startuje</a:t>
            </a:r>
            <a:r>
              <a:rPr lang="hr-HR" sz="1600" b="1" i="1" dirty="0"/>
              <a:t> sa </a:t>
            </a:r>
            <a:r>
              <a:rPr lang="hr-HR" sz="1600" b="1" i="1" dirty="0" err="1"/>
              <a:t>refaktoringom</a:t>
            </a:r>
            <a:endParaRPr lang="en-US" sz="1600" b="1" i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hr-HR" sz="1600" dirty="0"/>
              <a:t>Prije početka </a:t>
            </a:r>
            <a:r>
              <a:rPr lang="hr-HR" sz="1600" dirty="0" err="1"/>
              <a:t>refaktoringa</a:t>
            </a:r>
            <a:r>
              <a:rPr lang="hr-HR" sz="1600" dirty="0"/>
              <a:t>, treba osigurati da se može vratiti na kod sa kojim se počelo. </a:t>
            </a:r>
            <a:endParaRPr lang="en-US" sz="1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hr-HR" sz="1600" dirty="0"/>
              <a:t>Treba spasiti verziju u sistemu za kontrolu verzija, ili kopirati direktne </a:t>
            </a:r>
            <a:r>
              <a:rPr lang="hr-HR" sz="1600" dirty="0" err="1"/>
              <a:t>fajlove</a:t>
            </a:r>
            <a:r>
              <a:rPr lang="hr-HR" sz="1600" dirty="0"/>
              <a:t> u backup direktorij.</a:t>
            </a:r>
            <a:endParaRPr lang="en-US" sz="1600" dirty="0"/>
          </a:p>
          <a:p>
            <a:endParaRPr lang="en-US" sz="1900" dirty="0"/>
          </a:p>
          <a:p>
            <a:pPr marL="0" indent="0" algn="just">
              <a:spcBef>
                <a:spcPts val="0"/>
              </a:spcBef>
            </a:pPr>
            <a:r>
              <a:rPr lang="hr-HR" sz="1600" b="1" i="1" dirty="0"/>
              <a:t>Održavati  opseg </a:t>
            </a:r>
            <a:r>
              <a:rPr lang="hr-HR" sz="1600" b="1" i="1" dirty="0" err="1"/>
              <a:t>refaktoring</a:t>
            </a:r>
            <a:r>
              <a:rPr lang="hr-HR" sz="1600" b="1" i="1" dirty="0"/>
              <a:t> malim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r-HR" sz="1600" dirty="0"/>
              <a:t>Treba održavati opseg </a:t>
            </a:r>
            <a:r>
              <a:rPr lang="hr-HR" sz="1600" dirty="0" err="1"/>
              <a:t>refaktoring</a:t>
            </a:r>
            <a:r>
              <a:rPr lang="hr-HR" sz="1600" dirty="0"/>
              <a:t> malim da bi se u potpunosti sagledao </a:t>
            </a:r>
            <a:r>
              <a:rPr lang="hr-HR" sz="1600" dirty="0" err="1"/>
              <a:t>uticaj</a:t>
            </a:r>
            <a:r>
              <a:rPr lang="hr-HR" sz="1600" dirty="0"/>
              <a:t>  napravljenih.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/>
          </a:p>
          <a:p>
            <a:r>
              <a:rPr lang="hr-HR" sz="1600" b="1" i="1" dirty="0"/>
              <a:t>Raditi pojedinačno </a:t>
            </a:r>
            <a:r>
              <a:rPr lang="hr-HR" sz="1600" b="1" i="1" dirty="0" err="1"/>
              <a:t>refaktoringe</a:t>
            </a:r>
            <a:endParaRPr lang="hr-HR" sz="1600" b="1" i="1" dirty="0"/>
          </a:p>
          <a:p>
            <a:pPr marL="0" indent="0">
              <a:buNone/>
            </a:pPr>
            <a:r>
              <a:rPr lang="hr-HR" sz="1600" dirty="0"/>
              <a:t>. Za sve </a:t>
            </a:r>
            <a:r>
              <a:rPr lang="hr-HR" sz="1600" dirty="0" err="1"/>
              <a:t>refaktoringe</a:t>
            </a:r>
            <a:r>
              <a:rPr lang="hr-HR" sz="1600" dirty="0"/>
              <a:t>, uraditi </a:t>
            </a:r>
            <a:r>
              <a:rPr lang="hr-HR" sz="1600" dirty="0" err="1"/>
              <a:t>refaktoring</a:t>
            </a:r>
            <a:r>
              <a:rPr lang="hr-HR" sz="1600" dirty="0"/>
              <a:t>, </a:t>
            </a:r>
            <a:r>
              <a:rPr lang="hr-HR" sz="1600" dirty="0" err="1"/>
              <a:t>kompajlirati</a:t>
            </a:r>
            <a:r>
              <a:rPr lang="hr-HR" sz="1600" dirty="0"/>
              <a:t> program i testirati prije sljedećeg </a:t>
            </a:r>
            <a:r>
              <a:rPr lang="hr-HR" sz="1600" dirty="0" err="1"/>
              <a:t>refaktoringa</a:t>
            </a:r>
            <a:r>
              <a:rPr lang="hr-HR" sz="1600" dirty="0"/>
              <a:t>.</a:t>
            </a:r>
          </a:p>
          <a:p>
            <a:pPr marL="0" indent="0">
              <a:buNone/>
            </a:pPr>
            <a:endParaRPr lang="hr-HR" sz="16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</a:pPr>
            <a:r>
              <a:rPr lang="hr-HR" sz="1600" b="1" i="1" dirty="0"/>
              <a:t>Sačiniti listu koraka koje smjeramo provesti</a:t>
            </a:r>
            <a:endParaRPr lang="en-US" sz="1600" b="1" i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hr-HR" sz="1600" dirty="0"/>
              <a:t>Prirodno je sačini listu </a:t>
            </a:r>
            <a:r>
              <a:rPr lang="hr-HR" sz="1600" dirty="0" err="1"/>
              <a:t>refaktoringa</a:t>
            </a:r>
            <a:r>
              <a:rPr lang="hr-HR" sz="1600" dirty="0"/>
              <a:t> koji se treba uraditi od Tačke A do Tačke B.</a:t>
            </a:r>
            <a:endParaRPr lang="en-US" sz="16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</a:pPr>
            <a:r>
              <a:rPr lang="hr-HR" sz="1600" dirty="0"/>
              <a:t> Lista pomaže da se održavaju sve promjene u kontekstu.</a:t>
            </a:r>
          </a:p>
          <a:p>
            <a:endParaRPr lang="hr-HR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764704"/>
            <a:ext cx="3068912" cy="5771014"/>
          </a:xfrm>
        </p:spPr>
        <p:txBody>
          <a:bodyPr anchor="ctr">
            <a:normAutofit fontScale="92500" lnSpcReduction="20000"/>
          </a:bodyPr>
          <a:lstStyle/>
          <a:p>
            <a:r>
              <a:rPr lang="hr-HR" sz="1800" b="1" i="1" dirty="0"/>
              <a:t>Make a parking </a:t>
            </a:r>
            <a:r>
              <a:rPr lang="hr-HR" sz="1800" b="1" i="1" dirty="0" err="1"/>
              <a:t>lot</a:t>
            </a:r>
            <a:r>
              <a:rPr lang="hr-HR" sz="1800" b="1" i="1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hr-HR" sz="1800" dirty="0"/>
              <a:t>    Kada se prolazi kroz neki </a:t>
            </a:r>
            <a:r>
              <a:rPr lang="hr-HR" sz="1800" dirty="0" err="1"/>
              <a:t>refaktoring</a:t>
            </a:r>
            <a:r>
              <a:rPr lang="hr-HR" sz="1800" dirty="0"/>
              <a:t>, otkrije se ponekad da trebamo i drugi </a:t>
            </a:r>
            <a:r>
              <a:rPr lang="hr-HR" sz="1800" dirty="0" err="1"/>
              <a:t>refaktoring</a:t>
            </a:r>
            <a:r>
              <a:rPr lang="hr-HR" sz="1800" dirty="0"/>
              <a:t>. </a:t>
            </a:r>
            <a:endParaRPr lang="en-US" sz="1800" dirty="0"/>
          </a:p>
          <a:p>
            <a:pPr marL="0" indent="0">
              <a:buNone/>
            </a:pPr>
            <a:r>
              <a:rPr lang="hr-HR" sz="1800" dirty="0"/>
              <a:t>Prolazeći kroz taj </a:t>
            </a:r>
            <a:r>
              <a:rPr lang="hr-HR" sz="1800" dirty="0" err="1"/>
              <a:t>refaktoring</a:t>
            </a:r>
            <a:r>
              <a:rPr lang="hr-HR" sz="1800" dirty="0"/>
              <a:t>, može se pronaći treći </a:t>
            </a:r>
            <a:r>
              <a:rPr lang="hr-HR" sz="1800" dirty="0" err="1"/>
              <a:t>refaktoring</a:t>
            </a:r>
            <a:r>
              <a:rPr lang="hr-HR" sz="1800" dirty="0"/>
              <a:t> koji može biti koristan.  </a:t>
            </a:r>
            <a:endParaRPr lang="en-US" sz="1800" dirty="0"/>
          </a:p>
          <a:p>
            <a:pPr marL="0" indent="0">
              <a:buNone/>
            </a:pPr>
            <a:r>
              <a:rPr lang="hr-HR" sz="1800" dirty="0"/>
              <a:t>Za promjene koje ne trebaju trenutno, treba uraditi “parking </a:t>
            </a:r>
            <a:r>
              <a:rPr lang="hr-HR" sz="1800" dirty="0" err="1"/>
              <a:t>lot</a:t>
            </a:r>
            <a:r>
              <a:rPr lang="hr-HR" sz="1800" dirty="0"/>
              <a:t>”—lista promjena koje želimo da napravimo u nekoj </a:t>
            </a:r>
            <a:r>
              <a:rPr lang="hr-HR" sz="1800" dirty="0" err="1"/>
              <a:t>tačci</a:t>
            </a:r>
            <a:r>
              <a:rPr lang="hr-HR" sz="1800" dirty="0"/>
              <a:t>, ali koje ne trebaju da se urade odmah.</a:t>
            </a:r>
          </a:p>
          <a:p>
            <a:endParaRPr lang="hr-HR" sz="1800" b="1" dirty="0"/>
          </a:p>
          <a:p>
            <a:r>
              <a:rPr lang="hr-HR" sz="1800" b="1" i="1" dirty="0"/>
              <a:t>Napraviti česte tačke provjere</a:t>
            </a:r>
            <a:endParaRPr lang="en-US" sz="1800" dirty="0"/>
          </a:p>
          <a:p>
            <a:pPr marL="0" indent="0">
              <a:buNone/>
            </a:pPr>
            <a:r>
              <a:rPr lang="hr-HR" sz="1800" dirty="0"/>
              <a:t>Ponekad je lako da kod  se 'pokvari' kada se radi </a:t>
            </a:r>
            <a:r>
              <a:rPr lang="hr-HR" sz="1800" dirty="0" err="1"/>
              <a:t>refaktoring</a:t>
            </a:r>
            <a:r>
              <a:rPr lang="hr-HR" sz="1800" dirty="0"/>
              <a:t>. </a:t>
            </a:r>
            <a:endParaRPr lang="en-US" sz="1800" dirty="0"/>
          </a:p>
          <a:p>
            <a:pPr marL="0" indent="0">
              <a:buNone/>
            </a:pPr>
            <a:r>
              <a:rPr lang="hr-HR" sz="1800" dirty="0"/>
              <a:t>Umjesto da se spašava kod, mogu se uspostaviti  tačke provjere (</a:t>
            </a:r>
            <a:r>
              <a:rPr lang="hr-HR" sz="1800" dirty="0" err="1"/>
              <a:t>checkpoints</a:t>
            </a:r>
            <a:r>
              <a:rPr lang="hr-HR" sz="1800" dirty="0"/>
              <a:t>) na različitim koracima </a:t>
            </a:r>
            <a:r>
              <a:rPr lang="hr-HR" sz="1800" dirty="0" err="1"/>
              <a:t>refaktoring</a:t>
            </a:r>
            <a:r>
              <a:rPr lang="hr-HR" sz="1800" dirty="0"/>
              <a:t> sesije, tako da se može kod vratiti u radno stanje.</a:t>
            </a:r>
          </a:p>
          <a:p>
            <a:endParaRPr lang="en-US" sz="1800" b="1" dirty="0"/>
          </a:p>
          <a:p>
            <a:endParaRPr lang="hr-HR" sz="1800" dirty="0"/>
          </a:p>
          <a:p>
            <a:endParaRPr lang="en-US" sz="1800" dirty="0"/>
          </a:p>
          <a:p>
            <a:endParaRPr lang="hr-H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6B086E-9EF7-1849-A9A0-A6CBDCFDDD33}"/>
              </a:ext>
            </a:extLst>
          </p:cNvPr>
          <p:cNvSpPr/>
          <p:nvPr/>
        </p:nvSpPr>
        <p:spPr>
          <a:xfrm>
            <a:off x="3912985" y="74563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r-HR" b="1" i="1" dirty="0"/>
              <a:t>Koristiti greške upozorenja kompajlera</a:t>
            </a:r>
            <a:endParaRPr lang="en-US" dirty="0"/>
          </a:p>
          <a:p>
            <a:pPr algn="just"/>
            <a:r>
              <a:rPr lang="hr-HR" dirty="0" err="1"/>
              <a:t>Setapirati</a:t>
            </a:r>
            <a:r>
              <a:rPr lang="hr-HR" dirty="0"/>
              <a:t> kompajler da naglasi greške upozorenja, ove greške će omogućiti otkrivanje mnogih grešaka.</a:t>
            </a: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7030A0"/>
                </a:solidFill>
              </a:rPr>
              <a:t> </a:t>
            </a:r>
            <a:r>
              <a:rPr lang="hr-HR" b="1" i="1" dirty="0" err="1"/>
              <a:t>Retest</a:t>
            </a:r>
            <a:endParaRPr lang="en-US" b="1" i="1" dirty="0"/>
          </a:p>
          <a:p>
            <a:pPr algn="just"/>
            <a:r>
              <a:rPr lang="hr-HR" dirty="0"/>
              <a:t>Pregled promijenjenog koda treba završiti sa ponovnim testom (</a:t>
            </a:r>
            <a:r>
              <a:rPr lang="hr-HR" dirty="0" err="1"/>
              <a:t>retest</a:t>
            </a:r>
            <a:r>
              <a:rPr lang="hr-HR" dirty="0"/>
              <a:t>-regresijski test).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r-HR" b="1" i="1" dirty="0"/>
              <a:t>Dodati testne slučajeve</a:t>
            </a:r>
            <a:endParaRPr lang="en-US" dirty="0"/>
          </a:p>
          <a:p>
            <a:pPr algn="just"/>
            <a:r>
              <a:rPr lang="hr-HR" dirty="0"/>
              <a:t>Dodati nove </a:t>
            </a:r>
            <a:r>
              <a:rPr lang="hr-HR" dirty="0" err="1"/>
              <a:t>unit</a:t>
            </a:r>
            <a:r>
              <a:rPr lang="hr-HR" dirty="0"/>
              <a:t> testove za provjeru novog koda.</a:t>
            </a:r>
          </a:p>
          <a:p>
            <a:pPr algn="just"/>
            <a:endParaRPr lang="hr-HR" dirty="0"/>
          </a:p>
          <a:p>
            <a:pPr algn="just"/>
            <a:r>
              <a:rPr lang="hr-HR" dirty="0"/>
              <a:t>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hr-HR" sz="1900" dirty="0" err="1"/>
              <a:t>Refaktoring</a:t>
            </a:r>
            <a:r>
              <a:rPr lang="hr-HR" sz="1900" dirty="0"/>
              <a:t> je snažna tehnika, ali:</a:t>
            </a:r>
          </a:p>
          <a:p>
            <a:r>
              <a:rPr lang="hr-HR" sz="1900" b="1" i="1" dirty="0"/>
              <a:t>Ne koristiti </a:t>
            </a:r>
            <a:r>
              <a:rPr lang="hr-HR" sz="1900" b="1" i="1" dirty="0" err="1"/>
              <a:t>refaktoring</a:t>
            </a:r>
            <a:r>
              <a:rPr lang="hr-HR" sz="1900" b="1" i="1" dirty="0"/>
              <a:t> za osiguranje od  grešaka</a:t>
            </a:r>
            <a:endParaRPr lang="en-US" sz="1900" b="1" dirty="0"/>
          </a:p>
          <a:p>
            <a:pPr marL="0" indent="0">
              <a:buNone/>
            </a:pPr>
            <a:r>
              <a:rPr lang="hr-HR" sz="1900" dirty="0"/>
              <a:t>Najgori problem sa </a:t>
            </a:r>
            <a:r>
              <a:rPr lang="hr-HR" sz="1900" dirty="0" err="1"/>
              <a:t>refaktoringom</a:t>
            </a:r>
            <a:r>
              <a:rPr lang="hr-HR" sz="1900" dirty="0"/>
              <a:t> je što programeri ponekad prilikom </a:t>
            </a:r>
            <a:r>
              <a:rPr lang="hr-HR" sz="1900" dirty="0" err="1"/>
              <a:t>refaktoringa</a:t>
            </a:r>
            <a:r>
              <a:rPr lang="hr-HR" sz="1900" dirty="0"/>
              <a:t> koda </a:t>
            </a:r>
            <a:r>
              <a:rPr lang="hr-HR" sz="1900" dirty="0" err="1"/>
              <a:t>traž</a:t>
            </a:r>
            <a:r>
              <a:rPr lang="en-US" sz="1900" dirty="0"/>
              <a:t>e</a:t>
            </a:r>
            <a:r>
              <a:rPr lang="hr-HR" sz="1900" dirty="0"/>
              <a:t> i način da kod radi. </a:t>
            </a:r>
            <a:r>
              <a:rPr lang="hr-HR" sz="1900" dirty="0" err="1"/>
              <a:t>Refaktoring</a:t>
            </a:r>
            <a:r>
              <a:rPr lang="hr-HR" sz="1900" dirty="0"/>
              <a:t> označava promjene u kodu tako da ne utiče na ponašanje programa.</a:t>
            </a:r>
          </a:p>
          <a:p>
            <a:endParaRPr lang="hr-HR" sz="1900" dirty="0"/>
          </a:p>
          <a:p>
            <a:r>
              <a:rPr lang="hr-HR" sz="1900" b="1" i="1" dirty="0" err="1"/>
              <a:t>Koristti</a:t>
            </a:r>
            <a:r>
              <a:rPr lang="hr-HR" sz="1900" b="1" i="1" dirty="0"/>
              <a:t> </a:t>
            </a:r>
            <a:r>
              <a:rPr lang="hr-HR" sz="1900" b="1" i="1" dirty="0" err="1"/>
              <a:t>refaktoring</a:t>
            </a:r>
            <a:r>
              <a:rPr lang="hr-HR" sz="1900" b="1" i="1" dirty="0"/>
              <a:t> umjesto ponovnog pisanja</a:t>
            </a:r>
            <a:endParaRPr lang="en-US" sz="1900" dirty="0"/>
          </a:p>
          <a:p>
            <a:pPr marL="0" indent="0">
              <a:buNone/>
            </a:pPr>
            <a:r>
              <a:rPr lang="hr-HR" sz="1900" dirty="0"/>
              <a:t>Kada kod ne zahtjeva male promjene, već velike </a:t>
            </a:r>
            <a:r>
              <a:rPr lang="hr-HR" sz="1900" dirty="0" err="1"/>
              <a:t>refaktoring</a:t>
            </a:r>
            <a:r>
              <a:rPr lang="hr-HR" sz="1900" dirty="0"/>
              <a:t> sesije, u mnogim slučajevima je tada bolje ponovo dizajnirati i implementirati  te sekcije kode.</a:t>
            </a:r>
          </a:p>
          <a:p>
            <a:endParaRPr lang="en-US" sz="1900" dirty="0"/>
          </a:p>
          <a:p>
            <a:endParaRPr lang="hr-HR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84AA7D-8658-3543-B45D-EC6625F1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hr-HR" sz="3500"/>
              <a:t>Refaktoring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683568" y="2204864"/>
            <a:ext cx="7920880" cy="3695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800" b="1" dirty="0"/>
          </a:p>
          <a:p>
            <a:pPr algn="just">
              <a:lnSpc>
                <a:spcPct val="90000"/>
              </a:lnSpc>
            </a:pPr>
            <a:r>
              <a:rPr lang="en-US" sz="1800" dirty="0"/>
              <a:t>R</a:t>
            </a:r>
            <a:r>
              <a:rPr lang="hr-HR" sz="1800" dirty="0" err="1"/>
              <a:t>efaktoring</a:t>
            </a:r>
            <a:r>
              <a:rPr lang="hr-HR" sz="1800" dirty="0"/>
              <a:t> (</a:t>
            </a:r>
            <a:r>
              <a:rPr lang="hr-HR" sz="1800" dirty="0" err="1"/>
              <a:t>eng</a:t>
            </a:r>
            <a:r>
              <a:rPr lang="hr-HR" sz="1800" dirty="0"/>
              <a:t>. </a:t>
            </a:r>
            <a:r>
              <a:rPr lang="hr-HR" sz="1800" dirty="0" err="1"/>
              <a:t>refactoring</a:t>
            </a:r>
            <a:r>
              <a:rPr lang="hr-HR" sz="1800" dirty="0"/>
              <a:t>) 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osnovu</a:t>
            </a:r>
            <a:r>
              <a:rPr lang="en-US" sz="1800" dirty="0"/>
              <a:t>  </a:t>
            </a:r>
            <a:r>
              <a:rPr lang="hr-HR" sz="1800" dirty="0"/>
              <a:t>Martin </a:t>
            </a:r>
            <a:r>
              <a:rPr lang="hr-HR" sz="1800" dirty="0" err="1"/>
              <a:t>Fowler</a:t>
            </a:r>
            <a:r>
              <a:rPr lang="hr-HR" sz="1800" dirty="0"/>
              <a:t> definicije je:</a:t>
            </a:r>
            <a:endParaRPr lang="en-US" sz="18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hr-HR" sz="1800" dirty="0"/>
              <a:t> “promjene interne strukture softvera (koda)  da bi bio lakši za razumijevanje i jeftiniji za modifikacije bez promjene njegovog  ponašanja” (</a:t>
            </a:r>
            <a:r>
              <a:rPr lang="hr-HR" sz="1800" dirty="0" err="1"/>
              <a:t>Fowler</a:t>
            </a:r>
            <a:r>
              <a:rPr lang="hr-HR" sz="1800" dirty="0"/>
              <a:t> 1999).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hr-HR" sz="1800" dirty="0"/>
          </a:p>
          <a:p>
            <a:pPr algn="just">
              <a:lnSpc>
                <a:spcPct val="90000"/>
              </a:lnSpc>
            </a:pPr>
            <a:r>
              <a:rPr lang="hr-HR" sz="1800" dirty="0"/>
              <a:t>Riječ  “</a:t>
            </a:r>
            <a:r>
              <a:rPr lang="hr-HR" sz="1800" dirty="0" err="1"/>
              <a:t>refactoring</a:t>
            </a:r>
            <a:r>
              <a:rPr lang="hr-HR" sz="1800" dirty="0"/>
              <a:t>” u modernom programiranju nastala je od originalne riječi “</a:t>
            </a:r>
            <a:r>
              <a:rPr lang="hr-HR" sz="1800" dirty="0" err="1"/>
              <a:t>factoring</a:t>
            </a:r>
            <a:r>
              <a:rPr lang="hr-HR" sz="1800" dirty="0"/>
              <a:t>” koju je uveo inženjer </a:t>
            </a:r>
            <a:r>
              <a:rPr lang="hr-HR" sz="1800" dirty="0" err="1"/>
              <a:t>Larry</a:t>
            </a:r>
            <a:r>
              <a:rPr lang="hr-HR" sz="1800" dirty="0"/>
              <a:t> </a:t>
            </a:r>
            <a:r>
              <a:rPr lang="hr-HR" sz="1800" dirty="0" err="1"/>
              <a:t>Constantine</a:t>
            </a:r>
            <a:r>
              <a:rPr lang="hr-HR" sz="1800" dirty="0"/>
              <a:t> u strukturiranom programiranju, a koja referencira na dekompoziciju programa u </a:t>
            </a:r>
            <a:r>
              <a:rPr lang="hr-HR" sz="1800" dirty="0" err="1"/>
              <a:t>konsititucione</a:t>
            </a:r>
            <a:r>
              <a:rPr lang="hr-HR" sz="1800" dirty="0"/>
              <a:t> dijelove onoliko koliko je to moguće (</a:t>
            </a:r>
            <a:r>
              <a:rPr lang="hr-HR" sz="1800" dirty="0" err="1"/>
              <a:t>Yourdon</a:t>
            </a:r>
            <a:r>
              <a:rPr lang="hr-HR" sz="1800" dirty="0"/>
              <a:t> I </a:t>
            </a:r>
            <a:r>
              <a:rPr lang="hr-HR" sz="1800" dirty="0" err="1"/>
              <a:t>Constantine</a:t>
            </a:r>
            <a:r>
              <a:rPr lang="hr-HR" sz="1800" dirty="0"/>
              <a:t> 1979). 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hr-HR" sz="1800" dirty="0"/>
          </a:p>
          <a:p>
            <a:pPr algn="just">
              <a:lnSpc>
                <a:spcPct val="90000"/>
              </a:lnSpc>
            </a:pPr>
            <a:r>
              <a:rPr lang="hr-HR" sz="1800" dirty="0" err="1"/>
              <a:t>Refaktoring</a:t>
            </a:r>
            <a:r>
              <a:rPr lang="hr-HR" sz="1800" dirty="0"/>
              <a:t> se može definirati i kao tehnika restrukturiranja koda na disciplinirani način.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hr-H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2900" b="1"/>
              <a:t>4.Refaktoring strategije (Refactoring Strategies)</a:t>
            </a:r>
            <a:br>
              <a:rPr lang="en-US" sz="2900"/>
            </a:br>
            <a:r>
              <a:rPr lang="hr-HR" sz="2900"/>
              <a:t> </a:t>
            </a:r>
            <a:br>
              <a:rPr lang="en-US" sz="2900"/>
            </a:br>
            <a:endParaRPr lang="hr-HR" sz="29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906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hr-HR" sz="1900" b="1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b="1" i="1" dirty="0" err="1"/>
              <a:t>Refakt</a:t>
            </a:r>
            <a:r>
              <a:rPr lang="en-US" sz="1900" b="1" i="1" dirty="0"/>
              <a:t>o</a:t>
            </a:r>
            <a:r>
              <a:rPr lang="hr-HR" sz="1900" b="1" i="1" dirty="0"/>
              <a:t>r</a:t>
            </a:r>
            <a:r>
              <a:rPr lang="en-US" sz="1900" b="1" i="1" dirty="0" err="1"/>
              <a:t>ing</a:t>
            </a:r>
            <a:r>
              <a:rPr lang="hr-HR" sz="1900" b="1" i="1" dirty="0"/>
              <a:t> nakon dodavanja rutine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dirty="0"/>
              <a:t>Kada se doda rutina, provjeriti da li su povezane rutine dobro organizirane</a:t>
            </a:r>
            <a:r>
              <a:rPr lang="en-US" sz="1900" dirty="0"/>
              <a:t> </a:t>
            </a:r>
            <a:r>
              <a:rPr lang="hr-HR" sz="1900" dirty="0"/>
              <a:t> i ako nisu uraditi njihov </a:t>
            </a:r>
            <a:r>
              <a:rPr lang="hr-HR" sz="1900" dirty="0" err="1"/>
              <a:t>refaktoring</a:t>
            </a:r>
            <a:r>
              <a:rPr lang="hr-HR" sz="1900" dirty="0"/>
              <a:t>.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dirty="0"/>
              <a:t> 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b="1" i="1" dirty="0" err="1"/>
              <a:t>Refaktoring</a:t>
            </a:r>
            <a:r>
              <a:rPr lang="hr-HR" sz="1900" b="1" i="1" dirty="0"/>
              <a:t> nakon  dodavanje klase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dirty="0"/>
              <a:t>Dodavanje klasa često ima </a:t>
            </a:r>
            <a:r>
              <a:rPr lang="hr-HR" sz="1900" dirty="0" err="1"/>
              <a:t>uticaja</a:t>
            </a:r>
            <a:r>
              <a:rPr lang="hr-HR" sz="1900" dirty="0"/>
              <a:t> na prethodno postojeći kod, zato je u trenutku dodavanja klase dobro da se uradi i </a:t>
            </a:r>
            <a:r>
              <a:rPr lang="hr-HR" sz="1900" dirty="0" err="1"/>
              <a:t>refaktoring</a:t>
            </a:r>
            <a:r>
              <a:rPr lang="hr-HR" sz="1900" dirty="0"/>
              <a:t> drugih klasa koji su povezana sa klasom  koje se dodaju.</a:t>
            </a:r>
          </a:p>
          <a:p>
            <a:pPr marL="0" indent="0">
              <a:lnSpc>
                <a:spcPct val="90000"/>
              </a:lnSpc>
              <a:buNone/>
            </a:pPr>
            <a:endParaRPr lang="hr-HR" sz="1900" b="1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b="1" i="1" dirty="0" err="1"/>
              <a:t>Refaktoring</a:t>
            </a:r>
            <a:r>
              <a:rPr lang="hr-HR" sz="1900" b="1" i="1" dirty="0"/>
              <a:t>  kada se popravi  greška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1900" dirty="0"/>
              <a:t>Iskoristiti znanje stečeno ispravkom greške (</a:t>
            </a:r>
            <a:r>
              <a:rPr lang="hr-HR" sz="1900" dirty="0" err="1"/>
              <a:t>buga</a:t>
            </a:r>
            <a:r>
              <a:rPr lang="hr-HR" sz="1900" dirty="0"/>
              <a:t>) za poboljšanje drugog koda koji je podložan sličnim defektima.</a:t>
            </a:r>
          </a:p>
          <a:p>
            <a:pPr marL="0" indent="0">
              <a:lnSpc>
                <a:spcPct val="90000"/>
              </a:lnSpc>
              <a:buNone/>
            </a:pPr>
            <a:endParaRPr lang="hr-HR" sz="1900" dirty="0"/>
          </a:p>
          <a:p>
            <a:pPr marL="0" indent="0" algn="just">
              <a:lnSpc>
                <a:spcPct val="140000"/>
              </a:lnSpc>
              <a:buNone/>
            </a:pPr>
            <a:r>
              <a:rPr lang="hr-HR" sz="1900" b="1" i="1" dirty="0"/>
              <a:t>Odrediti module podložne greškama</a:t>
            </a:r>
            <a:endParaRPr lang="en-US" sz="1900" b="1" i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hr-HR" sz="1900" dirty="0"/>
              <a:t>Mnogi ljudi prirodno teže da izbjegnu </a:t>
            </a:r>
            <a:r>
              <a:rPr lang="hr-HR" sz="2000" dirty="0"/>
              <a:t>ove dijelove koda, ali potrebno ih je označiti za </a:t>
            </a:r>
            <a:r>
              <a:rPr lang="hr-HR" sz="2000" dirty="0" err="1"/>
              <a:t>refaktoring</a:t>
            </a:r>
            <a:r>
              <a:rPr lang="hr-HR" sz="2000" dirty="0"/>
              <a:t> i provoditi njihov </a:t>
            </a:r>
            <a:r>
              <a:rPr lang="hr-HR" sz="2000" dirty="0" err="1"/>
              <a:t>refaktoring</a:t>
            </a:r>
            <a:r>
              <a:rPr lang="hr-HR" sz="2000" dirty="0"/>
              <a:t> što predstavlja veoma efektivnu strategiju.</a:t>
            </a:r>
          </a:p>
          <a:p>
            <a:pPr marL="0" indent="0" algn="just">
              <a:lnSpc>
                <a:spcPct val="140000"/>
              </a:lnSpc>
              <a:buNone/>
            </a:pPr>
            <a:endParaRPr lang="hr-HR" sz="2000" i="1" dirty="0"/>
          </a:p>
          <a:p>
            <a:pPr marL="0" indent="0" algn="just">
              <a:lnSpc>
                <a:spcPct val="140000"/>
              </a:lnSpc>
              <a:buNone/>
            </a:pPr>
            <a:r>
              <a:rPr lang="hr-HR" sz="1900" b="1" i="1" dirty="0"/>
              <a:t>Označiti  visoko kompleksne module</a:t>
            </a:r>
            <a:endParaRPr lang="en-US" sz="1900" b="1" i="1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hr-HR" sz="2000" dirty="0"/>
              <a:t>Visoko kompleksni moduli se mogu označiti na osnovu metrike (</a:t>
            </a:r>
            <a:r>
              <a:rPr lang="hr-HR" sz="2000" dirty="0" err="1"/>
              <a:t>McCabe</a:t>
            </a:r>
            <a:r>
              <a:rPr lang="hr-HR" sz="2000" dirty="0"/>
              <a:t> metrika – obrađuje se u </a:t>
            </a:r>
            <a:r>
              <a:rPr lang="hr-HR" sz="2000" dirty="0" err="1"/>
              <a:t>kursevima</a:t>
            </a:r>
            <a:r>
              <a:rPr lang="hr-HR" sz="2000" dirty="0"/>
              <a:t> za verifikaciju koda). </a:t>
            </a:r>
            <a:endParaRPr lang="en-US" sz="2000" dirty="0"/>
          </a:p>
          <a:p>
            <a:pPr marL="0" indent="0" algn="just">
              <a:lnSpc>
                <a:spcPct val="140000"/>
              </a:lnSpc>
              <a:buNone/>
            </a:pPr>
            <a:endParaRPr lang="hr-HR" sz="2000" i="1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hr-HR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4300" b="1"/>
              <a:t>Savjeti za refaktoring</a:t>
            </a:r>
            <a:br>
              <a:rPr lang="en-US" sz="4300"/>
            </a:br>
            <a:endParaRPr lang="hr-HR" sz="43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hr-HR" sz="1900" dirty="0"/>
              <a:t>Uspjeh u </a:t>
            </a:r>
            <a:r>
              <a:rPr lang="hr-HR" sz="1900" dirty="0" err="1"/>
              <a:t>refaktoringu</a:t>
            </a:r>
            <a:r>
              <a:rPr lang="hr-HR" sz="1900" dirty="0"/>
              <a:t> je povezan sa godinama iskustva programera.</a:t>
            </a:r>
            <a:endParaRPr lang="en-US" sz="1900" dirty="0"/>
          </a:p>
          <a:p>
            <a:endParaRPr lang="hr-HR" sz="1900" dirty="0"/>
          </a:p>
          <a:p>
            <a:r>
              <a:rPr lang="hr-HR" sz="1900" dirty="0"/>
              <a:t>Nekoliko preporuka:</a:t>
            </a:r>
            <a:endParaRPr lang="en-US" sz="1900" dirty="0"/>
          </a:p>
          <a:p>
            <a:pPr marL="0" indent="0">
              <a:buNone/>
            </a:pPr>
            <a:r>
              <a:rPr lang="hr-HR" sz="1900" dirty="0"/>
              <a:t>-održavati pažnju na različite znakove upozorenja ili  </a:t>
            </a:r>
            <a:r>
              <a:rPr lang="hr-HR" sz="1900" dirty="0" err="1"/>
              <a:t>smells</a:t>
            </a:r>
            <a:r>
              <a:rPr lang="hr-HR" sz="1900" dirty="0"/>
              <a:t> koji indiciraju potrebu za </a:t>
            </a:r>
            <a:r>
              <a:rPr lang="hr-HR" sz="1900" dirty="0" err="1"/>
              <a:t>refaktoringom</a:t>
            </a:r>
            <a:r>
              <a:rPr lang="hr-HR" sz="1900" dirty="0"/>
              <a:t>.</a:t>
            </a:r>
            <a:endParaRPr lang="en-US" sz="1900" dirty="0"/>
          </a:p>
          <a:p>
            <a:pPr marL="0" indent="0">
              <a:buNone/>
            </a:pPr>
            <a:r>
              <a:rPr lang="hr-HR" sz="1900" dirty="0"/>
              <a:t>-učiti različite specifične </a:t>
            </a:r>
            <a:r>
              <a:rPr lang="hr-HR" sz="1900" dirty="0" err="1"/>
              <a:t>refaktoringe</a:t>
            </a:r>
            <a:endParaRPr lang="en-US" sz="1900" dirty="0"/>
          </a:p>
          <a:p>
            <a:pPr marL="0" indent="0">
              <a:buNone/>
            </a:pPr>
            <a:r>
              <a:rPr lang="hr-HR" sz="1900" dirty="0"/>
              <a:t>-</a:t>
            </a:r>
            <a:r>
              <a:rPr lang="hr-HR" sz="1900" dirty="0" err="1"/>
              <a:t>obezbjediti</a:t>
            </a:r>
            <a:r>
              <a:rPr lang="hr-HR" sz="1900" dirty="0"/>
              <a:t> strategiju za sigurnost </a:t>
            </a:r>
            <a:r>
              <a:rPr lang="hr-HR" sz="1900" dirty="0" err="1"/>
              <a:t>refaktoringa</a:t>
            </a:r>
            <a:endParaRPr lang="en-US" sz="1900" dirty="0"/>
          </a:p>
          <a:p>
            <a:pPr marL="0" indent="0">
              <a:buNone/>
            </a:pPr>
            <a:r>
              <a:rPr lang="hr-HR" sz="1900" dirty="0"/>
              <a:t>-</a:t>
            </a:r>
            <a:r>
              <a:rPr lang="hr-HR" sz="1900" dirty="0" err="1"/>
              <a:t>refaktoring</a:t>
            </a:r>
            <a:r>
              <a:rPr lang="hr-HR" sz="1900" dirty="0"/>
              <a:t> za vrijeme razvoja je dobra šansa da se poboljša program</a:t>
            </a:r>
            <a:endParaRPr lang="en-US" sz="1900" dirty="0"/>
          </a:p>
          <a:p>
            <a:endParaRPr lang="hr-HR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r-BA" sz="2700" b="1" dirty="0"/>
              <a:t>Primjer: Rename Refactoring</a:t>
            </a:r>
            <a:br>
              <a:rPr lang="en-US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hr-BA" sz="2000" dirty="0"/>
              <a:t>Pretpostavimo da za kod ispod želimo primjeniti </a:t>
            </a:r>
            <a:r>
              <a:rPr lang="hr-BA" sz="2000" b="1" dirty="0"/>
              <a:t>Rename refaktoring </a:t>
            </a:r>
            <a:r>
              <a:rPr lang="hr-BA" sz="2000" dirty="0"/>
              <a:t>i </a:t>
            </a:r>
            <a:r>
              <a:rPr lang="hr-BA" sz="2000" b="1" dirty="0"/>
              <a:t>promijeniti ime varijable msg u message</a:t>
            </a:r>
            <a:r>
              <a:rPr lang="hr-BA" sz="2000" dirty="0"/>
              <a:t>.</a:t>
            </a:r>
            <a:endParaRPr lang="en-US" sz="2000" dirty="0"/>
          </a:p>
          <a:p>
            <a:endParaRPr lang="hr-HR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4E869E00-D93B-934C-927F-BC31C2D71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311513"/>
              </p:ext>
            </p:extLst>
          </p:nvPr>
        </p:nvGraphicFramePr>
        <p:xfrm>
          <a:off x="1267358" y="2780928"/>
          <a:ext cx="6609283" cy="292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2" name="Document" r:id="rId3" imgW="5882915" imgH="2400677" progId="Word.Document.12">
                  <p:embed/>
                </p:oleObj>
              </mc:Choice>
              <mc:Fallback>
                <p:oleObj name="Document" r:id="rId3" imgW="5882915" imgH="2400677" progId="Word.Document.12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358" y="2780928"/>
                        <a:ext cx="6609283" cy="2924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805633"/>
            <a:ext cx="274429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94224" y="6317853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Polazni</a:t>
            </a:r>
            <a:r>
              <a:rPr lang="en-US" dirty="0"/>
              <a:t> </a:t>
            </a:r>
            <a:r>
              <a:rPr lang="en-US" dirty="0" err="1"/>
              <a:t>prozor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Rename </a:t>
            </a:r>
            <a:r>
              <a:rPr lang="en-US" dirty="0" err="1"/>
              <a:t>refaktoring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119258"/>
              </p:ext>
            </p:extLst>
          </p:nvPr>
        </p:nvGraphicFramePr>
        <p:xfrm>
          <a:off x="1123603" y="1293414"/>
          <a:ext cx="6608762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7" name="Document" r:id="rId4" imgW="5903146" imgH="2397484" progId="Word.Document.12">
                  <p:embed/>
                </p:oleObj>
              </mc:Choice>
              <mc:Fallback>
                <p:oleObj name="Document" r:id="rId4" imgW="5903146" imgH="2397484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603" y="1293414"/>
                        <a:ext cx="6608762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7834" y="3837328"/>
            <a:ext cx="244827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598CB0-94E8-F34E-9FA1-7743A0AD090B}"/>
              </a:ext>
            </a:extLst>
          </p:cNvPr>
          <p:cNvSpPr/>
          <p:nvPr/>
        </p:nvSpPr>
        <p:spPr>
          <a:xfrm>
            <a:off x="3707904" y="162682"/>
            <a:ext cx="4572000" cy="10673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hr-BA" dirty="0"/>
              <a:t>Pretpostavimo da za kod ispod želimo primjeniti </a:t>
            </a:r>
            <a:r>
              <a:rPr lang="hr-BA" b="1" dirty="0"/>
              <a:t>Rename refaktoring </a:t>
            </a:r>
            <a:r>
              <a:rPr lang="hr-BA" dirty="0"/>
              <a:t>i </a:t>
            </a:r>
            <a:r>
              <a:rPr lang="hr-BA" b="1" dirty="0"/>
              <a:t>promijeniti ime varijable msg u message</a:t>
            </a:r>
            <a:r>
              <a:rPr lang="hr-BA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45F21-1437-7143-8D5A-C802D51F52A8}"/>
              </a:ext>
            </a:extLst>
          </p:cNvPr>
          <p:cNvSpPr/>
          <p:nvPr/>
        </p:nvSpPr>
        <p:spPr>
          <a:xfrm>
            <a:off x="611560" y="327021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BA" b="1" dirty="0"/>
              <a:t>Primjer: Rename Refactoring</a:t>
            </a:r>
            <a:endParaRPr lang="hr-HR" dirty="0"/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4EAABDD4-36DF-0340-AC77-3E7DAC0CB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80137" y="3517043"/>
            <a:ext cx="3356359" cy="308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0"/>
            <a:ext cx="11628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178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1" y="4068"/>
            <a:ext cx="4032448" cy="633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F59CF06-EDAE-3C41-AD1D-7F4B645BF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0"/>
            <a:ext cx="7236024" cy="671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0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7162"/>
            <a:ext cx="4275584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EE8000F-1618-2C42-83E2-FBB3A209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0270"/>
            <a:ext cx="4275584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66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hr-BA" dirty="0"/>
              <a:t>Više o </a:t>
            </a:r>
            <a:r>
              <a:rPr lang="hr-BA" dirty="0" err="1"/>
              <a:t>refaktoringu</a:t>
            </a:r>
            <a:r>
              <a:rPr lang="hr-BA" dirty="0"/>
              <a:t> se može naći i na </a:t>
            </a:r>
            <a:r>
              <a:rPr lang="hr-BA" u="sng" dirty="0">
                <a:hlinkClick r:id="rId2"/>
              </a:rPr>
              <a:t>http://refactoring.com/</a:t>
            </a:r>
            <a:endParaRPr lang="en-US" dirty="0"/>
          </a:p>
          <a:p>
            <a:pPr algn="just">
              <a:lnSpc>
                <a:spcPct val="170000"/>
              </a:lnSpc>
            </a:pPr>
            <a:r>
              <a:rPr lang="hr-BA" dirty="0"/>
              <a:t>Izvori za predavanje:</a:t>
            </a:r>
            <a:endParaRPr lang="en-US" dirty="0"/>
          </a:p>
          <a:p>
            <a:pPr algn="just">
              <a:lnSpc>
                <a:spcPct val="170000"/>
              </a:lnSpc>
            </a:pPr>
            <a:r>
              <a:rPr lang="hr-BA" dirty="0"/>
              <a:t>-</a:t>
            </a:r>
            <a:r>
              <a:rPr lang="hr-BA" dirty="0">
                <a:hlinkClick r:id="rId3"/>
              </a:rPr>
              <a:t>Steve </a:t>
            </a:r>
            <a:r>
              <a:rPr lang="hr-BA" dirty="0" err="1">
                <a:hlinkClick r:id="rId3"/>
              </a:rPr>
              <a:t>McConnell</a:t>
            </a:r>
            <a:r>
              <a:rPr lang="hr-BA" dirty="0"/>
              <a:t>, </a:t>
            </a:r>
            <a:r>
              <a:rPr lang="hr-BA" dirty="0" err="1"/>
              <a:t>Code</a:t>
            </a:r>
            <a:r>
              <a:rPr lang="hr-BA" dirty="0"/>
              <a:t> </a:t>
            </a:r>
            <a:r>
              <a:rPr lang="hr-BA" dirty="0" err="1"/>
              <a:t>Complete</a:t>
            </a:r>
            <a:r>
              <a:rPr lang="hr-BA" dirty="0"/>
              <a:t>: A </a:t>
            </a:r>
            <a:r>
              <a:rPr lang="hr-BA" dirty="0" err="1"/>
              <a:t>Practical</a:t>
            </a:r>
            <a:r>
              <a:rPr lang="hr-BA" dirty="0"/>
              <a:t> </a:t>
            </a:r>
            <a:r>
              <a:rPr lang="hr-BA" dirty="0" err="1"/>
              <a:t>Handbook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Software</a:t>
            </a:r>
            <a:r>
              <a:rPr lang="hr-BA" dirty="0"/>
              <a:t> </a:t>
            </a:r>
            <a:r>
              <a:rPr lang="hr-BA" dirty="0" err="1"/>
              <a:t>Construction</a:t>
            </a:r>
            <a:r>
              <a:rPr lang="hr-BA" dirty="0"/>
              <a:t>,, Microsoft </a:t>
            </a:r>
            <a:r>
              <a:rPr lang="hr-BA" dirty="0" err="1"/>
              <a:t>Press</a:t>
            </a:r>
            <a:r>
              <a:rPr lang="hr-BA" dirty="0"/>
              <a:t>; 2nd </a:t>
            </a:r>
            <a:r>
              <a:rPr lang="hr-BA" dirty="0" err="1"/>
              <a:t>edition</a:t>
            </a:r>
            <a:r>
              <a:rPr lang="hr-BA" dirty="0"/>
              <a:t> (June 9, 2004)</a:t>
            </a:r>
            <a:endParaRPr lang="en-US" dirty="0"/>
          </a:p>
          <a:p>
            <a:pPr algn="just">
              <a:lnSpc>
                <a:spcPct val="170000"/>
              </a:lnSpc>
            </a:pPr>
            <a:r>
              <a:rPr lang="hr-BA" dirty="0"/>
              <a:t>-</a:t>
            </a:r>
            <a:r>
              <a:rPr lang="hr-BA" dirty="0">
                <a:hlinkClick r:id="rId4"/>
              </a:rPr>
              <a:t>Martin </a:t>
            </a:r>
            <a:r>
              <a:rPr lang="hr-BA" dirty="0" err="1">
                <a:hlinkClick r:id="rId4"/>
              </a:rPr>
              <a:t>Fowler</a:t>
            </a:r>
            <a:r>
              <a:rPr lang="hr-BA" dirty="0"/>
              <a:t> ,</a:t>
            </a:r>
            <a:r>
              <a:rPr lang="hr-BA" dirty="0" err="1"/>
              <a:t>Refactoring</a:t>
            </a:r>
            <a:r>
              <a:rPr lang="hr-BA" dirty="0"/>
              <a:t>: </a:t>
            </a:r>
            <a:r>
              <a:rPr lang="hr-BA" dirty="0" err="1"/>
              <a:t>Improving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Design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Existing</a:t>
            </a:r>
            <a:r>
              <a:rPr lang="hr-BA" dirty="0"/>
              <a:t> </a:t>
            </a:r>
            <a:r>
              <a:rPr lang="hr-BA" dirty="0" err="1"/>
              <a:t>Code</a:t>
            </a:r>
            <a:r>
              <a:rPr lang="hr-BA" dirty="0"/>
              <a:t>,</a:t>
            </a:r>
            <a:r>
              <a:rPr lang="hr-BA" dirty="0" err="1"/>
              <a:t>Addison</a:t>
            </a:r>
            <a:r>
              <a:rPr lang="hr-BA" dirty="0"/>
              <a:t>-</a:t>
            </a:r>
            <a:r>
              <a:rPr lang="hr-BA" dirty="0" err="1"/>
              <a:t>Wesley</a:t>
            </a:r>
            <a:r>
              <a:rPr lang="hr-BA" dirty="0"/>
              <a:t> Professional; 1 </a:t>
            </a:r>
            <a:r>
              <a:rPr lang="hr-BA" dirty="0" err="1"/>
              <a:t>edition</a:t>
            </a:r>
            <a:r>
              <a:rPr lang="hr-BA" dirty="0"/>
              <a:t> (</a:t>
            </a:r>
            <a:r>
              <a:rPr lang="hr-BA" dirty="0" err="1"/>
              <a:t>July</a:t>
            </a:r>
            <a:r>
              <a:rPr lang="hr-BA" dirty="0"/>
              <a:t> 8, 1999)</a:t>
            </a:r>
            <a:endParaRPr lang="en-US" dirty="0"/>
          </a:p>
          <a:p>
            <a:endParaRPr lang="hr-H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20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87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hr-HR" sz="1900" dirty="0"/>
              <a:t>Razlozi za </a:t>
            </a:r>
            <a:r>
              <a:rPr lang="hr-HR" sz="1900" dirty="0" err="1"/>
              <a:t>refaktoring</a:t>
            </a:r>
            <a:r>
              <a:rPr lang="hr-HR" sz="1900" dirty="0"/>
              <a:t>, </a:t>
            </a:r>
            <a:endParaRPr lang="en-US" sz="1900" dirty="0"/>
          </a:p>
          <a:p>
            <a:r>
              <a:rPr lang="hr-HR" sz="1900" dirty="0"/>
              <a:t>Specifični </a:t>
            </a:r>
            <a:r>
              <a:rPr lang="hr-HR" sz="1900" dirty="0" err="1"/>
              <a:t>refaktoring</a:t>
            </a:r>
            <a:r>
              <a:rPr lang="hr-HR" sz="1900" dirty="0"/>
              <a:t>, </a:t>
            </a:r>
            <a:endParaRPr lang="en-US" sz="1900" dirty="0"/>
          </a:p>
          <a:p>
            <a:r>
              <a:rPr lang="hr-HR" sz="1900" dirty="0"/>
              <a:t>Sigurnost </a:t>
            </a:r>
            <a:r>
              <a:rPr lang="hr-HR" sz="1900" dirty="0" err="1"/>
              <a:t>refaktoringa</a:t>
            </a:r>
            <a:r>
              <a:rPr lang="hr-HR" sz="1900" dirty="0"/>
              <a:t>, </a:t>
            </a:r>
            <a:endParaRPr lang="en-US" sz="1900" dirty="0"/>
          </a:p>
          <a:p>
            <a:r>
              <a:rPr lang="hr-HR" sz="1900" dirty="0" err="1"/>
              <a:t>Refaktoring</a:t>
            </a:r>
            <a:r>
              <a:rPr lang="hr-HR" sz="1900" dirty="0"/>
              <a:t> strategije, </a:t>
            </a:r>
            <a:endParaRPr lang="en-US" sz="1900" dirty="0"/>
          </a:p>
          <a:p>
            <a:r>
              <a:rPr lang="hr-HR" sz="1900" dirty="0" err="1"/>
              <a:t>Refaktoring</a:t>
            </a:r>
            <a:r>
              <a:rPr lang="hr-HR" sz="1900" dirty="0"/>
              <a:t> primjeri</a:t>
            </a:r>
            <a:endParaRPr lang="en-US" sz="1900" dirty="0"/>
          </a:p>
          <a:p>
            <a:endParaRPr lang="hr-HR" sz="1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481CF3-990A-FF49-B860-C95C7C0A537A}"/>
              </a:ext>
            </a:extLst>
          </p:cNvPr>
          <p:cNvSpPr/>
          <p:nvPr/>
        </p:nvSpPr>
        <p:spPr>
          <a:xfrm>
            <a:off x="836676" y="1616240"/>
            <a:ext cx="327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Slijede sekcije koje se odnose na: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4300" b="1"/>
              <a:t>1.Razlozi za refaktoring</a:t>
            </a:r>
            <a:br>
              <a:rPr lang="en-US" sz="4300"/>
            </a:br>
            <a:endParaRPr lang="hr-HR" sz="43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900" dirty="0"/>
          </a:p>
          <a:p>
            <a:r>
              <a:rPr lang="hr-HR" sz="1900" dirty="0"/>
              <a:t>Ponekad se kod degenerira za vrijeme održavanja, a ponekad kod nije dovoljno dobar nakon samog procesa kodiranja. </a:t>
            </a:r>
          </a:p>
          <a:p>
            <a:endParaRPr lang="en-US" sz="1900" b="1" dirty="0"/>
          </a:p>
          <a:p>
            <a:r>
              <a:rPr lang="hr-HR" sz="1900" dirty="0"/>
              <a:t>Slijedi pregled znakova upozorenja koji se popularno nazivaju  se “</a:t>
            </a:r>
            <a:r>
              <a:rPr lang="hr-HR" sz="1900" dirty="0" err="1"/>
              <a:t>smells</a:t>
            </a:r>
            <a:r>
              <a:rPr lang="hr-HR" sz="1900" dirty="0"/>
              <a:t>” (</a:t>
            </a:r>
            <a:r>
              <a:rPr lang="hr-HR" sz="1900" dirty="0" err="1"/>
              <a:t>Fowler</a:t>
            </a:r>
            <a:r>
              <a:rPr lang="hr-HR" sz="1900" dirty="0"/>
              <a:t> 1999)—za indikaciju kada je </a:t>
            </a:r>
            <a:r>
              <a:rPr lang="hr-HR" sz="1900" dirty="0" err="1"/>
              <a:t>refaktoring</a:t>
            </a:r>
            <a:r>
              <a:rPr lang="hr-HR" sz="1900" dirty="0"/>
              <a:t> potreban.   </a:t>
            </a:r>
            <a:endParaRPr lang="en-US" sz="1900" dirty="0"/>
          </a:p>
          <a:p>
            <a:endParaRPr lang="hr-HR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600" b="1" i="1"/>
              <a:t>Code is duplicated (Kod je ponovljen)</a:t>
            </a:r>
            <a:br>
              <a:rPr lang="en-US" sz="3600"/>
            </a:br>
            <a:endParaRPr lang="hr-HR" sz="36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hr-HR" sz="1900" dirty="0"/>
              <a:t>Ponavljanje koda uvijek predstavlja prvi faktor greške u softverskom rješenju. </a:t>
            </a:r>
          </a:p>
          <a:p>
            <a:endParaRPr lang="en-US" sz="1900" dirty="0"/>
          </a:p>
          <a:p>
            <a:r>
              <a:rPr lang="hr-HR" sz="1900" dirty="0"/>
              <a:t>Ponavljajući kod  zahtjeva da se  rade paralelne modifikaciju – kada se urade promjene na jednom mjestu, moraju se  raditi promjene i na drugim mjestima. </a:t>
            </a:r>
          </a:p>
          <a:p>
            <a:endParaRPr lang="hr-HR" sz="1900" dirty="0"/>
          </a:p>
          <a:p>
            <a:r>
              <a:rPr lang="hr-HR" sz="1900" dirty="0"/>
              <a:t>Istraživači </a:t>
            </a:r>
            <a:r>
              <a:rPr lang="hr-HR" sz="1900" dirty="0" err="1"/>
              <a:t>Andrew</a:t>
            </a:r>
            <a:r>
              <a:rPr lang="hr-HR" sz="1900" dirty="0"/>
              <a:t> Hunt i Dave Thomas označavaju ovo kao  DRY princip - “DRY </a:t>
            </a:r>
            <a:r>
              <a:rPr lang="hr-HR" sz="1900" dirty="0" err="1"/>
              <a:t>principle</a:t>
            </a:r>
            <a:r>
              <a:rPr lang="hr-HR" sz="1900" dirty="0"/>
              <a:t>”—</a:t>
            </a:r>
            <a:r>
              <a:rPr lang="hr-HR" sz="1900" dirty="0" err="1"/>
              <a:t>Don’t</a:t>
            </a:r>
            <a:r>
              <a:rPr lang="hr-HR" sz="1900" dirty="0"/>
              <a:t> </a:t>
            </a:r>
            <a:r>
              <a:rPr lang="hr-HR" sz="1900" dirty="0" err="1"/>
              <a:t>Repeat</a:t>
            </a:r>
            <a:r>
              <a:rPr lang="hr-HR" sz="1900" dirty="0"/>
              <a:t> </a:t>
            </a:r>
            <a:r>
              <a:rPr lang="hr-HR" sz="1900" dirty="0" err="1"/>
              <a:t>Yourself</a:t>
            </a:r>
            <a:r>
              <a:rPr lang="hr-HR" sz="1900" dirty="0"/>
              <a:t> (2000),</a:t>
            </a:r>
            <a:endParaRPr lang="en-US" sz="1900" dirty="0"/>
          </a:p>
          <a:p>
            <a:pPr marL="0" indent="0">
              <a:buNone/>
            </a:pPr>
            <a:r>
              <a:rPr lang="hr-HR" sz="1900" dirty="0"/>
              <a:t>      ili David Parnas  za to kaže da je “</a:t>
            </a:r>
            <a:r>
              <a:rPr lang="hr-HR" sz="1900" dirty="0" err="1"/>
              <a:t>Copy</a:t>
            </a:r>
            <a:r>
              <a:rPr lang="hr-HR" sz="1900" dirty="0"/>
              <a:t> </a:t>
            </a:r>
            <a:r>
              <a:rPr lang="hr-HR" sz="1900" dirty="0" err="1"/>
              <a:t>and</a:t>
            </a:r>
            <a:r>
              <a:rPr lang="hr-HR" sz="1900" dirty="0"/>
              <a:t> Paste </a:t>
            </a:r>
            <a:r>
              <a:rPr lang="hr-HR" sz="1900" dirty="0" err="1"/>
              <a:t>is</a:t>
            </a:r>
            <a:r>
              <a:rPr lang="hr-HR" sz="1900" dirty="0"/>
              <a:t> a design </a:t>
            </a:r>
            <a:r>
              <a:rPr lang="hr-HR" sz="1900" dirty="0" err="1"/>
              <a:t>error</a:t>
            </a:r>
            <a:r>
              <a:rPr lang="hr-HR" sz="1900" dirty="0"/>
              <a:t>”.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600" b="1" i="1"/>
              <a:t>A routine is too long (Rutina je preduga)</a:t>
            </a:r>
            <a:br>
              <a:rPr lang="en-US" sz="3600"/>
            </a:br>
            <a:endParaRPr lang="hr-HR" sz="36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algn="just"/>
            <a:r>
              <a:rPr lang="hr-HR" sz="1900" dirty="0"/>
              <a:t>U objektno orijentiranom programiranju rutine ‘duže od ekrana’ su rijetko potrebne.  </a:t>
            </a:r>
          </a:p>
          <a:p>
            <a:pPr algn="just"/>
            <a:endParaRPr lang="en-US" sz="1900" dirty="0"/>
          </a:p>
          <a:p>
            <a:pPr algn="just"/>
            <a:r>
              <a:rPr lang="hr-HR" sz="1900" dirty="0"/>
              <a:t>Jedan od načina da se poboljša sistem je povećanje modularnosti – povećan broj dobro-definiranih, dobro-imenovanih rutina (metoda) koje rade jednu stvar i koje je rade dobro. </a:t>
            </a:r>
          </a:p>
          <a:p>
            <a:pPr algn="just"/>
            <a:endParaRPr lang="hr-HR" sz="1900" dirty="0"/>
          </a:p>
          <a:p>
            <a:pPr algn="just"/>
            <a:r>
              <a:rPr lang="hr-HR" sz="1900" dirty="0"/>
              <a:t>Ako promjene vode u ponovne posjete neke sekcije koda  treba iskoristiti priliku za provjerom modularnosti rutine. </a:t>
            </a:r>
          </a:p>
          <a:p>
            <a:pPr algn="just"/>
            <a:endParaRPr lang="en-US" sz="1900" dirty="0"/>
          </a:p>
          <a:p>
            <a:pPr algn="just"/>
            <a:r>
              <a:rPr lang="hr-HR" sz="1900" dirty="0"/>
              <a:t>Ako će rutina biti ‘čišća’ ako njen dio se izdvoji u odvojenu rutinu treba kreirati odvojenu rutinu.</a:t>
            </a:r>
            <a:endParaRPr lang="en-US" sz="1900" dirty="0"/>
          </a:p>
          <a:p>
            <a:endParaRPr lang="hr-HR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4379</Words>
  <Application>Microsoft Macintosh PowerPoint</Application>
  <PresentationFormat>On-screen Show (4:3)</PresentationFormat>
  <Paragraphs>396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Office Theme</vt:lpstr>
      <vt:lpstr>Document</vt:lpstr>
      <vt:lpstr>Predavanje  Refaktoring</vt:lpstr>
      <vt:lpstr>Šta je AntiPattern? </vt:lpstr>
      <vt:lpstr>PowerPoint Presentation</vt:lpstr>
      <vt:lpstr>Refaktoring</vt:lpstr>
      <vt:lpstr>PowerPoint Presentation</vt:lpstr>
      <vt:lpstr>PowerPoint Presentation</vt:lpstr>
      <vt:lpstr>1.Razlozi za refaktoring </vt:lpstr>
      <vt:lpstr>Code is duplicated (Kod je ponovljen) </vt:lpstr>
      <vt:lpstr>A routine is too long (Rutina je preduga) </vt:lpstr>
      <vt:lpstr>A loop is too long or too deeply nested  (Petlja je duga ili duboko ugnježdena) </vt:lpstr>
      <vt:lpstr>A class interface does not provide a consistent level of abstraction (Interfejs klase ne obezbjeđuje konzistentan nivo apstrakcije) </vt:lpstr>
      <vt:lpstr>Changes within a class tend to be compartmentalized (Promijene unutar klase podijeljene) </vt:lpstr>
      <vt:lpstr>Inheritance hierarchies have to be modified in parallel  (Paralelna modifikacija hijerarhije naslijeđenih klasa) </vt:lpstr>
      <vt:lpstr>Related data items that are used together are not organized into classes  (Povezani podaci koje se koriste zajedno nisu organizirani u klase) </vt:lpstr>
      <vt:lpstr>A primitive data type is overloaded  (Primitivni (elementarni)  podaci su preklopljeni) </vt:lpstr>
      <vt:lpstr>A chain of routines passes tramp dana  (Lanac rutina prima tramp podatke) </vt:lpstr>
      <vt:lpstr>One class is overly intimate with another (Jedna klasa je previše intimna sa drugom) </vt:lpstr>
      <vt:lpstr>Data members are public (Podaci su public) </vt:lpstr>
      <vt:lpstr>Comments are used to explain difficult code (Komentari se koriste da objasne težak kod) </vt:lpstr>
      <vt:lpstr>A routine uses setup code before a routine call or takedown code after a  routine call  (Rutine koriste setup kod prije poziva rutine ili nakon poziva rutine) </vt:lpstr>
      <vt:lpstr>PowerPoint Presentation</vt:lpstr>
      <vt:lpstr>2.Specifični refaktoring </vt:lpstr>
      <vt:lpstr>Refaktoring na nivou podataka  (Data Level Refactorings) </vt:lpstr>
      <vt:lpstr>PowerPoint Presentation</vt:lpstr>
      <vt:lpstr>PowerPoint Presentation</vt:lpstr>
      <vt:lpstr>Refaktoring na nivou iskaza (Statement Level Refactorings)   </vt:lpstr>
      <vt:lpstr>PowerPoint Presentation</vt:lpstr>
      <vt:lpstr>Refaktoring na nivou rutine  (Routine Level Refactorings)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3.Sigurnost Refaktoringa (Refactoring Safely) </vt:lpstr>
      <vt:lpstr>PowerPoint Presentation</vt:lpstr>
      <vt:lpstr>PowerPoint Presentation</vt:lpstr>
      <vt:lpstr>4.Refaktoring strategije (Refactoring Strategies)   </vt:lpstr>
      <vt:lpstr>Savjeti za refaktoring </vt:lpstr>
      <vt:lpstr>Primjer: Rename Refactoring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Refaktoring</dc:title>
  <dc:creator>Dzenana Donko</dc:creator>
  <cp:lastModifiedBy>Dzenana Donko</cp:lastModifiedBy>
  <cp:revision>27</cp:revision>
  <dcterms:created xsi:type="dcterms:W3CDTF">2020-05-19T09:00:16Z</dcterms:created>
  <dcterms:modified xsi:type="dcterms:W3CDTF">2021-05-26T09:01:45Z</dcterms:modified>
</cp:coreProperties>
</file>