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0" r:id="rId4"/>
    <p:sldId id="258" r:id="rId5"/>
    <p:sldId id="288" r:id="rId6"/>
    <p:sldId id="271" r:id="rId7"/>
    <p:sldId id="292" r:id="rId8"/>
    <p:sldId id="259" r:id="rId9"/>
    <p:sldId id="260" r:id="rId10"/>
    <p:sldId id="261" r:id="rId11"/>
    <p:sldId id="267" r:id="rId12"/>
    <p:sldId id="272" r:id="rId13"/>
    <p:sldId id="285" r:id="rId14"/>
    <p:sldId id="286" r:id="rId15"/>
    <p:sldId id="290" r:id="rId16"/>
    <p:sldId id="287" r:id="rId17"/>
    <p:sldId id="291" r:id="rId18"/>
    <p:sldId id="262" r:id="rId19"/>
    <p:sldId id="268" r:id="rId20"/>
    <p:sldId id="273" r:id="rId21"/>
    <p:sldId id="274" r:id="rId22"/>
    <p:sldId id="275" r:id="rId23"/>
    <p:sldId id="276" r:id="rId24"/>
    <p:sldId id="277" r:id="rId25"/>
    <p:sldId id="278" r:id="rId26"/>
    <p:sldId id="263" r:id="rId27"/>
    <p:sldId id="279" r:id="rId28"/>
    <p:sldId id="280" r:id="rId29"/>
    <p:sldId id="281" r:id="rId30"/>
    <p:sldId id="282" r:id="rId31"/>
    <p:sldId id="283" r:id="rId32"/>
    <p:sldId id="284" r:id="rId33"/>
    <p:sldId id="264" r:id="rId34"/>
    <p:sldId id="265" r:id="rId35"/>
    <p:sldId id="266" r:id="rId36"/>
    <p:sldId id="26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ll3dMxTXU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gtCRK9rT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Nyjeb9Rd7M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/>
              <a:t>Tema: Skladišta podataka za maloprodaju kompjuterske opreme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 smtClean="0"/>
              <a:t>Harun </a:t>
            </a:r>
            <a:r>
              <a:rPr lang="bs-Latn-BA" dirty="0"/>
              <a:t>Hadžić (</a:t>
            </a:r>
            <a:r>
              <a:rPr lang="bs-Latn-BA" dirty="0" smtClean="0"/>
              <a:t>20-ST)</a:t>
            </a:r>
          </a:p>
          <a:p>
            <a:r>
              <a:rPr lang="bs-Latn-BA" dirty="0" smtClean="0"/>
              <a:t>Bakir </a:t>
            </a:r>
            <a:r>
              <a:rPr lang="bs-Latn-BA" dirty="0"/>
              <a:t>Karović (6-ST</a:t>
            </a:r>
            <a:r>
              <a:rPr lang="bs-Latn-BA" dirty="0" smtClean="0"/>
              <a:t>)</a:t>
            </a:r>
          </a:p>
          <a:p>
            <a:endParaRPr lang="bs-Latn-BA" dirty="0" smtClean="0"/>
          </a:p>
          <a:p>
            <a:endParaRPr lang="bs-Latn-BA" dirty="0"/>
          </a:p>
          <a:p>
            <a:r>
              <a:rPr lang="bs-Latn-BA" dirty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prof. dr. Damir Omerašević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C:\Users\HARUN\Desktop\et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819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4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ETL</a:t>
            </a:r>
            <a:endParaRPr lang="en-GB" dirty="0"/>
          </a:p>
        </p:txBody>
      </p:sp>
      <p:pic>
        <p:nvPicPr>
          <p:cNvPr id="4" name="Picture 3" descr="3 Ways to Build An ETL Process | Panoply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3" r="-876"/>
          <a:stretch/>
        </p:blipFill>
        <p:spPr bwMode="auto">
          <a:xfrm>
            <a:off x="762000" y="2514600"/>
            <a:ext cx="7467600" cy="32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66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Za</a:t>
            </a:r>
            <a:r>
              <a:rPr lang="en-US" sz="2800" dirty="0"/>
              <a:t> ETL </a:t>
            </a:r>
            <a:r>
              <a:rPr lang="en-US" sz="2800" dirty="0" err="1"/>
              <a:t>proces</a:t>
            </a:r>
            <a:r>
              <a:rPr lang="en-US" sz="2800" dirty="0"/>
              <a:t> je </a:t>
            </a:r>
            <a:r>
              <a:rPr lang="en-US" sz="2800" dirty="0" err="1"/>
              <a:t>kori</a:t>
            </a:r>
            <a:r>
              <a:rPr lang="sr-Latn-CS" sz="2800" dirty="0" err="1"/>
              <a:t>šten</a:t>
            </a:r>
            <a:r>
              <a:rPr lang="sr-Latn-CS" sz="2800" dirty="0"/>
              <a:t> </a:t>
            </a:r>
            <a:r>
              <a:rPr lang="sr-Latn-CS" sz="2800" dirty="0" err="1"/>
              <a:t>Talend</a:t>
            </a:r>
            <a:r>
              <a:rPr lang="sr-Latn-CS" sz="2800" dirty="0"/>
              <a:t> </a:t>
            </a:r>
            <a:r>
              <a:rPr lang="sr-Latn-CS" sz="2800" dirty="0" err="1"/>
              <a:t>Open</a:t>
            </a:r>
            <a:r>
              <a:rPr lang="sr-Latn-CS" sz="2800" dirty="0"/>
              <a:t> Studio</a:t>
            </a:r>
            <a:br>
              <a:rPr lang="sr-Latn-CS" sz="2800" dirty="0"/>
            </a:br>
            <a:r>
              <a:rPr lang="sr-Latn-CS" sz="2800" dirty="0"/>
              <a:t/>
            </a:r>
            <a:br>
              <a:rPr lang="sr-Latn-CS" sz="2800" dirty="0"/>
            </a:br>
            <a:endParaRPr lang="sr-Latn-C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C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199"/>
            <a:ext cx="5410200" cy="519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6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Dohvaćanje scheme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Nakon konekcije je potrebno dohvatiti </a:t>
            </a:r>
            <a:r>
              <a:rPr lang="sr-Latn-CS" dirty="0" err="1" smtClean="0"/>
              <a:t>schemu</a:t>
            </a:r>
            <a:r>
              <a:rPr lang="sr-Latn-CS" dirty="0" smtClean="0"/>
              <a:t> </a:t>
            </a:r>
            <a:r>
              <a:rPr lang="sr-Latn-CS" dirty="0" err="1" smtClean="0"/>
              <a:t>tebela</a:t>
            </a:r>
            <a:r>
              <a:rPr lang="sr-Latn-CS" dirty="0" smtClean="0"/>
              <a:t> iz kojih čitamo podatke i u koje zapisujemo podatke</a:t>
            </a:r>
          </a:p>
          <a:p>
            <a:r>
              <a:rPr lang="sr-Latn-CS" dirty="0" smtClean="0"/>
              <a:t>Dalje kreiramo </a:t>
            </a:r>
            <a:r>
              <a:rPr lang="sr-Latn-CS" dirty="0" err="1" smtClean="0"/>
              <a:t>job</a:t>
            </a:r>
            <a:r>
              <a:rPr lang="sr-Latn-CS" dirty="0" smtClean="0"/>
              <a:t> u kojem </a:t>
            </a:r>
            <a:r>
              <a:rPr lang="sr-Latn-CS" dirty="0" err="1" smtClean="0"/>
              <a:t>speicficiramo</a:t>
            </a:r>
            <a:r>
              <a:rPr lang="sr-Latn-CS" dirty="0" smtClean="0"/>
              <a:t> </a:t>
            </a:r>
            <a:r>
              <a:rPr lang="sr-Latn-CS" dirty="0" err="1" smtClean="0"/>
              <a:t>input</a:t>
            </a:r>
            <a:r>
              <a:rPr lang="sr-Latn-CS" dirty="0" smtClean="0"/>
              <a:t>, </a:t>
            </a:r>
            <a:r>
              <a:rPr lang="sr-Latn-CS" dirty="0" err="1" smtClean="0"/>
              <a:t>joins</a:t>
            </a:r>
            <a:r>
              <a:rPr lang="sr-Latn-CS" dirty="0" smtClean="0"/>
              <a:t> i </a:t>
            </a:r>
            <a:r>
              <a:rPr lang="sr-Latn-CS" dirty="0" err="1" smtClean="0"/>
              <a:t>group</a:t>
            </a:r>
            <a:r>
              <a:rPr lang="sr-Latn-CS" dirty="0" smtClean="0"/>
              <a:t> </a:t>
            </a:r>
            <a:r>
              <a:rPr lang="sr-Latn-CS" dirty="0" err="1" smtClean="0"/>
              <a:t>by</a:t>
            </a:r>
            <a:r>
              <a:rPr lang="sr-Latn-CS" dirty="0" smtClean="0"/>
              <a:t>, </a:t>
            </a:r>
            <a:r>
              <a:rPr lang="sr-Latn-CS" dirty="0" err="1" smtClean="0"/>
              <a:t>variable</a:t>
            </a:r>
            <a:r>
              <a:rPr lang="sr-Latn-CS" dirty="0" smtClean="0"/>
              <a:t> i </a:t>
            </a:r>
            <a:r>
              <a:rPr lang="sr-Latn-CS" dirty="0" err="1" smtClean="0"/>
              <a:t>output</a:t>
            </a:r>
            <a:r>
              <a:rPr lang="sr-Latn-CS" dirty="0" smtClean="0"/>
              <a:t> tabelu</a:t>
            </a:r>
          </a:p>
          <a:p>
            <a:r>
              <a:rPr lang="sr-Latn-CS" dirty="0" smtClean="0"/>
              <a:t>Prvo se popunjavaju dimenzije pa onda </a:t>
            </a:r>
            <a:r>
              <a:rPr lang="sr-Latn-CS" dirty="0" err="1" smtClean="0"/>
              <a:t>fact</a:t>
            </a:r>
            <a:r>
              <a:rPr lang="sr-Latn-CS" dirty="0" smtClean="0"/>
              <a:t> tabele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4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Primjer </a:t>
            </a:r>
            <a:r>
              <a:rPr lang="sr-Latn-CS" dirty="0" err="1" smtClean="0"/>
              <a:t>job</a:t>
            </a:r>
            <a:r>
              <a:rPr lang="sr-Latn-CS" dirty="0" smtClean="0"/>
              <a:t>-a</a:t>
            </a:r>
            <a:endParaRPr lang="sr-Latn-C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438400"/>
            <a:ext cx="8990677" cy="408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9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Primjer </a:t>
            </a:r>
            <a:r>
              <a:rPr lang="sr-Latn-CS" dirty="0" smtClean="0"/>
              <a:t>spajanja </a:t>
            </a:r>
            <a:r>
              <a:rPr lang="en-US" dirty="0" err="1" smtClean="0"/>
              <a:t>tabela</a:t>
            </a:r>
            <a:endParaRPr lang="sr-Latn-C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" y="2209800"/>
            <a:ext cx="901824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1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sr-Latn-CS" dirty="0" smtClean="0"/>
              <a:t>Grupisanje </a:t>
            </a:r>
            <a:r>
              <a:rPr lang="sr-Latn-CS" dirty="0" err="1" smtClean="0"/>
              <a:t>podaka</a:t>
            </a:r>
            <a:r>
              <a:rPr lang="sr-Latn-CS" dirty="0" smtClean="0"/>
              <a:t> za </a:t>
            </a:r>
            <a:r>
              <a:rPr lang="sr-Latn-CS" dirty="0" err="1" smtClean="0"/>
              <a:t>agregatne</a:t>
            </a:r>
            <a:r>
              <a:rPr lang="sr-Latn-CS" dirty="0" smtClean="0"/>
              <a:t> funkcije</a:t>
            </a:r>
            <a:endParaRPr lang="sr-Latn-C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" y="1905000"/>
            <a:ext cx="912356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sr-Latn-CS" dirty="0" err="1" smtClean="0"/>
              <a:t>Expression</a:t>
            </a:r>
            <a:r>
              <a:rPr lang="sr-Latn-CS" dirty="0" smtClean="0"/>
              <a:t> </a:t>
            </a:r>
            <a:r>
              <a:rPr lang="sr-Latn-CS" dirty="0" err="1" smtClean="0"/>
              <a:t>builder</a:t>
            </a:r>
            <a:endParaRPr lang="sr-Latn-C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0188"/>
            <a:ext cx="6705600" cy="512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2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/>
              <a:t>Transformisani izlaz mora odgovarati </a:t>
            </a:r>
            <a:r>
              <a:rPr lang="sr-Latn-CS" dirty="0" err="1"/>
              <a:t>schemi</a:t>
            </a:r>
            <a:r>
              <a:rPr lang="sr-Latn-CS" dirty="0"/>
              <a:t> tabele u koju se upisuje po svakom </a:t>
            </a:r>
            <a:r>
              <a:rPr lang="sr-Latn-CS" dirty="0" smtClean="0"/>
              <a:t>tipu </a:t>
            </a:r>
            <a:r>
              <a:rPr lang="sr-Latn-CS" dirty="0"/>
              <a:t>i </a:t>
            </a:r>
            <a:r>
              <a:rPr lang="sr-Latn-CS" dirty="0" smtClean="0"/>
              <a:t>po</a:t>
            </a:r>
            <a:r>
              <a:rPr lang="en-US" dirty="0" smtClean="0"/>
              <a:t> </a:t>
            </a:r>
            <a:r>
              <a:rPr lang="sr-Latn-CS" dirty="0" err="1" smtClean="0"/>
              <a:t>redoslijedu</a:t>
            </a:r>
            <a:r>
              <a:rPr lang="sr-Latn-CS" dirty="0" smtClean="0"/>
              <a:t> </a:t>
            </a:r>
            <a:r>
              <a:rPr lang="sr-Latn-CS" dirty="0"/>
              <a:t>kolona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" y="2895600"/>
            <a:ext cx="9123638" cy="322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6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Kocka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7391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/>
              <a:t>SQL Server Data Tools koji će pokrenuti radno okružje Microsoft Visual Studio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89" y="3276600"/>
            <a:ext cx="8229600" cy="1763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578" y="5856080"/>
            <a:ext cx="1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Korisni linkovi: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38951" y="5844412"/>
            <a:ext cx="671602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://www.youtube.com/watch?v=uPll3dMxTXU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064618" y="6225412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https://www.youtube.com/watch?v=CgtCRK9rTGs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bs-Latn-BA" dirty="0" smtClean="0"/>
              <a:t>Korisnički zahtjevi: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svako</a:t>
            </a:r>
            <a:r>
              <a:rPr lang="en-GB" dirty="0"/>
              <a:t> </a:t>
            </a:r>
            <a:r>
              <a:rPr lang="en-GB" dirty="0" err="1" smtClean="0"/>
              <a:t>skladiste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vezuju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o </a:t>
            </a:r>
            <a:r>
              <a:rPr lang="en-GB" dirty="0" err="1"/>
              <a:t>lokaciji</a:t>
            </a:r>
            <a:r>
              <a:rPr lang="en-GB" dirty="0"/>
              <a:t> (</a:t>
            </a:r>
            <a:r>
              <a:rPr lang="en-GB" dirty="0" err="1"/>
              <a:t>adresa</a:t>
            </a:r>
            <a:r>
              <a:rPr lang="en-GB" dirty="0"/>
              <a:t> i grad), </a:t>
            </a:r>
            <a:r>
              <a:rPr lang="en-GB" dirty="0" err="1"/>
              <a:t>odgovornoj</a:t>
            </a:r>
            <a:r>
              <a:rPr lang="en-GB" dirty="0"/>
              <a:t> </a:t>
            </a:r>
            <a:r>
              <a:rPr lang="en-GB" dirty="0" err="1"/>
              <a:t>osobi</a:t>
            </a:r>
            <a:r>
              <a:rPr lang="en-GB" dirty="0"/>
              <a:t>, i </a:t>
            </a:r>
            <a:r>
              <a:rPr lang="en-GB" dirty="0" err="1"/>
              <a:t>eventualni</a:t>
            </a:r>
            <a:r>
              <a:rPr lang="en-GB" dirty="0"/>
              <a:t> </a:t>
            </a:r>
            <a:r>
              <a:rPr lang="en-GB" dirty="0" err="1"/>
              <a:t>naziv</a:t>
            </a:r>
            <a:r>
              <a:rPr lang="en-GB" dirty="0"/>
              <a:t> </a:t>
            </a:r>
            <a:r>
              <a:rPr lang="en-GB" dirty="0" err="1" smtClean="0"/>
              <a:t>skladi</a:t>
            </a:r>
            <a:r>
              <a:rPr lang="bs-Latn-BA" dirty="0"/>
              <a:t>š</a:t>
            </a:r>
            <a:r>
              <a:rPr lang="en-GB" dirty="0" smtClean="0"/>
              <a:t>ta</a:t>
            </a:r>
            <a:r>
              <a:rPr lang="en-GB" dirty="0"/>
              <a:t>. </a:t>
            </a:r>
            <a:r>
              <a:rPr lang="en-GB" dirty="0" err="1"/>
              <a:t>Kompaniji</a:t>
            </a:r>
            <a:r>
              <a:rPr lang="en-GB" dirty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potrebni</a:t>
            </a:r>
            <a:r>
              <a:rPr lang="en-GB" dirty="0"/>
              <a:t> </a:t>
            </a:r>
            <a:r>
              <a:rPr lang="en-GB" dirty="0" err="1" smtClean="0"/>
              <a:t>izvje</a:t>
            </a:r>
            <a:r>
              <a:rPr lang="bs-Latn-BA" dirty="0"/>
              <a:t>š</a:t>
            </a:r>
            <a:r>
              <a:rPr lang="en-GB" dirty="0" err="1" smtClean="0"/>
              <a:t>taji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prodaji</a:t>
            </a:r>
            <a:r>
              <a:rPr lang="en-GB" dirty="0"/>
              <a:t>, </a:t>
            </a:r>
            <a:r>
              <a:rPr lang="en-GB" dirty="0" err="1"/>
              <a:t>uposlenicima</a:t>
            </a:r>
            <a:r>
              <a:rPr lang="en-GB" dirty="0"/>
              <a:t> i </a:t>
            </a:r>
            <a:r>
              <a:rPr lang="en-GB" dirty="0" err="1" smtClean="0"/>
              <a:t>skladistima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 smtClean="0"/>
              <a:t>dr</a:t>
            </a:r>
            <a:r>
              <a:rPr lang="bs-Latn-BA" dirty="0"/>
              <a:t>ž</a:t>
            </a:r>
            <a:r>
              <a:rPr lang="en-GB" dirty="0" err="1" smtClean="0"/>
              <a:t>ava</a:t>
            </a:r>
            <a:r>
              <a:rPr lang="en-GB" dirty="0" smtClean="0"/>
              <a:t> </a:t>
            </a:r>
            <a:r>
              <a:rPr lang="en-GB" dirty="0"/>
              <a:t>i </a:t>
            </a:r>
            <a:r>
              <a:rPr lang="en-GB" dirty="0" err="1"/>
              <a:t>kontinenata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/>
              <a:t>Kompanija</a:t>
            </a:r>
            <a:r>
              <a:rPr lang="en-GB" dirty="0"/>
              <a:t> </a:t>
            </a:r>
            <a:r>
              <a:rPr lang="en-GB" dirty="0" err="1"/>
              <a:t>mora</a:t>
            </a:r>
            <a:r>
              <a:rPr lang="en-GB" dirty="0"/>
              <a:t> </a:t>
            </a:r>
            <a:r>
              <a:rPr lang="en-GB" dirty="0" err="1"/>
              <a:t>imati</a:t>
            </a:r>
            <a:r>
              <a:rPr lang="en-GB" dirty="0"/>
              <a:t> </a:t>
            </a:r>
            <a:r>
              <a:rPr lang="en-GB" dirty="0" err="1"/>
              <a:t>uvid</a:t>
            </a:r>
            <a:r>
              <a:rPr lang="en-GB" dirty="0"/>
              <a:t> u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o </a:t>
            </a:r>
            <a:r>
              <a:rPr lang="en-GB" dirty="0" err="1"/>
              <a:t>svakom</a:t>
            </a:r>
            <a:r>
              <a:rPr lang="en-GB" dirty="0"/>
              <a:t> </a:t>
            </a:r>
            <a:r>
              <a:rPr lang="en-GB" dirty="0" err="1"/>
              <a:t>uposleniku</a:t>
            </a:r>
            <a:r>
              <a:rPr lang="en-GB" dirty="0"/>
              <a:t> </a:t>
            </a:r>
            <a:r>
              <a:rPr lang="en-GB" dirty="0" err="1" smtClean="0"/>
              <a:t>odgovaraju</a:t>
            </a:r>
            <a:r>
              <a:rPr lang="bs-Latn-BA" dirty="0" smtClean="0"/>
              <a:t>ć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odjela</a:t>
            </a:r>
            <a:r>
              <a:rPr lang="en-GB" dirty="0"/>
              <a:t>. </a:t>
            </a:r>
            <a:r>
              <a:rPr lang="en-GB" dirty="0" err="1"/>
              <a:t>Svakim</a:t>
            </a:r>
            <a:r>
              <a:rPr lang="en-GB" dirty="0"/>
              <a:t> </a:t>
            </a:r>
            <a:r>
              <a:rPr lang="en-GB" dirty="0" err="1"/>
              <a:t>odjelom</a:t>
            </a:r>
            <a:r>
              <a:rPr lang="en-GB" dirty="0"/>
              <a:t> </a:t>
            </a:r>
            <a:r>
              <a:rPr lang="en-GB" dirty="0" err="1"/>
              <a:t>upravlja</a:t>
            </a:r>
            <a:r>
              <a:rPr lang="en-GB" dirty="0"/>
              <a:t> </a:t>
            </a:r>
            <a:r>
              <a:rPr lang="bs-Latn-BA" dirty="0" smtClean="0"/>
              <a:t>š</a:t>
            </a:r>
            <a:r>
              <a:rPr lang="en-GB" dirty="0" err="1" smtClean="0"/>
              <a:t>ef</a:t>
            </a:r>
            <a:r>
              <a:rPr lang="en-GB" dirty="0"/>
              <a:t>,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tako</a:t>
            </a:r>
            <a:r>
              <a:rPr lang="bs-Latn-BA" dirty="0" smtClean="0"/>
              <a:t>đ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/>
              <a:t>uposlenik</a:t>
            </a:r>
            <a:r>
              <a:rPr lang="en-GB" dirty="0"/>
              <a:t> </a:t>
            </a:r>
            <a:r>
              <a:rPr lang="en-GB" dirty="0" err="1"/>
              <a:t>kompanije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err="1"/>
              <a:t>Pravna</a:t>
            </a:r>
            <a:r>
              <a:rPr lang="en-GB" dirty="0"/>
              <a:t> </a:t>
            </a:r>
            <a:r>
              <a:rPr lang="en-GB" dirty="0" err="1"/>
              <a:t>lica</a:t>
            </a:r>
            <a:r>
              <a:rPr lang="en-GB" dirty="0"/>
              <a:t> s </a:t>
            </a:r>
            <a:r>
              <a:rPr lang="en-GB" dirty="0" err="1"/>
              <a:t>kojima</a:t>
            </a:r>
            <a:r>
              <a:rPr lang="en-GB" dirty="0"/>
              <a:t> </a:t>
            </a:r>
            <a:r>
              <a:rPr lang="en-GB" dirty="0" err="1"/>
              <a:t>kompanija</a:t>
            </a:r>
            <a:r>
              <a:rPr lang="en-GB" dirty="0"/>
              <a:t> </a:t>
            </a:r>
            <a:r>
              <a:rPr lang="en-GB" dirty="0" err="1"/>
              <a:t>ostvaruje</a:t>
            </a:r>
            <a:r>
              <a:rPr lang="en-GB" dirty="0"/>
              <a:t> </a:t>
            </a:r>
            <a:r>
              <a:rPr lang="en-GB" dirty="0" err="1"/>
              <a:t>saradnju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 smtClean="0"/>
              <a:t>proizvo</a:t>
            </a:r>
            <a:r>
              <a:rPr lang="bs-Latn-BA" dirty="0" smtClean="0"/>
              <a:t>đ</a:t>
            </a:r>
            <a:r>
              <a:rPr lang="en-GB" dirty="0" smtClean="0"/>
              <a:t>a</a:t>
            </a:r>
            <a:r>
              <a:rPr lang="bs-Latn-BA" dirty="0"/>
              <a:t>č</a:t>
            </a:r>
            <a:r>
              <a:rPr lang="en-GB" dirty="0" smtClean="0"/>
              <a:t>i </a:t>
            </a:r>
            <a:r>
              <a:rPr lang="en-GB" dirty="0"/>
              <a:t>i </a:t>
            </a:r>
            <a:r>
              <a:rPr lang="en-GB" dirty="0" err="1"/>
              <a:t>kurirske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bs-Latn-BA" dirty="0"/>
              <a:t>ž</a:t>
            </a:r>
            <a:r>
              <a:rPr lang="en-GB" dirty="0"/>
              <a:t>be. </a:t>
            </a:r>
            <a:r>
              <a:rPr lang="en-GB" dirty="0" err="1"/>
              <a:t>Vodi</a:t>
            </a:r>
            <a:r>
              <a:rPr lang="en-GB" dirty="0"/>
              <a:t> se </a:t>
            </a:r>
            <a:r>
              <a:rPr lang="en-GB" dirty="0" err="1"/>
              <a:t>evidencija</a:t>
            </a:r>
            <a:r>
              <a:rPr lang="en-GB" dirty="0"/>
              <a:t> o </a:t>
            </a:r>
            <a:r>
              <a:rPr lang="en-GB" dirty="0" err="1"/>
              <a:t>nazivu</a:t>
            </a:r>
            <a:r>
              <a:rPr lang="en-GB" dirty="0"/>
              <a:t> </a:t>
            </a:r>
            <a:r>
              <a:rPr lang="en-GB" dirty="0" err="1"/>
              <a:t>pravnog</a:t>
            </a:r>
            <a:r>
              <a:rPr lang="en-GB" dirty="0"/>
              <a:t> </a:t>
            </a:r>
            <a:r>
              <a:rPr lang="en-GB" dirty="0" err="1"/>
              <a:t>lica</a:t>
            </a:r>
            <a:r>
              <a:rPr lang="en-GB" dirty="0"/>
              <a:t>, </a:t>
            </a:r>
            <a:r>
              <a:rPr lang="en-GB" dirty="0" err="1"/>
              <a:t>sjediˇstu</a:t>
            </a:r>
            <a:r>
              <a:rPr lang="en-GB" dirty="0"/>
              <a:t> (</a:t>
            </a:r>
            <a:r>
              <a:rPr lang="en-GB" dirty="0" err="1"/>
              <a:t>adresa</a:t>
            </a:r>
            <a:r>
              <a:rPr lang="en-GB" dirty="0"/>
              <a:t> i grad), </a:t>
            </a:r>
            <a:r>
              <a:rPr lang="en-GB" dirty="0" err="1"/>
              <a:t>broju</a:t>
            </a:r>
            <a:r>
              <a:rPr lang="en-GB" dirty="0"/>
              <a:t> </a:t>
            </a:r>
            <a:r>
              <a:rPr lang="en-GB" dirty="0" err="1"/>
              <a:t>ugovora</a:t>
            </a:r>
            <a:r>
              <a:rPr lang="en-GB" dirty="0"/>
              <a:t> i </a:t>
            </a:r>
            <a:r>
              <a:rPr lang="en-GB" dirty="0" err="1"/>
              <a:t>datumu</a:t>
            </a:r>
            <a:r>
              <a:rPr lang="en-GB" dirty="0"/>
              <a:t> </a:t>
            </a:r>
            <a:r>
              <a:rPr lang="en-GB" dirty="0" err="1"/>
              <a:t>potpisivanja</a:t>
            </a:r>
            <a:r>
              <a:rPr lang="en-GB" dirty="0"/>
              <a:t> </a:t>
            </a:r>
            <a:r>
              <a:rPr lang="en-GB" dirty="0" err="1"/>
              <a:t>ugovora</a:t>
            </a:r>
            <a:r>
              <a:rPr lang="en-GB" dirty="0"/>
              <a:t> o </a:t>
            </a:r>
            <a:r>
              <a:rPr lang="en-GB" dirty="0" err="1"/>
              <a:t>saradnji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datum </a:t>
            </a:r>
            <a:r>
              <a:rPr lang="en-GB" dirty="0" err="1"/>
              <a:t>raskidanja</a:t>
            </a:r>
            <a:r>
              <a:rPr lang="en-GB" dirty="0"/>
              <a:t> </a:t>
            </a:r>
            <a:r>
              <a:rPr lang="en-GB" dirty="0" err="1"/>
              <a:t>ugovora</a:t>
            </a:r>
            <a:r>
              <a:rPr lang="en-GB" dirty="0"/>
              <a:t> (u </a:t>
            </a:r>
            <a:r>
              <a:rPr lang="en-GB" dirty="0" err="1" smtClean="0"/>
              <a:t>slu</a:t>
            </a:r>
            <a:r>
              <a:rPr lang="bs-Latn-BA" dirty="0"/>
              <a:t>č</a:t>
            </a:r>
            <a:r>
              <a:rPr lang="en-GB" dirty="0" err="1" smtClean="0"/>
              <a:t>aju</a:t>
            </a:r>
            <a:r>
              <a:rPr lang="en-GB" dirty="0" smtClean="0"/>
              <a:t> </a:t>
            </a:r>
            <a:r>
              <a:rPr lang="en-GB" dirty="0"/>
              <a:t>da je </a:t>
            </a:r>
            <a:r>
              <a:rPr lang="en-GB" dirty="0" err="1"/>
              <a:t>saradnja</a:t>
            </a:r>
            <a:r>
              <a:rPr lang="en-GB" dirty="0"/>
              <a:t> </a:t>
            </a:r>
            <a:r>
              <a:rPr lang="en-GB" dirty="0" err="1"/>
              <a:t>prekinuta</a:t>
            </a:r>
            <a:r>
              <a:rPr lang="en-GB" dirty="0"/>
              <a:t>).</a:t>
            </a:r>
            <a:endParaRPr lang="en-GB" dirty="0" smtClean="0"/>
          </a:p>
          <a:p>
            <a:r>
              <a:rPr lang="en-GB" dirty="0" err="1"/>
              <a:t>Ugovorom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/>
              <a:t>potpisan</a:t>
            </a:r>
            <a:r>
              <a:rPr lang="en-GB" dirty="0"/>
              <a:t> </a:t>
            </a:r>
            <a:r>
              <a:rPr lang="en-GB" dirty="0" err="1" smtClean="0"/>
              <a:t>izme</a:t>
            </a:r>
            <a:r>
              <a:rPr lang="bs-Latn-BA" dirty="0" smtClean="0"/>
              <a:t>đ</a:t>
            </a:r>
            <a:r>
              <a:rPr lang="en-GB" dirty="0" smtClean="0"/>
              <a:t> </a:t>
            </a:r>
            <a:r>
              <a:rPr lang="en-GB" dirty="0" err="1"/>
              <a:t>kompanije</a:t>
            </a:r>
            <a:r>
              <a:rPr lang="en-GB" dirty="0"/>
              <a:t> i </a:t>
            </a:r>
            <a:r>
              <a:rPr lang="en-GB" dirty="0" err="1" smtClean="0"/>
              <a:t>proizvoda</a:t>
            </a:r>
            <a:r>
              <a:rPr lang="bs-Latn-BA" dirty="0"/>
              <a:t>č</a:t>
            </a:r>
            <a:r>
              <a:rPr lang="en-GB" dirty="0" smtClean="0"/>
              <a:t>a </a:t>
            </a:r>
            <a:r>
              <a:rPr lang="en-GB" dirty="0"/>
              <a:t>je </a:t>
            </a:r>
            <a:r>
              <a:rPr lang="en-GB" dirty="0" err="1" smtClean="0"/>
              <a:t>predvi</a:t>
            </a:r>
            <a:r>
              <a:rPr lang="bs-Latn-BA" dirty="0" smtClean="0"/>
              <a:t>đ</a:t>
            </a:r>
            <a:r>
              <a:rPr lang="en-GB" dirty="0" err="1" smtClean="0"/>
              <a:t>eno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/>
              <a:t>kompanija</a:t>
            </a:r>
            <a:r>
              <a:rPr lang="en-GB" dirty="0"/>
              <a:t> </a:t>
            </a:r>
            <a:r>
              <a:rPr lang="en-GB" dirty="0" err="1"/>
              <a:t>nudi</a:t>
            </a:r>
            <a:r>
              <a:rPr lang="en-GB" dirty="0"/>
              <a:t> </a:t>
            </a:r>
            <a:r>
              <a:rPr lang="en-GB" dirty="0" err="1" smtClean="0"/>
              <a:t>odre</a:t>
            </a:r>
            <a:r>
              <a:rPr lang="bs-Latn-BA" dirty="0" smtClean="0"/>
              <a:t>đ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proizvode</a:t>
            </a:r>
            <a:r>
              <a:rPr lang="en-GB" dirty="0"/>
              <a:t> </a:t>
            </a:r>
            <a:r>
              <a:rPr lang="en-GB" dirty="0" err="1" smtClean="0"/>
              <a:t>proizvoda</a:t>
            </a:r>
            <a:r>
              <a:rPr lang="bs-Latn-BA" dirty="0"/>
              <a:t>č</a:t>
            </a:r>
            <a:r>
              <a:rPr lang="en-GB" dirty="0" smtClean="0"/>
              <a:t>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prodaju</a:t>
            </a:r>
            <a:r>
              <a:rPr lang="en-GB" dirty="0" smtClean="0"/>
              <a:t>.</a:t>
            </a:r>
            <a:r>
              <a:rPr lang="pl-PL" dirty="0"/>
              <a:t> Za svaki proizvod je </a:t>
            </a:r>
            <a:r>
              <a:rPr lang="pl-PL" dirty="0" smtClean="0"/>
              <a:t>karakteristi</a:t>
            </a:r>
            <a:r>
              <a:rPr lang="pl-PL" dirty="0"/>
              <a:t>č</a:t>
            </a:r>
            <a:r>
              <a:rPr lang="pl-PL" dirty="0" smtClean="0"/>
              <a:t>an </a:t>
            </a:r>
            <a:r>
              <a:rPr lang="pl-PL" dirty="0"/>
              <a:t>naziv i cijena po kojoj se prodaje, kao i </a:t>
            </a:r>
            <a:r>
              <a:rPr lang="pl-PL" dirty="0" smtClean="0"/>
              <a:t>kategorija.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b="1" dirty="0"/>
              <a:t>Definisanje izvora </a:t>
            </a:r>
            <a:r>
              <a:rPr lang="bs-Latn-BA" b="1" dirty="0" smtClean="0"/>
              <a:t>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7027863" cy="42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Spajanje na bazu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322" r="990" b="1408"/>
          <a:stretch/>
        </p:blipFill>
        <p:spPr bwMode="auto">
          <a:xfrm>
            <a:off x="2288641" y="2249488"/>
            <a:ext cx="4566718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96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Odabir tabela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34" t="1313" r="2674" b="2999"/>
          <a:stretch/>
        </p:blipFill>
        <p:spPr bwMode="auto">
          <a:xfrm>
            <a:off x="2475531" y="2667000"/>
            <a:ext cx="4250690" cy="3366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9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Odabir dimenzijske tabele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54263"/>
            <a:ext cx="5219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OLAP kocka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480" y="2350453"/>
            <a:ext cx="5273040" cy="41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/>
              <a:t>OLAP kocka – pokazatelj maloprodaje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24319"/>
            <a:ext cx="8229600" cy="35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Power BI alat za kreiranje izvještaja</a:t>
            </a:r>
            <a:br>
              <a:rPr lang="bs-Latn-BA" dirty="0" smtClean="0"/>
            </a:br>
            <a:r>
              <a:rPr lang="bs-Latn-BA" dirty="0" smtClean="0"/>
              <a:t>Prikaz cijene po proizvodima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6629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BI </a:t>
            </a:r>
            <a:r>
              <a:rPr lang="bs-Latn-BA" dirty="0" smtClean="0"/>
              <a:t>- </a:t>
            </a:r>
            <a:r>
              <a:rPr lang="en-GB" dirty="0" err="1" smtClean="0"/>
              <a:t>prvi</a:t>
            </a:r>
            <a:r>
              <a:rPr lang="en-GB" dirty="0" smtClean="0"/>
              <a:t> </a:t>
            </a:r>
            <a:r>
              <a:rPr lang="en-GB" dirty="0" err="1" smtClean="0"/>
              <a:t>dojam</a:t>
            </a:r>
            <a:endParaRPr lang="en-GB" dirty="0"/>
          </a:p>
        </p:txBody>
      </p:sp>
      <p:pic>
        <p:nvPicPr>
          <p:cNvPr id="1026" name="Picture 2" descr="C:\Users\HARUN\Desktop\BI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2249488"/>
            <a:ext cx="8060924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0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Odabir resursa</a:t>
            </a:r>
            <a:endParaRPr lang="en-GB" dirty="0"/>
          </a:p>
        </p:txBody>
      </p:sp>
      <p:pic>
        <p:nvPicPr>
          <p:cNvPr id="2050" name="Picture 2" descr="C:\Users\HARUN\Desktop\BI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73" y="2249488"/>
            <a:ext cx="3909254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2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Odabir servera</a:t>
            </a:r>
            <a:endParaRPr lang="en-GB" dirty="0"/>
          </a:p>
        </p:txBody>
      </p:sp>
      <p:pic>
        <p:nvPicPr>
          <p:cNvPr id="3074" name="Picture 2" descr="C:\Users\HARUN\Desktop\BI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81" y="2818945"/>
            <a:ext cx="6652837" cy="31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Korisnički zahtjevi: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Nakon</a:t>
            </a:r>
            <a:r>
              <a:rPr lang="en-GB" dirty="0"/>
              <a:t> </a:t>
            </a:r>
            <a:r>
              <a:rPr lang="bs-Latn-BA" dirty="0"/>
              <a:t>š</a:t>
            </a:r>
            <a:r>
              <a:rPr lang="en-GB" dirty="0" smtClean="0"/>
              <a:t>to </a:t>
            </a:r>
            <a:r>
              <a:rPr lang="en-GB" dirty="0" err="1"/>
              <a:t>kupac</a:t>
            </a:r>
            <a:r>
              <a:rPr lang="en-GB" dirty="0"/>
              <a:t> </a:t>
            </a:r>
            <a:r>
              <a:rPr lang="en-GB" dirty="0" err="1"/>
              <a:t>izabere</a:t>
            </a:r>
            <a:r>
              <a:rPr lang="en-GB" dirty="0"/>
              <a:t> </a:t>
            </a:r>
            <a:r>
              <a:rPr lang="en-GB" dirty="0" err="1"/>
              <a:t>proizvode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bs-Latn-BA" dirty="0"/>
              <a:t>ž</a:t>
            </a:r>
            <a:r>
              <a:rPr lang="en-GB" dirty="0" err="1" smtClean="0"/>
              <a:t>eli</a:t>
            </a:r>
            <a:r>
              <a:rPr lang="en-GB" dirty="0" smtClean="0"/>
              <a:t> </a:t>
            </a:r>
            <a:r>
              <a:rPr lang="en-GB" dirty="0" err="1"/>
              <a:t>kupiti</a:t>
            </a:r>
            <a:r>
              <a:rPr lang="en-GB" dirty="0"/>
              <a:t>, i </a:t>
            </a:r>
            <a:r>
              <a:rPr lang="en-GB" dirty="0" err="1"/>
              <a:t>odabere</a:t>
            </a:r>
            <a:r>
              <a:rPr lang="en-GB" dirty="0"/>
              <a:t> </a:t>
            </a:r>
            <a:r>
              <a:rPr lang="en-GB" dirty="0" err="1" smtClean="0"/>
              <a:t>koli</a:t>
            </a:r>
            <a:r>
              <a:rPr lang="bs-Latn-BA" dirty="0"/>
              <a:t>č</a:t>
            </a:r>
            <a:r>
              <a:rPr lang="en-GB" dirty="0" err="1" smtClean="0"/>
              <a:t>inu</a:t>
            </a:r>
            <a:r>
              <a:rPr lang="en-GB" dirty="0" smtClean="0"/>
              <a:t> </a:t>
            </a:r>
            <a:r>
              <a:rPr lang="en-GB" dirty="0" err="1"/>
              <a:t>istih</a:t>
            </a:r>
            <a:r>
              <a:rPr lang="en-GB" dirty="0"/>
              <a:t>, od </a:t>
            </a:r>
            <a:r>
              <a:rPr lang="en-GB" dirty="0" err="1"/>
              <a:t>njega</a:t>
            </a:r>
            <a:r>
              <a:rPr lang="en-GB" dirty="0"/>
              <a:t>/</a:t>
            </a:r>
            <a:r>
              <a:rPr lang="en-GB" dirty="0" err="1"/>
              <a:t>nje</a:t>
            </a:r>
            <a:r>
              <a:rPr lang="en-GB" dirty="0"/>
              <a:t> se </a:t>
            </a:r>
            <a:r>
              <a:rPr lang="en-GB" dirty="0" err="1" smtClean="0"/>
              <a:t>tra</a:t>
            </a:r>
            <a:r>
              <a:rPr lang="bs-Latn-BA" dirty="0"/>
              <a:t>ž</a:t>
            </a:r>
            <a:r>
              <a:rPr lang="en-GB" dirty="0" smtClean="0"/>
              <a:t>i </a:t>
            </a:r>
            <a:r>
              <a:rPr lang="en-GB" dirty="0" err="1"/>
              <a:t>unos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osnovu</a:t>
            </a:r>
            <a:r>
              <a:rPr lang="en-GB" dirty="0"/>
              <a:t> </a:t>
            </a:r>
            <a:r>
              <a:rPr lang="en-GB" dirty="0" err="1"/>
              <a:t>kojih</a:t>
            </a:r>
            <a:r>
              <a:rPr lang="en-GB" dirty="0"/>
              <a:t> se </a:t>
            </a:r>
            <a:r>
              <a:rPr lang="en-GB" dirty="0" err="1" smtClean="0"/>
              <a:t>generi</a:t>
            </a:r>
            <a:r>
              <a:rPr lang="bs-Latn-BA" dirty="0"/>
              <a:t>š</a:t>
            </a:r>
            <a:r>
              <a:rPr lang="en-GB" dirty="0" smtClean="0"/>
              <a:t>e </a:t>
            </a:r>
            <a:r>
              <a:rPr lang="en-GB" dirty="0" err="1" smtClean="0"/>
              <a:t>faktura</a:t>
            </a:r>
            <a:r>
              <a:rPr lang="en-GB" dirty="0" smtClean="0"/>
              <a:t>(</a:t>
            </a:r>
            <a:r>
              <a:rPr lang="en-GB" dirty="0" err="1" smtClean="0"/>
              <a:t>ra</a:t>
            </a:r>
            <a:r>
              <a:rPr lang="bs-Latn-BA" dirty="0" smtClean="0"/>
              <a:t>č</a:t>
            </a:r>
            <a:r>
              <a:rPr lang="en-GB" dirty="0" smtClean="0"/>
              <a:t>un</a:t>
            </a:r>
            <a:r>
              <a:rPr lang="en-GB" dirty="0"/>
              <a:t>) i </a:t>
            </a:r>
            <a:r>
              <a:rPr lang="en-GB" dirty="0" err="1"/>
              <a:t>obavlja</a:t>
            </a:r>
            <a:r>
              <a:rPr lang="en-GB" dirty="0"/>
              <a:t> </a:t>
            </a:r>
            <a:r>
              <a:rPr lang="en-GB" dirty="0" err="1" smtClean="0"/>
              <a:t>isporuka</a:t>
            </a:r>
            <a:r>
              <a:rPr lang="bs-Latn-BA" dirty="0" smtClean="0"/>
              <a:t> ili jednostavna dodjela na licu mjesta</a:t>
            </a:r>
            <a:r>
              <a:rPr lang="en-GB" dirty="0" smtClean="0"/>
              <a:t>.</a:t>
            </a:r>
            <a:endParaRPr lang="bs-Latn-BA" dirty="0" smtClean="0"/>
          </a:p>
          <a:p>
            <a:r>
              <a:rPr lang="en-GB" dirty="0"/>
              <a:t>Da bi </a:t>
            </a:r>
            <a:r>
              <a:rPr lang="en-GB" dirty="0" err="1"/>
              <a:t>iskustvo</a:t>
            </a:r>
            <a:r>
              <a:rPr lang="en-GB" dirty="0"/>
              <a:t> </a:t>
            </a:r>
            <a:r>
              <a:rPr lang="en-GB" dirty="0" err="1"/>
              <a:t>svojih</a:t>
            </a:r>
            <a:r>
              <a:rPr lang="en-GB" dirty="0"/>
              <a:t> </a:t>
            </a:r>
            <a:r>
              <a:rPr lang="en-GB" dirty="0" err="1"/>
              <a:t>kupaca</a:t>
            </a:r>
            <a:r>
              <a:rPr lang="en-GB" dirty="0"/>
              <a:t> </a:t>
            </a:r>
            <a:r>
              <a:rPr lang="en-GB" dirty="0" smtClean="0"/>
              <a:t>u</a:t>
            </a:r>
            <a:r>
              <a:rPr lang="bs-Latn-BA" dirty="0" smtClean="0"/>
              <a:t>č</a:t>
            </a:r>
            <a:r>
              <a:rPr lang="en-GB" dirty="0" err="1" smtClean="0"/>
              <a:t>inili</a:t>
            </a:r>
            <a:r>
              <a:rPr lang="en-GB" dirty="0" smtClean="0"/>
              <a:t> </a:t>
            </a:r>
            <a:r>
              <a:rPr lang="bs-Latn-BA" dirty="0" smtClean="0"/>
              <a:t>š</a:t>
            </a:r>
            <a:r>
              <a:rPr lang="en-GB" dirty="0" smtClean="0"/>
              <a:t>to </a:t>
            </a:r>
            <a:r>
              <a:rPr lang="en-GB" dirty="0" err="1"/>
              <a:t>prijatnijim</a:t>
            </a:r>
            <a:r>
              <a:rPr lang="en-GB" dirty="0"/>
              <a:t>, </a:t>
            </a:r>
            <a:r>
              <a:rPr lang="bs-Latn-BA" dirty="0" smtClean="0"/>
              <a:t>kompanija</a:t>
            </a:r>
            <a:r>
              <a:rPr lang="en-GB" dirty="0" smtClean="0"/>
              <a:t> </a:t>
            </a:r>
            <a:r>
              <a:rPr lang="en-GB" dirty="0" err="1"/>
              <a:t>objavljuje</a:t>
            </a:r>
            <a:r>
              <a:rPr lang="en-GB" dirty="0"/>
              <a:t> </a:t>
            </a:r>
            <a:r>
              <a:rPr lang="en-GB" dirty="0" err="1"/>
              <a:t>popuste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proizvode</a:t>
            </a:r>
            <a:r>
              <a:rPr lang="bs-Latn-BA" dirty="0" smtClean="0"/>
              <a:t>, kao </a:t>
            </a:r>
            <a:r>
              <a:rPr lang="en-GB" dirty="0" smtClean="0"/>
              <a:t>i </a:t>
            </a:r>
            <a:r>
              <a:rPr lang="en-GB" dirty="0" err="1" smtClean="0"/>
              <a:t>garancij</a:t>
            </a:r>
            <a:r>
              <a:rPr lang="bs-Latn-BA" dirty="0" smtClean="0"/>
              <a:t>u.</a:t>
            </a:r>
          </a:p>
          <a:p>
            <a:r>
              <a:rPr lang="bs-Latn-BA" dirty="0" smtClean="0"/>
              <a:t>Baza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poznavati</a:t>
            </a:r>
            <a:r>
              <a:rPr lang="en-GB" dirty="0"/>
              <a:t>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vrste</a:t>
            </a:r>
            <a:r>
              <a:rPr lang="en-GB" dirty="0"/>
              <a:t> </a:t>
            </a:r>
            <a:r>
              <a:rPr lang="en-GB" dirty="0" err="1" smtClean="0"/>
              <a:t>fizi</a:t>
            </a:r>
            <a:r>
              <a:rPr lang="bs-Latn-BA" dirty="0"/>
              <a:t>č</a:t>
            </a:r>
            <a:r>
              <a:rPr lang="en-GB" dirty="0" err="1" smtClean="0"/>
              <a:t>kih</a:t>
            </a:r>
            <a:r>
              <a:rPr lang="en-GB" dirty="0" smtClean="0"/>
              <a:t> </a:t>
            </a:r>
            <a:r>
              <a:rPr lang="en-GB" dirty="0" err="1"/>
              <a:t>lica</a:t>
            </a:r>
            <a:r>
              <a:rPr lang="en-GB" dirty="0"/>
              <a:t>.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kupci</a:t>
            </a:r>
            <a:r>
              <a:rPr lang="en-GB" dirty="0"/>
              <a:t>, </a:t>
            </a:r>
            <a:r>
              <a:rPr lang="en-GB" dirty="0" smtClean="0"/>
              <a:t>a </a:t>
            </a:r>
            <a:r>
              <a:rPr lang="en-GB" dirty="0" err="1"/>
              <a:t>druga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uposlenici</a:t>
            </a:r>
            <a:r>
              <a:rPr lang="en-GB" dirty="0"/>
              <a:t>,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 smtClean="0"/>
              <a:t>raspore</a:t>
            </a:r>
            <a:r>
              <a:rPr lang="bs-Latn-BA" dirty="0" smtClean="0"/>
              <a:t>đ</a:t>
            </a:r>
            <a:r>
              <a:rPr lang="en-GB" dirty="0" err="1" smtClean="0"/>
              <a:t>eni</a:t>
            </a:r>
            <a:r>
              <a:rPr lang="en-GB" dirty="0" smtClean="0"/>
              <a:t> </a:t>
            </a:r>
            <a:r>
              <a:rPr lang="en-GB" dirty="0" err="1"/>
              <a:t>po</a:t>
            </a:r>
            <a:r>
              <a:rPr lang="en-GB" dirty="0"/>
              <a:t> </a:t>
            </a:r>
            <a:r>
              <a:rPr lang="en-GB" dirty="0" err="1"/>
              <a:t>odjelima</a:t>
            </a:r>
            <a:r>
              <a:rPr lang="en-GB" dirty="0" smtClean="0"/>
              <a:t>.</a:t>
            </a:r>
            <a:endParaRPr lang="bs-Latn-BA" dirty="0" smtClean="0"/>
          </a:p>
          <a:p>
            <a:r>
              <a:rPr lang="en-GB" dirty="0"/>
              <a:t>Od </a:t>
            </a:r>
            <a:r>
              <a:rPr lang="en-GB" dirty="0" err="1"/>
              <a:t>dodatnih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,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mora</a:t>
            </a:r>
            <a:r>
              <a:rPr lang="en-GB" dirty="0"/>
              <a:t> </a:t>
            </a:r>
            <a:r>
              <a:rPr lang="en-GB" dirty="0" err="1"/>
              <a:t>voditi</a:t>
            </a:r>
            <a:r>
              <a:rPr lang="en-GB" dirty="0"/>
              <a:t> </a:t>
            </a:r>
            <a:r>
              <a:rPr lang="en-GB" dirty="0" err="1"/>
              <a:t>evidenciju</a:t>
            </a:r>
            <a:r>
              <a:rPr lang="en-GB" dirty="0"/>
              <a:t> i o </a:t>
            </a:r>
            <a:r>
              <a:rPr lang="en-GB" dirty="0" err="1"/>
              <a:t>datumu</a:t>
            </a:r>
            <a:r>
              <a:rPr lang="en-GB" dirty="0"/>
              <a:t> </a:t>
            </a:r>
            <a:r>
              <a:rPr lang="en-GB" dirty="0" err="1"/>
              <a:t>zaposlenja</a:t>
            </a:r>
            <a:r>
              <a:rPr lang="en-GB" dirty="0"/>
              <a:t> </a:t>
            </a:r>
            <a:r>
              <a:rPr lang="en-GB" dirty="0" err="1"/>
              <a:t>uposlenika</a:t>
            </a:r>
            <a:r>
              <a:rPr lang="en-GB" dirty="0"/>
              <a:t>, </a:t>
            </a:r>
            <a:r>
              <a:rPr lang="en-GB" dirty="0" err="1"/>
              <a:t>njegovoj</a:t>
            </a:r>
            <a:r>
              <a:rPr lang="en-GB" dirty="0"/>
              <a:t>/</a:t>
            </a:r>
            <a:r>
              <a:rPr lang="en-GB" dirty="0" err="1"/>
              <a:t>njenoj</a:t>
            </a:r>
            <a:r>
              <a:rPr lang="en-GB" dirty="0"/>
              <a:t> </a:t>
            </a:r>
            <a:r>
              <a:rPr lang="en-GB" dirty="0" err="1"/>
              <a:t>plati</a:t>
            </a:r>
            <a:r>
              <a:rPr lang="en-GB" dirty="0"/>
              <a:t>, </a:t>
            </a:r>
            <a:r>
              <a:rPr lang="en-GB" dirty="0" err="1"/>
              <a:t>broju</a:t>
            </a:r>
            <a:r>
              <a:rPr lang="en-GB" dirty="0"/>
              <a:t> </a:t>
            </a:r>
            <a:r>
              <a:rPr lang="en-GB" dirty="0" err="1"/>
              <a:t>bankovnog</a:t>
            </a:r>
            <a:r>
              <a:rPr lang="en-GB" dirty="0"/>
              <a:t> </a:t>
            </a:r>
            <a:r>
              <a:rPr lang="en-GB" dirty="0" err="1" smtClean="0"/>
              <a:t>ra</a:t>
            </a:r>
            <a:r>
              <a:rPr lang="bs-Latn-BA" dirty="0"/>
              <a:t>č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plate </a:t>
            </a:r>
            <a:r>
              <a:rPr lang="en-GB" dirty="0" err="1" smtClean="0"/>
              <a:t>upla</a:t>
            </a:r>
            <a:r>
              <a:rPr lang="bs-Latn-BA" dirty="0" smtClean="0"/>
              <a:t>ć</a:t>
            </a:r>
            <a:r>
              <a:rPr lang="en-GB" dirty="0" err="1" smtClean="0"/>
              <a:t>uju</a:t>
            </a:r>
            <a:r>
              <a:rPr lang="en-GB" dirty="0"/>
              <a:t>, </a:t>
            </a:r>
            <a:r>
              <a:rPr lang="en-GB" dirty="0" err="1"/>
              <a:t>odjelu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kojem</a:t>
            </a:r>
            <a:r>
              <a:rPr lang="en-GB" dirty="0"/>
              <a:t> </a:t>
            </a:r>
            <a:r>
              <a:rPr lang="en-GB" dirty="0" err="1"/>
              <a:t>rade</a:t>
            </a:r>
            <a:r>
              <a:rPr lang="en-GB" dirty="0"/>
              <a:t>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ugovora</a:t>
            </a:r>
            <a:r>
              <a:rPr lang="en-GB" dirty="0"/>
              <a:t> </a:t>
            </a:r>
            <a:r>
              <a:rPr lang="en-GB" dirty="0" err="1"/>
              <a:t>kojim</a:t>
            </a:r>
            <a:r>
              <a:rPr lang="en-GB" dirty="0"/>
              <a:t> je </a:t>
            </a:r>
            <a:r>
              <a:rPr lang="en-GB" dirty="0" err="1" smtClean="0"/>
              <a:t>zaklju</a:t>
            </a:r>
            <a:r>
              <a:rPr lang="bs-Latn-BA" dirty="0"/>
              <a:t>č</a:t>
            </a:r>
            <a:r>
              <a:rPr lang="en-GB" dirty="0" smtClean="0"/>
              <a:t>en </a:t>
            </a:r>
            <a:r>
              <a:rPr lang="en-GB" dirty="0" err="1"/>
              <a:t>radni</a:t>
            </a:r>
            <a:r>
              <a:rPr lang="en-GB" dirty="0"/>
              <a:t> </a:t>
            </a:r>
            <a:r>
              <a:rPr lang="en-GB" dirty="0" err="1"/>
              <a:t>odnos</a:t>
            </a:r>
            <a:r>
              <a:rPr lang="en-GB" dirty="0"/>
              <a:t> </a:t>
            </a:r>
            <a:r>
              <a:rPr lang="en-GB" dirty="0" err="1"/>
              <a:t>izmedu</a:t>
            </a:r>
            <a:r>
              <a:rPr lang="en-GB" dirty="0"/>
              <a:t> </a:t>
            </a:r>
            <a:r>
              <a:rPr lang="en-GB" dirty="0" err="1"/>
              <a:t>uposlenika</a:t>
            </a:r>
            <a:r>
              <a:rPr lang="en-GB" dirty="0"/>
              <a:t> i </a:t>
            </a:r>
            <a:r>
              <a:rPr lang="bs-Latn-BA" dirty="0" smtClean="0"/>
              <a:t>kompanije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0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Odabir baze</a:t>
            </a:r>
            <a:endParaRPr lang="en-GB" dirty="0"/>
          </a:p>
        </p:txBody>
      </p:sp>
      <p:pic>
        <p:nvPicPr>
          <p:cNvPr id="4098" name="Picture 2" descr="C:\Users\HARUN\Desktop\BI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37" y="2249488"/>
            <a:ext cx="55115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04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Odabir tabela</a:t>
            </a:r>
            <a:endParaRPr lang="en-GB" dirty="0"/>
          </a:p>
        </p:txBody>
      </p:sp>
      <p:pic>
        <p:nvPicPr>
          <p:cNvPr id="5122" name="Picture 2" descr="C:\Users\HARUN\Desktop\BI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2249488"/>
            <a:ext cx="5405437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27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Okruženje spremno za kreiranje izvještaja</a:t>
            </a:r>
            <a:endParaRPr lang="en-GB" dirty="0"/>
          </a:p>
        </p:txBody>
      </p:sp>
      <p:pic>
        <p:nvPicPr>
          <p:cNvPr id="6146" name="Picture 2" descr="C:\Users\HARUN\Desktop\BI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7" y="2249488"/>
            <a:ext cx="805310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06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Prikaz kategorija po gradovima proizvodnje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699516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Prikaz skladišta po državama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6569710" cy="37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Prikaz kategorija po cijeni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62484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6225412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://www.youtube.com/watch?v=SNyjeb9Rd7M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225412"/>
            <a:ext cx="1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Koristan link: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4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90800"/>
            <a:ext cx="5791200" cy="1066800"/>
          </a:xfrm>
        </p:spPr>
        <p:txBody>
          <a:bodyPr>
            <a:noAutofit/>
          </a:bodyPr>
          <a:lstStyle/>
          <a:p>
            <a:r>
              <a:rPr lang="bs-Latn-BA" sz="4800" dirty="0" smtClean="0"/>
              <a:t>Hvala vam na pažnji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3200400" cy="1219200"/>
          </a:xfrm>
        </p:spPr>
        <p:txBody>
          <a:bodyPr/>
          <a:lstStyle/>
          <a:p>
            <a:pPr marL="109728" indent="0">
              <a:buNone/>
            </a:pPr>
            <a:r>
              <a:rPr lang="bs-Latn-BA" dirty="0" smtClean="0"/>
              <a:t>Harun Hadžić</a:t>
            </a:r>
          </a:p>
          <a:p>
            <a:pPr marL="109728" indent="0">
              <a:buNone/>
            </a:pPr>
            <a:r>
              <a:rPr lang="bs-Latn-BA" dirty="0" smtClean="0"/>
              <a:t>Bakir Karović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3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ARUN\Desktop\Seminarski rad SP\Zuto\er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2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err="1" smtClean="0"/>
              <a:t>Dimenzijski</a:t>
            </a:r>
            <a:r>
              <a:rPr lang="sr-Latn-CS" dirty="0" smtClean="0"/>
              <a:t> model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Način </a:t>
            </a:r>
            <a:r>
              <a:rPr lang="sr-Latn-CS" dirty="0" err="1" smtClean="0"/>
              <a:t>strukturisanja</a:t>
            </a:r>
            <a:r>
              <a:rPr lang="sr-Latn-CS" dirty="0" smtClean="0"/>
              <a:t> podataka tako da se podaci brže čitaju</a:t>
            </a:r>
          </a:p>
          <a:p>
            <a:r>
              <a:rPr lang="sr-Latn-CS" dirty="0" smtClean="0"/>
              <a:t>Najviše se razlikuje od ER modela po tome što ima puno manje tabela jer su tabele </a:t>
            </a:r>
            <a:r>
              <a:rPr lang="sr-Latn-CS" dirty="0" err="1" smtClean="0"/>
              <a:t>denormalizovane</a:t>
            </a:r>
            <a:r>
              <a:rPr lang="sr-Latn-CS" dirty="0" smtClean="0"/>
              <a:t> te nisu </a:t>
            </a:r>
            <a:r>
              <a:rPr lang="sr-Latn-CS" dirty="0" err="1" smtClean="0"/>
              <a:t>optimizirane</a:t>
            </a:r>
            <a:r>
              <a:rPr lang="sr-Latn-CS" dirty="0" smtClean="0"/>
              <a:t> za CRUD operacije u realnom vremenu kao relacioni model</a:t>
            </a:r>
          </a:p>
          <a:p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28889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dirty="0" smtClean="0"/>
              <a:t>Koraci kreiranja dimenzijskog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r-Latn-CS" dirty="0" smtClean="0"/>
              <a:t>1. Opis </a:t>
            </a:r>
            <a:r>
              <a:rPr lang="sr-Latn-CS" dirty="0" err="1" smtClean="0"/>
              <a:t>business</a:t>
            </a:r>
            <a:r>
              <a:rPr lang="sr-Latn-CS" dirty="0" smtClean="0"/>
              <a:t> procesa</a:t>
            </a:r>
          </a:p>
          <a:p>
            <a:pPr marL="109728" indent="0">
              <a:buNone/>
            </a:pPr>
            <a:r>
              <a:rPr lang="sr-Latn-CS" dirty="0" smtClean="0"/>
              <a:t>2. Prepoznati </a:t>
            </a:r>
            <a:r>
              <a:rPr lang="sr-Latn-CS" dirty="0" err="1" smtClean="0"/>
              <a:t>granule</a:t>
            </a:r>
            <a:r>
              <a:rPr lang="sr-Latn-CS" dirty="0" smtClean="0"/>
              <a:t> u procesu npr. proizvodi narudžbe kupca</a:t>
            </a:r>
          </a:p>
          <a:p>
            <a:pPr marL="109728" indent="0">
              <a:buNone/>
            </a:pPr>
            <a:r>
              <a:rPr lang="sr-Latn-CS" dirty="0" smtClean="0"/>
              <a:t>3. Prepoznati dimenzije – najčešće su to imenice npr. kupac, proizvod, </a:t>
            </a:r>
            <a:r>
              <a:rPr lang="sr-Latn-CS" dirty="0" err="1" smtClean="0"/>
              <a:t>uposlenik</a:t>
            </a:r>
            <a:r>
              <a:rPr lang="sr-Latn-CS" dirty="0" smtClean="0"/>
              <a:t>, faktura, narudžba</a:t>
            </a:r>
          </a:p>
          <a:p>
            <a:pPr marL="109728" indent="0">
              <a:buNone/>
            </a:pPr>
            <a:r>
              <a:rPr lang="sr-Latn-CS" dirty="0" smtClean="0"/>
              <a:t>4. 	Prepoznavanje brojčanih i aditivnih mjera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9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Snowflake schema</a:t>
            </a:r>
            <a:endParaRPr lang="sr-Latn-C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55" y="2085277"/>
            <a:ext cx="6722145" cy="4772723"/>
          </a:xfrm>
        </p:spPr>
      </p:pic>
    </p:spTree>
    <p:extLst>
      <p:ext uri="{BB962C8B-B14F-4D97-AF65-F5344CB8AC3E}">
        <p14:creationId xmlns:p14="http://schemas.microsoft.com/office/powerpoint/2010/main" val="32416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Zvjezdasta shema</a:t>
            </a:r>
            <a:endParaRPr lang="en-GB" dirty="0"/>
          </a:p>
        </p:txBody>
      </p:sp>
      <p:pic>
        <p:nvPicPr>
          <p:cNvPr id="5" name="Picture 4" descr="C:\Users\HARUN\Desktop\Seminarski rad SP\Zvjezd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010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1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195" y="838200"/>
            <a:ext cx="8229600" cy="1066800"/>
          </a:xfrm>
        </p:spPr>
        <p:txBody>
          <a:bodyPr/>
          <a:lstStyle/>
          <a:p>
            <a:r>
              <a:rPr lang="bs-Latn-BA" dirty="0" smtClean="0"/>
              <a:t>DWH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95" y="2209800"/>
            <a:ext cx="918410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522</TotalTime>
  <Words>615</Words>
  <Application>Microsoft Office PowerPoint</Application>
  <PresentationFormat>On-screen Show (4:3)</PresentationFormat>
  <Paragraphs>64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Tema: Skladišta podataka za maloprodaju kompjuterske opreme </vt:lpstr>
      <vt:lpstr>Korisnički zahtjevi:</vt:lpstr>
      <vt:lpstr>Korisnički zahtjevi:</vt:lpstr>
      <vt:lpstr>PowerPoint Presentation</vt:lpstr>
      <vt:lpstr>Dimenzijski model</vt:lpstr>
      <vt:lpstr>Koraci kreiranja dimenzijskog modela</vt:lpstr>
      <vt:lpstr>Snowflake schema</vt:lpstr>
      <vt:lpstr>Zvjezdasta shema</vt:lpstr>
      <vt:lpstr>DWH</vt:lpstr>
      <vt:lpstr>ETL</vt:lpstr>
      <vt:lpstr>Za ETL proces je korišten Talend Open Studio  </vt:lpstr>
      <vt:lpstr>Dohvaćanje scheme </vt:lpstr>
      <vt:lpstr>Primjer job-a</vt:lpstr>
      <vt:lpstr>Primjer spajanja tabela</vt:lpstr>
      <vt:lpstr>Grupisanje podaka za agregatne funkcije</vt:lpstr>
      <vt:lpstr>Expression builder</vt:lpstr>
      <vt:lpstr>Transformisani izlaz mora odgovarati schemi tabele u koju se upisuje po svakom tipu i po redoslijedu kolona</vt:lpstr>
      <vt:lpstr>Kocka</vt:lpstr>
      <vt:lpstr>SQL Server Data Tools koji će pokrenuti radno okružje Microsoft Visual Studio</vt:lpstr>
      <vt:lpstr>Definisanje izvora podataka</vt:lpstr>
      <vt:lpstr>Spajanje na bazu</vt:lpstr>
      <vt:lpstr>Odabir tabela</vt:lpstr>
      <vt:lpstr>Odabir dimenzijske tabele</vt:lpstr>
      <vt:lpstr>OLAP kocka</vt:lpstr>
      <vt:lpstr>OLAP kocka – pokazatelj maloprodaje</vt:lpstr>
      <vt:lpstr>Power BI alat za kreiranje izvještaja Prikaz cijene po proizvodima</vt:lpstr>
      <vt:lpstr>Power BI - prvi dojam</vt:lpstr>
      <vt:lpstr>Odabir resursa</vt:lpstr>
      <vt:lpstr>Odabir servera</vt:lpstr>
      <vt:lpstr>Odabir baze</vt:lpstr>
      <vt:lpstr>Odabir tabela</vt:lpstr>
      <vt:lpstr>Okruženje spremno za kreiranje izvještaja</vt:lpstr>
      <vt:lpstr>Prikaz kategorija po gradovima proizvodnje</vt:lpstr>
      <vt:lpstr>Prikaz skladišta po državama</vt:lpstr>
      <vt:lpstr>Prikaz kategorija po cijeni</vt:lpstr>
      <vt:lpstr>Hvala vam na pažnji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Skladišta podataka za maloprodaju kompjuterske opreme </dc:title>
  <dc:creator>Harun Hadzic</dc:creator>
  <cp:lastModifiedBy>Bakir</cp:lastModifiedBy>
  <cp:revision>35</cp:revision>
  <dcterms:created xsi:type="dcterms:W3CDTF">2006-08-16T00:00:00Z</dcterms:created>
  <dcterms:modified xsi:type="dcterms:W3CDTF">2020-05-18T15:04:13Z</dcterms:modified>
</cp:coreProperties>
</file>