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eautifully Delicious Sans Heavy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66364" y="1946928"/>
            <a:ext cx="4792936" cy="4955103"/>
          </a:xfrm>
          <a:custGeom>
            <a:avLst/>
            <a:gdLst/>
            <a:ahLst/>
            <a:cxnLst/>
            <a:rect l="l" t="t" r="r" b="b"/>
            <a:pathLst>
              <a:path w="4792936" h="4955103">
                <a:moveTo>
                  <a:pt x="0" y="0"/>
                </a:moveTo>
                <a:lnTo>
                  <a:pt x="4792936" y="0"/>
                </a:lnTo>
                <a:lnTo>
                  <a:pt x="4792936" y="4955104"/>
                </a:lnTo>
                <a:lnTo>
                  <a:pt x="0" y="4955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04307" y="2436676"/>
            <a:ext cx="6854993" cy="5733267"/>
          </a:xfrm>
          <a:custGeom>
            <a:avLst/>
            <a:gdLst/>
            <a:ahLst/>
            <a:cxnLst/>
            <a:rect l="l" t="t" r="r" b="b"/>
            <a:pathLst>
              <a:path w="6854993" h="5733267">
                <a:moveTo>
                  <a:pt x="0" y="0"/>
                </a:moveTo>
                <a:lnTo>
                  <a:pt x="6854993" y="0"/>
                </a:lnTo>
                <a:lnTo>
                  <a:pt x="6854993" y="5733267"/>
                </a:lnTo>
                <a:lnTo>
                  <a:pt x="0" y="5733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13725">
            <a:off x="6557662" y="-3021042"/>
            <a:ext cx="5172677" cy="5347692"/>
          </a:xfrm>
          <a:custGeom>
            <a:avLst/>
            <a:gdLst/>
            <a:ahLst/>
            <a:cxnLst/>
            <a:rect l="l" t="t" r="r" b="b"/>
            <a:pathLst>
              <a:path w="5172677" h="5347692">
                <a:moveTo>
                  <a:pt x="0" y="0"/>
                </a:moveTo>
                <a:lnTo>
                  <a:pt x="5172676" y="0"/>
                </a:lnTo>
                <a:lnTo>
                  <a:pt x="5172676" y="5347693"/>
                </a:lnTo>
                <a:lnTo>
                  <a:pt x="0" y="5347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35863" y="2653125"/>
            <a:ext cx="8924195" cy="3795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6800" spc="-285">
                <a:solidFill>
                  <a:srgbClr val="0B0104"/>
                </a:solidFill>
                <a:latin typeface="Beautifully Delicious Sans Heavy"/>
              </a:rPr>
              <a:t>Курсовая работа по web-программированию на django</a:t>
            </a:r>
          </a:p>
        </p:txBody>
      </p:sp>
      <p:sp>
        <p:nvSpPr>
          <p:cNvPr id="6" name="AutoShape 6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7" name="TextBox 7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87739" y="8229216"/>
            <a:ext cx="6171712" cy="115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3325">
                <a:solidFill>
                  <a:srgbClr val="0B0104"/>
                </a:solidFill>
                <a:latin typeface="Open Sans"/>
              </a:rPr>
              <a:t>Бакиева Виктория</a:t>
            </a:r>
          </a:p>
          <a:p>
            <a:pPr algn="ctr">
              <a:lnSpc>
                <a:spcPts val="4655"/>
              </a:lnSpc>
            </a:pPr>
            <a:r>
              <a:rPr lang="en-US" sz="3325">
                <a:solidFill>
                  <a:srgbClr val="0B0104"/>
                </a:solidFill>
                <a:latin typeface="Open Sans"/>
              </a:rPr>
              <a:t>Алматы, Июнь 2024 г.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737892" y="9545125"/>
            <a:ext cx="821558" cy="201791"/>
            <a:chOff x="0" y="0"/>
            <a:chExt cx="2068236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9690951" y="4014863"/>
            <a:ext cx="7235871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B0104"/>
                </a:solidFill>
                <a:latin typeface="Inter"/>
              </a:rPr>
              <a:t>Здесь будет ссылка)</a:t>
            </a:r>
          </a:p>
        </p:txBody>
      </p:sp>
      <p:sp>
        <p:nvSpPr>
          <p:cNvPr id="4" name="Freeform 4"/>
          <p:cNvSpPr/>
          <p:nvPr/>
        </p:nvSpPr>
        <p:spPr>
          <a:xfrm>
            <a:off x="4739135" y="2008166"/>
            <a:ext cx="2783223" cy="2666834"/>
          </a:xfrm>
          <a:custGeom>
            <a:avLst/>
            <a:gdLst/>
            <a:ahLst/>
            <a:cxnLst/>
            <a:rect l="l" t="t" r="r" b="b"/>
            <a:pathLst>
              <a:path w="2783223" h="2666834">
                <a:moveTo>
                  <a:pt x="0" y="0"/>
                </a:moveTo>
                <a:lnTo>
                  <a:pt x="2783223" y="0"/>
                </a:lnTo>
                <a:lnTo>
                  <a:pt x="2783223" y="2666833"/>
                </a:lnTo>
                <a:lnTo>
                  <a:pt x="0" y="2666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85774" y="5845662"/>
            <a:ext cx="2227772" cy="2298827"/>
          </a:xfrm>
          <a:custGeom>
            <a:avLst/>
            <a:gdLst/>
            <a:ahLst/>
            <a:cxnLst/>
            <a:rect l="l" t="t" r="r" b="b"/>
            <a:pathLst>
              <a:path w="2227772" h="2298827">
                <a:moveTo>
                  <a:pt x="0" y="0"/>
                </a:moveTo>
                <a:lnTo>
                  <a:pt x="2227772" y="0"/>
                </a:lnTo>
                <a:lnTo>
                  <a:pt x="2227772" y="2298827"/>
                </a:lnTo>
                <a:lnTo>
                  <a:pt x="0" y="2298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70186" y="2441635"/>
            <a:ext cx="5992040" cy="5403730"/>
          </a:xfrm>
          <a:custGeom>
            <a:avLst/>
            <a:gdLst/>
            <a:ahLst/>
            <a:cxnLst/>
            <a:rect l="l" t="t" r="r" b="b"/>
            <a:pathLst>
              <a:path w="5992040" h="5403730">
                <a:moveTo>
                  <a:pt x="0" y="0"/>
                </a:moveTo>
                <a:lnTo>
                  <a:pt x="5992040" y="0"/>
                </a:lnTo>
                <a:lnTo>
                  <a:pt x="5992040" y="5403730"/>
                </a:lnTo>
                <a:lnTo>
                  <a:pt x="0" y="5403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5640" y="69523"/>
            <a:ext cx="732575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dirty="0" err="1">
                <a:solidFill>
                  <a:srgbClr val="0B0104"/>
                </a:solidFill>
                <a:latin typeface="Open Sans Bold"/>
              </a:rPr>
              <a:t>Веб-сайт</a:t>
            </a:r>
            <a:r>
              <a:rPr lang="en-US" sz="4400" dirty="0">
                <a:solidFill>
                  <a:srgbClr val="0B0104"/>
                </a:solidFill>
                <a:latin typeface="Open Sans Bold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Freeform 3"/>
          <p:cNvSpPr/>
          <p:nvPr/>
        </p:nvSpPr>
        <p:spPr>
          <a:xfrm rot="-2015130">
            <a:off x="10034577" y="1843661"/>
            <a:ext cx="6632526" cy="5245725"/>
          </a:xfrm>
          <a:custGeom>
            <a:avLst/>
            <a:gdLst/>
            <a:ahLst/>
            <a:cxnLst/>
            <a:rect l="l" t="t" r="r" b="b"/>
            <a:pathLst>
              <a:path w="6632526" h="5245725">
                <a:moveTo>
                  <a:pt x="0" y="0"/>
                </a:moveTo>
                <a:lnTo>
                  <a:pt x="6632525" y="0"/>
                </a:lnTo>
                <a:lnTo>
                  <a:pt x="6632525" y="5245724"/>
                </a:lnTo>
                <a:lnTo>
                  <a:pt x="0" y="5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235863" y="5698632"/>
            <a:ext cx="17612837" cy="9525"/>
          </a:xfrm>
          <a:prstGeom prst="rect">
            <a:avLst/>
          </a:prstGeom>
          <a:solidFill>
            <a:srgbClr val="0B0104"/>
          </a:solidFill>
        </p:spPr>
      </p:sp>
      <p:sp>
        <p:nvSpPr>
          <p:cNvPr id="5" name="Freeform 5"/>
          <p:cNvSpPr/>
          <p:nvPr/>
        </p:nvSpPr>
        <p:spPr>
          <a:xfrm flipH="1">
            <a:off x="9890083" y="2028331"/>
            <a:ext cx="7369217" cy="6230338"/>
          </a:xfrm>
          <a:custGeom>
            <a:avLst/>
            <a:gdLst/>
            <a:ahLst/>
            <a:cxnLst/>
            <a:rect l="l" t="t" r="r" b="b"/>
            <a:pathLst>
              <a:path w="7369217" h="6230338">
                <a:moveTo>
                  <a:pt x="7369217" y="0"/>
                </a:moveTo>
                <a:lnTo>
                  <a:pt x="0" y="0"/>
                </a:lnTo>
                <a:lnTo>
                  <a:pt x="0" y="6230338"/>
                </a:lnTo>
                <a:lnTo>
                  <a:pt x="7369217" y="6230338"/>
                </a:lnTo>
                <a:lnTo>
                  <a:pt x="73692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7" name="Freeform 7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687870" y="7629265"/>
            <a:ext cx="647975" cy="64797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 rot="894095">
            <a:off x="15688452" y="1028700"/>
            <a:ext cx="1570848" cy="999631"/>
          </a:xfrm>
          <a:custGeom>
            <a:avLst/>
            <a:gdLst/>
            <a:ahLst/>
            <a:cxnLst/>
            <a:rect l="l" t="t" r="r" b="b"/>
            <a:pathLst>
              <a:path w="1570848" h="999631">
                <a:moveTo>
                  <a:pt x="0" y="0"/>
                </a:moveTo>
                <a:lnTo>
                  <a:pt x="1570848" y="0"/>
                </a:lnTo>
                <a:lnTo>
                  <a:pt x="1570848" y="999631"/>
                </a:lnTo>
                <a:lnTo>
                  <a:pt x="0" y="999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7551" y="1616216"/>
            <a:ext cx="7890272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0B0104"/>
                </a:solidFill>
                <a:latin typeface="Open Sans Bold"/>
              </a:rPr>
              <a:t>Краткое описание проекта: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6547" y="2600865"/>
            <a:ext cx="8322377" cy="1323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B0104"/>
                </a:solidFill>
                <a:latin typeface="Inter"/>
              </a:rPr>
              <a:t>Форум для публикаций с возможностью взаимодействия пользователей. Проект позволяет обмениваться знаниями и опытом в различных областях, создавая активное сообщество и улучшая коммуникацию среди пользователей.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7551" y="5612907"/>
            <a:ext cx="4149067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0B0104"/>
                </a:solidFill>
                <a:latin typeface="Open Sans Bold"/>
              </a:rPr>
              <a:t>Цель проекта: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5388" y="6589537"/>
            <a:ext cx="6936302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B0104"/>
                </a:solidFill>
                <a:latin typeface="Inter"/>
              </a:rPr>
              <a:t>Создание функционального и удобного веб-форума на основе Django.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TextBox 3"/>
          <p:cNvSpPr txBox="1"/>
          <p:nvPr/>
        </p:nvSpPr>
        <p:spPr>
          <a:xfrm>
            <a:off x="7619680" y="77530"/>
            <a:ext cx="9764759" cy="1402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4300" spc="-180">
                <a:solidFill>
                  <a:srgbClr val="0B0104"/>
                </a:solidFill>
                <a:latin typeface="Beautifully Delicious Sans Heavy"/>
              </a:rPr>
              <a:t>Используемые технологии и инструменты: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245388" y="5021791"/>
            <a:ext cx="6374292" cy="9525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8" name="Freeform 8"/>
          <p:cNvSpPr/>
          <p:nvPr/>
        </p:nvSpPr>
        <p:spPr>
          <a:xfrm rot="-6962730">
            <a:off x="1967752" y="7200241"/>
            <a:ext cx="1591206" cy="1645044"/>
          </a:xfrm>
          <a:custGeom>
            <a:avLst/>
            <a:gdLst/>
            <a:ahLst/>
            <a:cxnLst/>
            <a:rect l="l" t="t" r="r" b="b"/>
            <a:pathLst>
              <a:path w="1591206" h="1645044">
                <a:moveTo>
                  <a:pt x="0" y="0"/>
                </a:moveTo>
                <a:lnTo>
                  <a:pt x="1591207" y="0"/>
                </a:lnTo>
                <a:lnTo>
                  <a:pt x="1591207" y="1645045"/>
                </a:lnTo>
                <a:lnTo>
                  <a:pt x="0" y="1645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713944" y="1665155"/>
            <a:ext cx="1497646" cy="1545413"/>
          </a:xfrm>
          <a:custGeom>
            <a:avLst/>
            <a:gdLst/>
            <a:ahLst/>
            <a:cxnLst/>
            <a:rect l="l" t="t" r="r" b="b"/>
            <a:pathLst>
              <a:path w="1497646" h="1545413">
                <a:moveTo>
                  <a:pt x="0" y="0"/>
                </a:moveTo>
                <a:lnTo>
                  <a:pt x="1497646" y="0"/>
                </a:lnTo>
                <a:lnTo>
                  <a:pt x="1497646" y="1545414"/>
                </a:lnTo>
                <a:lnTo>
                  <a:pt x="0" y="1545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289209" y="2289193"/>
            <a:ext cx="4286651" cy="5708615"/>
          </a:xfrm>
          <a:custGeom>
            <a:avLst/>
            <a:gdLst/>
            <a:ahLst/>
            <a:cxnLst/>
            <a:rect l="l" t="t" r="r" b="b"/>
            <a:pathLst>
              <a:path w="4286651" h="5708615">
                <a:moveTo>
                  <a:pt x="0" y="0"/>
                </a:moveTo>
                <a:lnTo>
                  <a:pt x="4286650" y="0"/>
                </a:lnTo>
                <a:lnTo>
                  <a:pt x="4286650" y="5708614"/>
                </a:lnTo>
                <a:lnTo>
                  <a:pt x="0" y="57086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629978" y="2035216"/>
            <a:ext cx="9774501" cy="1175352"/>
            <a:chOff x="0" y="0"/>
            <a:chExt cx="13032668" cy="156713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19678" cy="1567136"/>
              <a:chOff x="0" y="0"/>
              <a:chExt cx="37391228" cy="450066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7391228" cy="4500661"/>
              </a:xfrm>
              <a:custGeom>
                <a:avLst/>
                <a:gdLst/>
                <a:ahLst/>
                <a:cxnLst/>
                <a:rect l="l" t="t" r="r" b="b"/>
                <a:pathLst>
                  <a:path w="37391228" h="4500661">
                    <a:moveTo>
                      <a:pt x="37266767" y="59690"/>
                    </a:moveTo>
                    <a:cubicBezTo>
                      <a:pt x="37302328" y="59690"/>
                      <a:pt x="37331538" y="88900"/>
                      <a:pt x="37331538" y="124460"/>
                    </a:cubicBezTo>
                    <a:lnTo>
                      <a:pt x="37331538" y="4376201"/>
                    </a:lnTo>
                    <a:cubicBezTo>
                      <a:pt x="37331538" y="4411761"/>
                      <a:pt x="37302328" y="4440971"/>
                      <a:pt x="37266767" y="4440971"/>
                    </a:cubicBezTo>
                    <a:lnTo>
                      <a:pt x="124460" y="4440971"/>
                    </a:lnTo>
                    <a:cubicBezTo>
                      <a:pt x="88900" y="4440971"/>
                      <a:pt x="59690" y="4411761"/>
                      <a:pt x="59690" y="43762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266767" y="59690"/>
                    </a:lnTo>
                    <a:moveTo>
                      <a:pt x="3726676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376201"/>
                    </a:lnTo>
                    <a:cubicBezTo>
                      <a:pt x="0" y="4444781"/>
                      <a:pt x="55880" y="4500661"/>
                      <a:pt x="124460" y="4500661"/>
                    </a:cubicBezTo>
                    <a:lnTo>
                      <a:pt x="37266767" y="4500661"/>
                    </a:lnTo>
                    <a:cubicBezTo>
                      <a:pt x="37335349" y="4500661"/>
                      <a:pt x="37391228" y="4444781"/>
                      <a:pt x="37391228" y="4376201"/>
                    </a:cubicBezTo>
                    <a:lnTo>
                      <a:pt x="37391228" y="124460"/>
                    </a:lnTo>
                    <a:cubicBezTo>
                      <a:pt x="37391228" y="55880"/>
                      <a:pt x="37335349" y="0"/>
                      <a:pt x="37266767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80185" y="893507"/>
              <a:ext cx="11350452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39"/>
                </a:lnSpc>
                <a:spcBef>
                  <a:spcPct val="0"/>
                </a:spcBef>
              </a:pPr>
              <a:r>
                <a:rPr lang="en-US" sz="2099" u="none" strike="noStrike">
                  <a:solidFill>
                    <a:srgbClr val="0B0104"/>
                  </a:solidFill>
                  <a:latin typeface="Inter"/>
                </a:rPr>
                <a:t>HTML5, CSS3, JS, Bootstrap, CkEditor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990" y="23768"/>
              <a:ext cx="13019678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40"/>
                </a:lnSpc>
                <a:spcBef>
                  <a:spcPct val="0"/>
                </a:spcBef>
              </a:pPr>
              <a:r>
                <a:rPr lang="en-US" sz="3100" u="none" strike="noStrike">
                  <a:solidFill>
                    <a:srgbClr val="000000"/>
                  </a:solidFill>
                  <a:latin typeface="Open Sans"/>
                </a:rPr>
                <a:t>Интерфейс пользователя: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29978" y="3621617"/>
            <a:ext cx="9774501" cy="1189150"/>
            <a:chOff x="0" y="0"/>
            <a:chExt cx="13032668" cy="158553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3019678" cy="1585533"/>
              <a:chOff x="0" y="0"/>
              <a:chExt cx="37391228" cy="455349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7391228" cy="4553495"/>
              </a:xfrm>
              <a:custGeom>
                <a:avLst/>
                <a:gdLst/>
                <a:ahLst/>
                <a:cxnLst/>
                <a:rect l="l" t="t" r="r" b="b"/>
                <a:pathLst>
                  <a:path w="37391228" h="4553495">
                    <a:moveTo>
                      <a:pt x="37266767" y="59690"/>
                    </a:moveTo>
                    <a:cubicBezTo>
                      <a:pt x="37302328" y="59690"/>
                      <a:pt x="37331538" y="88900"/>
                      <a:pt x="37331538" y="124460"/>
                    </a:cubicBezTo>
                    <a:lnTo>
                      <a:pt x="37331538" y="4429035"/>
                    </a:lnTo>
                    <a:cubicBezTo>
                      <a:pt x="37331538" y="4464595"/>
                      <a:pt x="37302328" y="4493805"/>
                      <a:pt x="37266767" y="4493805"/>
                    </a:cubicBezTo>
                    <a:lnTo>
                      <a:pt x="124460" y="4493805"/>
                    </a:lnTo>
                    <a:cubicBezTo>
                      <a:pt x="88900" y="4493805"/>
                      <a:pt x="59690" y="4464595"/>
                      <a:pt x="59690" y="44290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266767" y="59690"/>
                    </a:lnTo>
                    <a:moveTo>
                      <a:pt x="3726676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429035"/>
                    </a:lnTo>
                    <a:cubicBezTo>
                      <a:pt x="0" y="4497615"/>
                      <a:pt x="55880" y="4553495"/>
                      <a:pt x="124460" y="4553495"/>
                    </a:cubicBezTo>
                    <a:lnTo>
                      <a:pt x="37266767" y="4553495"/>
                    </a:lnTo>
                    <a:cubicBezTo>
                      <a:pt x="37335349" y="4553495"/>
                      <a:pt x="37391228" y="4497615"/>
                      <a:pt x="37391228" y="4429035"/>
                    </a:cubicBezTo>
                    <a:lnTo>
                      <a:pt x="37391228" y="124460"/>
                    </a:lnTo>
                    <a:cubicBezTo>
                      <a:pt x="37391228" y="55880"/>
                      <a:pt x="37335349" y="0"/>
                      <a:pt x="37266767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2990" y="-57150"/>
              <a:ext cx="13019678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Open Sans"/>
                </a:rPr>
                <a:t>Серверная часть: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80185" y="856473"/>
              <a:ext cx="12739493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B0104"/>
                  </a:solidFill>
                  <a:latin typeface="Inter"/>
                </a:rPr>
                <a:t>Django для взаимодействия с БД и реализации бизнес-логики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629978" y="5221816"/>
            <a:ext cx="9774501" cy="1146350"/>
            <a:chOff x="0" y="0"/>
            <a:chExt cx="13032668" cy="1528466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3019678" cy="1528466"/>
              <a:chOff x="0" y="0"/>
              <a:chExt cx="37391228" cy="438960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37391228" cy="4389605"/>
              </a:xfrm>
              <a:custGeom>
                <a:avLst/>
                <a:gdLst/>
                <a:ahLst/>
                <a:cxnLst/>
                <a:rect l="l" t="t" r="r" b="b"/>
                <a:pathLst>
                  <a:path w="37391228" h="4389605">
                    <a:moveTo>
                      <a:pt x="37266767" y="59690"/>
                    </a:moveTo>
                    <a:cubicBezTo>
                      <a:pt x="37302328" y="59690"/>
                      <a:pt x="37331538" y="88900"/>
                      <a:pt x="37331538" y="124460"/>
                    </a:cubicBezTo>
                    <a:lnTo>
                      <a:pt x="37331538" y="4265144"/>
                    </a:lnTo>
                    <a:cubicBezTo>
                      <a:pt x="37331538" y="4300705"/>
                      <a:pt x="37302328" y="4329914"/>
                      <a:pt x="37266767" y="4329914"/>
                    </a:cubicBezTo>
                    <a:lnTo>
                      <a:pt x="124460" y="4329914"/>
                    </a:lnTo>
                    <a:cubicBezTo>
                      <a:pt x="88900" y="4329914"/>
                      <a:pt x="59690" y="4300705"/>
                      <a:pt x="59690" y="426514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266767" y="59690"/>
                    </a:lnTo>
                    <a:moveTo>
                      <a:pt x="3726676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265144"/>
                    </a:lnTo>
                    <a:cubicBezTo>
                      <a:pt x="0" y="4333724"/>
                      <a:pt x="55880" y="4389605"/>
                      <a:pt x="124460" y="4389605"/>
                    </a:cubicBezTo>
                    <a:lnTo>
                      <a:pt x="37266767" y="4389605"/>
                    </a:lnTo>
                    <a:cubicBezTo>
                      <a:pt x="37335349" y="4389605"/>
                      <a:pt x="37391228" y="4333724"/>
                      <a:pt x="37391228" y="4265144"/>
                    </a:cubicBezTo>
                    <a:lnTo>
                      <a:pt x="37391228" y="124460"/>
                    </a:lnTo>
                    <a:cubicBezTo>
                      <a:pt x="37391228" y="55880"/>
                      <a:pt x="37335349" y="0"/>
                      <a:pt x="37266767" y="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280185" y="850688"/>
              <a:ext cx="11350452" cy="47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B0104"/>
                  </a:solidFill>
                  <a:latin typeface="Inter"/>
                </a:rPr>
                <a:t>PostgreSQL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2990" y="-57150"/>
              <a:ext cx="13019678" cy="676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Open Sans"/>
                </a:rPr>
                <a:t>База данных: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10155" y="0"/>
            <a:ext cx="9702" cy="11713988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grpSp>
        <p:nvGrpSpPr>
          <p:cNvPr id="28" name="Group 28"/>
          <p:cNvGrpSpPr/>
          <p:nvPr/>
        </p:nvGrpSpPr>
        <p:grpSpPr>
          <a:xfrm>
            <a:off x="7620067" y="6851458"/>
            <a:ext cx="9764372" cy="1146350"/>
            <a:chOff x="0" y="0"/>
            <a:chExt cx="37389748" cy="438960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7389749" cy="4389605"/>
            </a:xfrm>
            <a:custGeom>
              <a:avLst/>
              <a:gdLst/>
              <a:ahLst/>
              <a:cxnLst/>
              <a:rect l="l" t="t" r="r" b="b"/>
              <a:pathLst>
                <a:path w="37389749" h="4389605">
                  <a:moveTo>
                    <a:pt x="37265288" y="59690"/>
                  </a:moveTo>
                  <a:cubicBezTo>
                    <a:pt x="37300849" y="59690"/>
                    <a:pt x="37330056" y="88900"/>
                    <a:pt x="37330056" y="124460"/>
                  </a:cubicBezTo>
                  <a:lnTo>
                    <a:pt x="37330056" y="4265144"/>
                  </a:lnTo>
                  <a:cubicBezTo>
                    <a:pt x="37330056" y="4300705"/>
                    <a:pt x="37300849" y="4329914"/>
                    <a:pt x="37265288" y="4329914"/>
                  </a:cubicBezTo>
                  <a:lnTo>
                    <a:pt x="124460" y="4329914"/>
                  </a:lnTo>
                  <a:cubicBezTo>
                    <a:pt x="88900" y="4329914"/>
                    <a:pt x="59690" y="4300705"/>
                    <a:pt x="59690" y="42651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7265288" y="59690"/>
                  </a:lnTo>
                  <a:moveTo>
                    <a:pt x="3726528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265144"/>
                  </a:lnTo>
                  <a:cubicBezTo>
                    <a:pt x="0" y="4333724"/>
                    <a:pt x="55880" y="4389605"/>
                    <a:pt x="124460" y="4389605"/>
                  </a:cubicBezTo>
                  <a:lnTo>
                    <a:pt x="37265288" y="4389605"/>
                  </a:lnTo>
                  <a:cubicBezTo>
                    <a:pt x="37333867" y="4389605"/>
                    <a:pt x="37389749" y="4333724"/>
                    <a:pt x="37389749" y="4265144"/>
                  </a:cubicBezTo>
                  <a:lnTo>
                    <a:pt x="37389749" y="124460"/>
                  </a:lnTo>
                  <a:cubicBezTo>
                    <a:pt x="37389749" y="55880"/>
                    <a:pt x="37333867" y="0"/>
                    <a:pt x="3726528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7833857" y="7477567"/>
            <a:ext cx="8660755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B0104"/>
                </a:solidFill>
                <a:latin typeface="Inter"/>
              </a:rPr>
              <a:t>Docker Compose, Nginx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29978" y="6794308"/>
            <a:ext cx="9934428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Публикация сайта: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9761931" y="-713494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grpSp>
        <p:nvGrpSpPr>
          <p:cNvPr id="4" name="Group 4"/>
          <p:cNvGrpSpPr/>
          <p:nvPr/>
        </p:nvGrpSpPr>
        <p:grpSpPr>
          <a:xfrm rot="5400000">
            <a:off x="17289423" y="9277538"/>
            <a:ext cx="877595" cy="215555"/>
            <a:chOff x="0" y="0"/>
            <a:chExt cx="2068236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7" name="Freeform 7"/>
          <p:cNvSpPr/>
          <p:nvPr/>
        </p:nvSpPr>
        <p:spPr>
          <a:xfrm rot="-178516">
            <a:off x="10549376" y="-1904608"/>
            <a:ext cx="4595307" cy="3007837"/>
          </a:xfrm>
          <a:custGeom>
            <a:avLst/>
            <a:gdLst/>
            <a:ahLst/>
            <a:cxnLst/>
            <a:rect l="l" t="t" r="r" b="b"/>
            <a:pathLst>
              <a:path w="4595307" h="3007837">
                <a:moveTo>
                  <a:pt x="0" y="0"/>
                </a:moveTo>
                <a:lnTo>
                  <a:pt x="4595307" y="0"/>
                </a:lnTo>
                <a:lnTo>
                  <a:pt x="4595307" y="3007837"/>
                </a:lnTo>
                <a:lnTo>
                  <a:pt x="0" y="300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04889" y="1734628"/>
            <a:ext cx="17123331" cy="6819052"/>
          </a:xfrm>
          <a:custGeom>
            <a:avLst/>
            <a:gdLst/>
            <a:ahLst/>
            <a:cxnLst/>
            <a:rect l="l" t="t" r="r" b="b"/>
            <a:pathLst>
              <a:path w="17123331" h="6819052">
                <a:moveTo>
                  <a:pt x="0" y="0"/>
                </a:moveTo>
                <a:lnTo>
                  <a:pt x="17123331" y="0"/>
                </a:lnTo>
                <a:lnTo>
                  <a:pt x="17123331" y="6819052"/>
                </a:lnTo>
                <a:lnTo>
                  <a:pt x="0" y="6819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4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427" y="-76200"/>
            <a:ext cx="9761931" cy="1455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B0104"/>
                </a:solidFill>
                <a:latin typeface="Open Sans Bold"/>
              </a:rPr>
              <a:t>BPMN-модель проекта:  </a:t>
            </a:r>
            <a:r>
              <a:rPr lang="en-US" sz="4200">
                <a:solidFill>
                  <a:srgbClr val="0B0104"/>
                </a:solidFill>
                <a:latin typeface="Open Sans"/>
              </a:rPr>
              <a:t>для неавторизованных пользователей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9761931" y="-713494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9761931" y="3302188"/>
            <a:ext cx="8945178" cy="9525"/>
          </a:xfrm>
          <a:prstGeom prst="rect">
            <a:avLst/>
          </a:prstGeom>
          <a:solidFill>
            <a:srgbClr val="0B0104"/>
          </a:solidFill>
        </p:spPr>
      </p:sp>
      <p:sp>
        <p:nvSpPr>
          <p:cNvPr id="5" name="AutoShape 5"/>
          <p:cNvSpPr/>
          <p:nvPr/>
        </p:nvSpPr>
        <p:spPr>
          <a:xfrm>
            <a:off x="9771456" y="6975287"/>
            <a:ext cx="8945178" cy="9525"/>
          </a:xfrm>
          <a:prstGeom prst="rect">
            <a:avLst/>
          </a:prstGeom>
          <a:solidFill>
            <a:srgbClr val="0B0104"/>
          </a:solidFill>
        </p:spPr>
      </p:sp>
      <p:sp>
        <p:nvSpPr>
          <p:cNvPr id="6" name="Freeform 6"/>
          <p:cNvSpPr/>
          <p:nvPr/>
        </p:nvSpPr>
        <p:spPr>
          <a:xfrm rot="-7201808">
            <a:off x="13979945" y="-753267"/>
            <a:ext cx="5246033" cy="5423530"/>
          </a:xfrm>
          <a:custGeom>
            <a:avLst/>
            <a:gdLst/>
            <a:ahLst/>
            <a:cxnLst/>
            <a:rect l="l" t="t" r="r" b="b"/>
            <a:pathLst>
              <a:path w="5246033" h="5423530">
                <a:moveTo>
                  <a:pt x="0" y="0"/>
                </a:moveTo>
                <a:lnTo>
                  <a:pt x="5246033" y="0"/>
                </a:lnTo>
                <a:lnTo>
                  <a:pt x="5246033" y="5423530"/>
                </a:lnTo>
                <a:lnTo>
                  <a:pt x="0" y="5423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5400000">
            <a:off x="17289423" y="9277538"/>
            <a:ext cx="877595" cy="215555"/>
            <a:chOff x="0" y="0"/>
            <a:chExt cx="2068236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04889" y="1543206"/>
            <a:ext cx="17123331" cy="7305661"/>
          </a:xfrm>
          <a:custGeom>
            <a:avLst/>
            <a:gdLst/>
            <a:ahLst/>
            <a:cxnLst/>
            <a:rect l="l" t="t" r="r" b="b"/>
            <a:pathLst>
              <a:path w="17123331" h="7305661">
                <a:moveTo>
                  <a:pt x="0" y="0"/>
                </a:moveTo>
                <a:lnTo>
                  <a:pt x="17123331" y="0"/>
                </a:lnTo>
                <a:lnTo>
                  <a:pt x="17123331" y="7305661"/>
                </a:lnTo>
                <a:lnTo>
                  <a:pt x="0" y="7305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91" b="-229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470" y="-76200"/>
            <a:ext cx="12367085" cy="1455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B0104"/>
                </a:solidFill>
                <a:latin typeface="Open Sans Bold"/>
              </a:rPr>
              <a:t>BPMN-модель проекта:  </a:t>
            </a:r>
            <a:r>
              <a:rPr lang="en-US" sz="4200">
                <a:solidFill>
                  <a:srgbClr val="0B0104"/>
                </a:solidFill>
                <a:latin typeface="Open Sans"/>
              </a:rPr>
              <a:t>для авторизованных пользователей (не администратора)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5860559"/>
            <a:ext cx="17612837" cy="9525"/>
          </a:xfrm>
          <a:prstGeom prst="rect">
            <a:avLst/>
          </a:prstGeom>
          <a:solidFill>
            <a:srgbClr val="0B0104"/>
          </a:solidFill>
        </p:spPr>
      </p:sp>
      <p:sp>
        <p:nvSpPr>
          <p:cNvPr id="3" name="AutoShape 3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4" name="Freeform 4"/>
          <p:cNvSpPr/>
          <p:nvPr/>
        </p:nvSpPr>
        <p:spPr>
          <a:xfrm rot="-178516">
            <a:off x="2418594" y="2113736"/>
            <a:ext cx="4595307" cy="3007837"/>
          </a:xfrm>
          <a:custGeom>
            <a:avLst/>
            <a:gdLst/>
            <a:ahLst/>
            <a:cxnLst/>
            <a:rect l="l" t="t" r="r" b="b"/>
            <a:pathLst>
              <a:path w="4595307" h="3007837">
                <a:moveTo>
                  <a:pt x="0" y="0"/>
                </a:moveTo>
                <a:lnTo>
                  <a:pt x="4595307" y="0"/>
                </a:lnTo>
                <a:lnTo>
                  <a:pt x="4595307" y="3007838"/>
                </a:lnTo>
                <a:lnTo>
                  <a:pt x="0" y="3007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12820" y="6974051"/>
            <a:ext cx="1552090" cy="1467430"/>
          </a:xfrm>
          <a:custGeom>
            <a:avLst/>
            <a:gdLst/>
            <a:ahLst/>
            <a:cxnLst/>
            <a:rect l="l" t="t" r="r" b="b"/>
            <a:pathLst>
              <a:path w="1552090" h="1467430">
                <a:moveTo>
                  <a:pt x="0" y="0"/>
                </a:moveTo>
                <a:lnTo>
                  <a:pt x="1552090" y="0"/>
                </a:lnTo>
                <a:lnTo>
                  <a:pt x="1552090" y="1467430"/>
                </a:lnTo>
                <a:lnTo>
                  <a:pt x="0" y="1467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7" name="Freeform 7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64241" y="1545309"/>
            <a:ext cx="16959518" cy="5428742"/>
          </a:xfrm>
          <a:custGeom>
            <a:avLst/>
            <a:gdLst/>
            <a:ahLst/>
            <a:cxnLst/>
            <a:rect l="l" t="t" r="r" b="b"/>
            <a:pathLst>
              <a:path w="16959518" h="5428742">
                <a:moveTo>
                  <a:pt x="0" y="0"/>
                </a:moveTo>
                <a:lnTo>
                  <a:pt x="16959518" y="0"/>
                </a:lnTo>
                <a:lnTo>
                  <a:pt x="16959518" y="5428742"/>
                </a:lnTo>
                <a:lnTo>
                  <a:pt x="0" y="54287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44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277" y="-76200"/>
            <a:ext cx="12367085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B0104"/>
                </a:solidFill>
                <a:latin typeface="Open Sans Bold"/>
              </a:rPr>
              <a:t>BPMN-модель проекта:  </a:t>
            </a:r>
            <a:r>
              <a:rPr lang="en-US" sz="4200">
                <a:solidFill>
                  <a:srgbClr val="0B0104"/>
                </a:solidFill>
                <a:latin typeface="Open Sans"/>
              </a:rPr>
              <a:t>для администратора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Freeform 3"/>
          <p:cNvSpPr/>
          <p:nvPr/>
        </p:nvSpPr>
        <p:spPr>
          <a:xfrm rot="1389802">
            <a:off x="-170874" y="629263"/>
            <a:ext cx="2813474" cy="3408393"/>
          </a:xfrm>
          <a:custGeom>
            <a:avLst/>
            <a:gdLst/>
            <a:ahLst/>
            <a:cxnLst/>
            <a:rect l="l" t="t" r="r" b="b"/>
            <a:pathLst>
              <a:path w="2813474" h="3408393">
                <a:moveTo>
                  <a:pt x="0" y="0"/>
                </a:moveTo>
                <a:lnTo>
                  <a:pt x="2813473" y="0"/>
                </a:lnTo>
                <a:lnTo>
                  <a:pt x="2813473" y="3408393"/>
                </a:lnTo>
                <a:lnTo>
                  <a:pt x="0" y="3408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5770232" y="688186"/>
            <a:ext cx="11489068" cy="8839812"/>
          </a:xfrm>
          <a:custGeom>
            <a:avLst/>
            <a:gdLst/>
            <a:ahLst/>
            <a:cxnLst/>
            <a:rect l="l" t="t" r="r" b="b"/>
            <a:pathLst>
              <a:path w="11489068" h="8839812">
                <a:moveTo>
                  <a:pt x="0" y="0"/>
                </a:moveTo>
                <a:lnTo>
                  <a:pt x="11489068" y="0"/>
                </a:lnTo>
                <a:lnTo>
                  <a:pt x="11489068" y="8839812"/>
                </a:lnTo>
                <a:lnTo>
                  <a:pt x="0" y="8839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227" r="-1613" b="-387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1183" y="3757718"/>
            <a:ext cx="5232572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B0104"/>
                </a:solidFill>
                <a:latin typeface="Open Sans Bold"/>
              </a:rPr>
              <a:t>Структура базы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0190559" y="-713494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4" name="Freeform 4"/>
          <p:cNvSpPr/>
          <p:nvPr/>
        </p:nvSpPr>
        <p:spPr>
          <a:xfrm rot="-2252843">
            <a:off x="1926287" y="-357946"/>
            <a:ext cx="5024129" cy="3973629"/>
          </a:xfrm>
          <a:custGeom>
            <a:avLst/>
            <a:gdLst/>
            <a:ahLst/>
            <a:cxnLst/>
            <a:rect l="l" t="t" r="r" b="b"/>
            <a:pathLst>
              <a:path w="5024129" h="3973629">
                <a:moveTo>
                  <a:pt x="0" y="0"/>
                </a:moveTo>
                <a:lnTo>
                  <a:pt x="5024129" y="0"/>
                </a:lnTo>
                <a:lnTo>
                  <a:pt x="5024129" y="3973629"/>
                </a:lnTo>
                <a:lnTo>
                  <a:pt x="0" y="3973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334090">
            <a:off x="11153398" y="9473941"/>
            <a:ext cx="3340390" cy="2186437"/>
          </a:xfrm>
          <a:custGeom>
            <a:avLst/>
            <a:gdLst/>
            <a:ahLst/>
            <a:cxnLst/>
            <a:rect l="l" t="t" r="r" b="b"/>
            <a:pathLst>
              <a:path w="3340390" h="2186437">
                <a:moveTo>
                  <a:pt x="0" y="0"/>
                </a:moveTo>
                <a:lnTo>
                  <a:pt x="3340390" y="0"/>
                </a:lnTo>
                <a:lnTo>
                  <a:pt x="3340390" y="2186437"/>
                </a:lnTo>
                <a:lnTo>
                  <a:pt x="0" y="2186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7" name="Freeform 7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6977223" y="897319"/>
            <a:ext cx="2266771" cy="1463098"/>
          </a:xfrm>
          <a:custGeom>
            <a:avLst/>
            <a:gdLst/>
            <a:ahLst/>
            <a:cxnLst/>
            <a:rect l="l" t="t" r="r" b="b"/>
            <a:pathLst>
              <a:path w="2266771" h="1463098">
                <a:moveTo>
                  <a:pt x="0" y="0"/>
                </a:moveTo>
                <a:lnTo>
                  <a:pt x="2266771" y="0"/>
                </a:lnTo>
                <a:lnTo>
                  <a:pt x="2266771" y="1463098"/>
                </a:lnTo>
                <a:lnTo>
                  <a:pt x="0" y="1463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3512" y="1879091"/>
            <a:ext cx="8940488" cy="6144554"/>
          </a:xfrm>
          <a:custGeom>
            <a:avLst/>
            <a:gdLst/>
            <a:ahLst/>
            <a:cxnLst/>
            <a:rect l="l" t="t" r="r" b="b"/>
            <a:pathLst>
              <a:path w="8940488" h="6144554">
                <a:moveTo>
                  <a:pt x="0" y="0"/>
                </a:moveTo>
                <a:lnTo>
                  <a:pt x="8940488" y="0"/>
                </a:lnTo>
                <a:lnTo>
                  <a:pt x="8940488" y="6144554"/>
                </a:lnTo>
                <a:lnTo>
                  <a:pt x="0" y="6144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791108" y="683101"/>
            <a:ext cx="4951740" cy="8536533"/>
          </a:xfrm>
          <a:custGeom>
            <a:avLst/>
            <a:gdLst/>
            <a:ahLst/>
            <a:cxnLst/>
            <a:rect l="l" t="t" r="r" b="b"/>
            <a:pathLst>
              <a:path w="4951740" h="8536533">
                <a:moveTo>
                  <a:pt x="0" y="0"/>
                </a:moveTo>
                <a:lnTo>
                  <a:pt x="4951740" y="0"/>
                </a:lnTo>
                <a:lnTo>
                  <a:pt x="4951740" y="8536533"/>
                </a:lnTo>
                <a:lnTo>
                  <a:pt x="0" y="8536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429" b="-429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3511" y="62983"/>
            <a:ext cx="7245037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dirty="0">
                <a:solidFill>
                  <a:srgbClr val="0B0104"/>
                </a:solidFill>
                <a:latin typeface="Open Sans Bold"/>
              </a:rPr>
              <a:t>Deployment </a:t>
            </a:r>
            <a:r>
              <a:rPr lang="en-US" sz="4400" dirty="0" err="1">
                <a:solidFill>
                  <a:srgbClr val="0B0104"/>
                </a:solidFill>
                <a:latin typeface="Open Sans Bold"/>
              </a:rPr>
              <a:t>диаграмма</a:t>
            </a:r>
            <a:r>
              <a:rPr lang="en-US" sz="4400" dirty="0">
                <a:solidFill>
                  <a:srgbClr val="0B0104"/>
                </a:solidFill>
                <a:latin typeface="Open Sans Bold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5863" y="-400690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8561774" y="-713494"/>
            <a:ext cx="9525" cy="11713988"/>
          </a:xfrm>
          <a:prstGeom prst="rect">
            <a:avLst/>
          </a:prstGeom>
          <a:solidFill>
            <a:srgbClr val="0B0104">
              <a:alpha val="19608"/>
            </a:srgbClr>
          </a:solidFill>
        </p:spPr>
      </p:sp>
      <p:sp>
        <p:nvSpPr>
          <p:cNvPr id="4" name="Freeform 4"/>
          <p:cNvSpPr/>
          <p:nvPr/>
        </p:nvSpPr>
        <p:spPr>
          <a:xfrm>
            <a:off x="4212788" y="3823671"/>
            <a:ext cx="2980956" cy="2959276"/>
          </a:xfrm>
          <a:custGeom>
            <a:avLst/>
            <a:gdLst/>
            <a:ahLst/>
            <a:cxnLst/>
            <a:rect l="l" t="t" r="r" b="b"/>
            <a:pathLst>
              <a:path w="2980956" h="2959276">
                <a:moveTo>
                  <a:pt x="0" y="0"/>
                </a:moveTo>
                <a:lnTo>
                  <a:pt x="2980956" y="0"/>
                </a:lnTo>
                <a:lnTo>
                  <a:pt x="2980956" y="2959276"/>
                </a:lnTo>
                <a:lnTo>
                  <a:pt x="0" y="2959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8595" y="1300788"/>
            <a:ext cx="698928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B0104"/>
                </a:solidFill>
                <a:latin typeface="Inter"/>
              </a:rPr>
              <a:t>-Высокая Производительность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8595" y="2192426"/>
            <a:ext cx="698928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-Безопасность</a:t>
            </a:r>
          </a:p>
        </p:txBody>
      </p:sp>
      <p:sp>
        <p:nvSpPr>
          <p:cNvPr id="7" name="AutoShape 7"/>
          <p:cNvSpPr/>
          <p:nvPr/>
        </p:nvSpPr>
        <p:spPr>
          <a:xfrm>
            <a:off x="8571299" y="3302188"/>
            <a:ext cx="10616825" cy="9525"/>
          </a:xfrm>
          <a:prstGeom prst="rect">
            <a:avLst/>
          </a:prstGeom>
          <a:solidFill>
            <a:srgbClr val="0B0104"/>
          </a:solidFill>
        </p:spPr>
      </p:sp>
      <p:sp>
        <p:nvSpPr>
          <p:cNvPr id="8" name="AutoShape 8"/>
          <p:cNvSpPr/>
          <p:nvPr/>
        </p:nvSpPr>
        <p:spPr>
          <a:xfrm>
            <a:off x="8580824" y="6975287"/>
            <a:ext cx="10295355" cy="9525"/>
          </a:xfrm>
          <a:prstGeom prst="rect">
            <a:avLst/>
          </a:prstGeom>
          <a:solidFill>
            <a:srgbClr val="0B0104"/>
          </a:solidFill>
        </p:spPr>
      </p:sp>
      <p:sp>
        <p:nvSpPr>
          <p:cNvPr id="9" name="TextBox 9"/>
          <p:cNvSpPr txBox="1"/>
          <p:nvPr/>
        </p:nvSpPr>
        <p:spPr>
          <a:xfrm>
            <a:off x="361183" y="9337690"/>
            <a:ext cx="487412" cy="3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u="sng">
                <a:solidFill>
                  <a:srgbClr val="0B0104"/>
                </a:solidFill>
                <a:latin typeface="Inter"/>
              </a:rPr>
              <a:t>09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5640" y="69523"/>
            <a:ext cx="732575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0B0104"/>
                </a:solidFill>
                <a:latin typeface="Open Sans Bold"/>
              </a:rPr>
              <a:t>Преимущества проекта: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595" y="3057296"/>
            <a:ext cx="698928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B0104"/>
                </a:solidFill>
                <a:latin typeface="Inter"/>
              </a:rPr>
              <a:t>-</a:t>
            </a: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Масштабируемость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8595" y="3988841"/>
            <a:ext cx="7494827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-Простота Развертывания и Управления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8595" y="4920386"/>
            <a:ext cx="698928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B0104"/>
                </a:solidFill>
                <a:latin typeface="Inter"/>
              </a:rPr>
              <a:t>-</a:t>
            </a: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Эффективное Управление Контентом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8595" y="5851931"/>
            <a:ext cx="7494827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B0104"/>
                </a:solidFill>
                <a:latin typeface="Inter"/>
              </a:rPr>
              <a:t>-</a:t>
            </a: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Удобный Пользовательский Интерфейс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9155" y="7771735"/>
            <a:ext cx="698928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B0104"/>
                </a:solidFill>
                <a:latin typeface="Inter"/>
              </a:rPr>
              <a:t>-</a:t>
            </a: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Надежное Хранение Данных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9155" y="6840190"/>
            <a:ext cx="6989289" cy="50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B0104"/>
                </a:solidFill>
                <a:latin typeface="Inter"/>
              </a:rPr>
              <a:t>-Интерактивные Уведомления</a:t>
            </a:r>
          </a:p>
        </p:txBody>
      </p:sp>
      <p:sp>
        <p:nvSpPr>
          <p:cNvPr id="17" name="Freeform 17"/>
          <p:cNvSpPr/>
          <p:nvPr/>
        </p:nvSpPr>
        <p:spPr>
          <a:xfrm>
            <a:off x="9144000" y="2165276"/>
            <a:ext cx="8252187" cy="5086348"/>
          </a:xfrm>
          <a:custGeom>
            <a:avLst/>
            <a:gdLst/>
            <a:ahLst/>
            <a:cxnLst/>
            <a:rect l="l" t="t" r="r" b="b"/>
            <a:pathLst>
              <a:path w="8252187" h="5086348">
                <a:moveTo>
                  <a:pt x="0" y="0"/>
                </a:moveTo>
                <a:lnTo>
                  <a:pt x="8252187" y="0"/>
                </a:lnTo>
                <a:lnTo>
                  <a:pt x="8252187" y="5086348"/>
                </a:lnTo>
                <a:lnTo>
                  <a:pt x="0" y="5086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742848" y="9527998"/>
            <a:ext cx="821558" cy="201791"/>
            <a:chOff x="0" y="0"/>
            <a:chExt cx="2068236" cy="508000"/>
          </a:xfrm>
        </p:grpSpPr>
        <p:sp>
          <p:nvSpPr>
            <p:cNvPr id="19" name="Freeform 19"/>
            <p:cNvSpPr/>
            <p:nvPr/>
          </p:nvSpPr>
          <p:spPr>
            <a:xfrm>
              <a:off x="0" y="215900"/>
              <a:ext cx="1772326" cy="76200"/>
            </a:xfrm>
            <a:custGeom>
              <a:avLst/>
              <a:gdLst/>
              <a:ahLst/>
              <a:cxnLst/>
              <a:rect l="l" t="t" r="r" b="b"/>
              <a:pathLst>
                <a:path w="1772326" h="76200">
                  <a:moveTo>
                    <a:pt x="0" y="0"/>
                  </a:moveTo>
                  <a:lnTo>
                    <a:pt x="1772326" y="0"/>
                  </a:lnTo>
                  <a:lnTo>
                    <a:pt x="17723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B0104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693586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B0104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Произвольный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Beautifully Delicious Sans Heavy</vt:lpstr>
      <vt:lpstr>Open Sans Bold</vt:lpstr>
      <vt:lpstr>Inter</vt:lpstr>
      <vt:lpstr>Calibri</vt:lpstr>
      <vt:lpstr>Open Sans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and tricks</dc:title>
  <cp:lastModifiedBy>Виктория</cp:lastModifiedBy>
  <cp:revision>2</cp:revision>
  <dcterms:created xsi:type="dcterms:W3CDTF">2006-08-16T00:00:00Z</dcterms:created>
  <dcterms:modified xsi:type="dcterms:W3CDTF">2024-06-05T18:20:10Z</dcterms:modified>
  <dc:identifier>DAGHGZugkt8</dc:identifier>
</cp:coreProperties>
</file>