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58" r:id="rId4"/>
    <p:sldId id="275" r:id="rId5"/>
    <p:sldId id="266" r:id="rId6"/>
    <p:sldId id="265" r:id="rId7"/>
    <p:sldId id="276" r:id="rId8"/>
    <p:sldId id="278" r:id="rId9"/>
    <p:sldId id="269" r:id="rId10"/>
    <p:sldId id="277" r:id="rId11"/>
    <p:sldId id="270" r:id="rId12"/>
    <p:sldId id="271" r:id="rId13"/>
    <p:sldId id="272" r:id="rId14"/>
    <p:sldId id="274" r:id="rId15"/>
    <p:sldId id="273" r:id="rId16"/>
    <p:sldId id="262" r:id="rId17"/>
    <p:sldId id="263" r:id="rId18"/>
    <p:sldId id="279" r:id="rId19"/>
    <p:sldId id="259" r:id="rId2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>
      <p:cViewPr varScale="1">
        <p:scale>
          <a:sx n="109" d="100"/>
          <a:sy n="109" d="100"/>
        </p:scale>
        <p:origin x="61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10-7-2019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10-7-2019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MIM-Werkomgeving/issu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54E92-2910-4595-9F17-964D0374B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84" y="2499742"/>
            <a:ext cx="7772400" cy="1261963"/>
          </a:xfrm>
        </p:spPr>
        <p:txBody>
          <a:bodyPr>
            <a:normAutofit/>
          </a:bodyPr>
          <a:lstStyle/>
          <a:p>
            <a:r>
              <a:rPr lang="nl-NL" sz="2700" dirty="0"/>
              <a:t>kansen voor </a:t>
            </a:r>
            <a:r>
              <a:rPr lang="nl-NL" sz="2700" dirty="0" err="1"/>
              <a:t>linked</a:t>
            </a:r>
            <a:r>
              <a:rPr lang="nl-NL" sz="2700" dirty="0"/>
              <a:t> data </a:t>
            </a:r>
            <a:br>
              <a:rPr lang="nl-NL" sz="2700" dirty="0"/>
            </a:br>
            <a:r>
              <a:rPr lang="nl-NL" sz="2700" dirty="0"/>
              <a:t>en andere onderwerpen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9EB88D-A378-459F-8435-370D31C95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624" y="3791573"/>
            <a:ext cx="6400800" cy="504056"/>
          </a:xfrm>
        </p:spPr>
        <p:txBody>
          <a:bodyPr/>
          <a:lstStyle/>
          <a:p>
            <a:r>
              <a:rPr lang="nl-NL" dirty="0"/>
              <a:t>10 juli 2019, 9-12 uur</a:t>
            </a:r>
          </a:p>
        </p:txBody>
      </p:sp>
      <p:pic>
        <p:nvPicPr>
          <p:cNvPr id="1026" name="Picture 2" descr="metamodel informatiemodellering MIM">
            <a:extLst>
              <a:ext uri="{FF2B5EF4-FFF2-40B4-BE49-F238E27FC236}">
                <a16:creationId xmlns:a16="http://schemas.microsoft.com/office/drawing/2014/main" id="{A271E694-E73C-4251-B103-CEF5B4583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64" y="950912"/>
            <a:ext cx="3419872" cy="17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3A88DD-499B-490C-96D0-2757CD3A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MIM en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54B5F99-8620-4EFD-9A50-65D07CD2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Visie Marco</a:t>
            </a:r>
          </a:p>
          <a:p>
            <a:r>
              <a:rPr lang="nl-NL" sz="2000" dirty="0"/>
              <a:t>Visie Linda</a:t>
            </a:r>
          </a:p>
          <a:p>
            <a:r>
              <a:rPr lang="nl-NL" sz="2000" dirty="0"/>
              <a:t>Gesprek</a:t>
            </a:r>
          </a:p>
          <a:p>
            <a:r>
              <a:rPr lang="nl-NL" sz="2000" dirty="0"/>
              <a:t>Concrete oplossingsrichtingen voor MIM 1.1 benoemen</a:t>
            </a:r>
          </a:p>
          <a:p>
            <a:r>
              <a:rPr lang="nl-NL" sz="2000" dirty="0"/>
              <a:t>Impact op informatiemodel</a:t>
            </a:r>
          </a:p>
          <a:p>
            <a:r>
              <a:rPr lang="nl-NL" sz="2000" dirty="0"/>
              <a:t>Impact op documentatie</a:t>
            </a:r>
          </a:p>
          <a:p>
            <a:endParaRPr lang="nl-NL" sz="2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204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77CB-F6F5-4618-A544-0BEE597A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Concrete oplossingen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EF1A13-B2CF-46F5-B15F-685340F4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Issues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2915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77CB-F6F5-4618-A544-0BEE597A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Issue: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EF1A13-B2CF-46F5-B15F-685340F4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/>
              <a:t>Formuleren oplossing: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Conceptueel en/of logisch, of in extensie: 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Eventueel alternatief: 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Actiehouder :</a:t>
            </a:r>
          </a:p>
        </p:txBody>
      </p:sp>
    </p:spTree>
    <p:extLst>
      <p:ext uri="{BB962C8B-B14F-4D97-AF65-F5344CB8AC3E}">
        <p14:creationId xmlns:p14="http://schemas.microsoft.com/office/powerpoint/2010/main" val="178432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77CB-F6F5-4618-A544-0BEE597A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Issue: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EF1A13-B2CF-46F5-B15F-685340F4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/>
              <a:t>Formuleren oplossing: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Conceptueel en/of logisch, of in extensie: 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Eventueel alternatief: 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Actiehouder :</a:t>
            </a:r>
          </a:p>
        </p:txBody>
      </p:sp>
    </p:spTree>
    <p:extLst>
      <p:ext uri="{BB962C8B-B14F-4D97-AF65-F5344CB8AC3E}">
        <p14:creationId xmlns:p14="http://schemas.microsoft.com/office/powerpoint/2010/main" val="144979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77CB-F6F5-4618-A544-0BEE597A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Issue: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EF1A13-B2CF-46F5-B15F-685340F4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/>
              <a:t>Formuleren oplossing: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Conceptueel en/of logisch, of in extensie: 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Eventueel alternatief: 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Actiehouder :</a:t>
            </a:r>
          </a:p>
        </p:txBody>
      </p:sp>
    </p:spTree>
    <p:extLst>
      <p:ext uri="{BB962C8B-B14F-4D97-AF65-F5344CB8AC3E}">
        <p14:creationId xmlns:p14="http://schemas.microsoft.com/office/powerpoint/2010/main" val="7189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77CB-F6F5-4618-A544-0BEE597A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Issue: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EF1A13-B2CF-46F5-B15F-685340F4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/>
              <a:t>Formuleren oplossing: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Conceptueel en/of logisch, of in extensie: 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Eventueel alternatief: 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Actiehouder :</a:t>
            </a:r>
          </a:p>
        </p:txBody>
      </p:sp>
    </p:spTree>
    <p:extLst>
      <p:ext uri="{BB962C8B-B14F-4D97-AF65-F5344CB8AC3E}">
        <p14:creationId xmlns:p14="http://schemas.microsoft.com/office/powerpoint/2010/main" val="154916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3A88DD-499B-490C-96D0-2757CD3A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MIM – andere ‘urgente’ issues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54B5F99-8620-4EFD-9A50-65D07CD2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38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3A88DD-499B-490C-96D0-2757CD3A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Conclusies en vervolgafspraken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54B5F99-8620-4EFD-9A50-65D07CD2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8521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EC560-7949-467E-828A-616728D7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D6390-D7E7-4D9E-93F8-5725DABE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733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77494-4DD9-4A18-B80E-3B0F244F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deelnemers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258879-07A2-4AC8-9FF9-4D1CC49B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Paul Janssen</a:t>
            </a:r>
          </a:p>
          <a:p>
            <a:r>
              <a:rPr lang="nl-NL" sz="2000" dirty="0"/>
              <a:t>Lennart van Bergen</a:t>
            </a:r>
          </a:p>
          <a:p>
            <a:r>
              <a:rPr lang="nl-NL" sz="2000" dirty="0"/>
              <a:t>Linda van den Brink</a:t>
            </a:r>
          </a:p>
          <a:p>
            <a:r>
              <a:rPr lang="nl-NL" sz="2000" dirty="0"/>
              <a:t>Dick Krijtenburg</a:t>
            </a:r>
          </a:p>
          <a:p>
            <a:r>
              <a:rPr lang="nl-NL" sz="2000" dirty="0"/>
              <a:t>Marco Brattinga</a:t>
            </a:r>
          </a:p>
          <a:p>
            <a:r>
              <a:rPr lang="nl-NL" sz="2000" dirty="0"/>
              <a:t>Henk Nijstad</a:t>
            </a:r>
          </a:p>
          <a:p>
            <a:r>
              <a:rPr lang="nl-NL" sz="2000" dirty="0"/>
              <a:t>Gerard Groot </a:t>
            </a:r>
            <a:r>
              <a:rPr lang="nl-NL" sz="2000" dirty="0" err="1"/>
              <a:t>Roessink</a:t>
            </a:r>
            <a:endParaRPr lang="nl-NL" sz="2000" dirty="0"/>
          </a:p>
          <a:p>
            <a:r>
              <a:rPr lang="nl-NL" sz="2000" dirty="0"/>
              <a:t>Elly </a:t>
            </a:r>
            <a:r>
              <a:rPr lang="nl-NL" sz="2000" dirty="0" err="1"/>
              <a:t>Kampert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394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0B307-EE8D-4D6B-874C-B8791864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073DEB-1260-4775-8D9C-B322FB178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nl-NL" sz="1800" dirty="0"/>
              <a:t>Welkom en voorstelrondje</a:t>
            </a:r>
          </a:p>
          <a:p>
            <a:pPr marL="385763" indent="-385763">
              <a:buFont typeface="+mj-lt"/>
              <a:buAutoNum type="arabicPeriod"/>
            </a:pPr>
            <a:r>
              <a:rPr lang="nl-NL" sz="1800" dirty="0"/>
              <a:t>Stand van zaken MIM		- Dick</a:t>
            </a:r>
          </a:p>
          <a:p>
            <a:pPr marL="385763" indent="-385763">
              <a:buFont typeface="+mj-lt"/>
              <a:buAutoNum type="arabicPeriod"/>
            </a:pPr>
            <a:r>
              <a:rPr lang="nl-NL" sz="1800" dirty="0"/>
              <a:t>MIM en </a:t>
            </a:r>
            <a:r>
              <a:rPr lang="nl-NL" sz="1800" dirty="0" err="1"/>
              <a:t>linked</a:t>
            </a:r>
            <a:r>
              <a:rPr lang="nl-NL" sz="1800" dirty="0"/>
              <a:t> data			- (Marco / Linda )</a:t>
            </a:r>
          </a:p>
          <a:p>
            <a:pPr marL="385763" indent="-385763">
              <a:buFont typeface="+mj-lt"/>
              <a:buAutoNum type="arabicPeriod"/>
            </a:pPr>
            <a:r>
              <a:rPr lang="nl-NL" sz="1800" dirty="0"/>
              <a:t>MIM – andere ‘urgente’ issues	- Paul</a:t>
            </a:r>
          </a:p>
          <a:p>
            <a:pPr marL="385763" indent="-385763">
              <a:buFont typeface="+mj-lt"/>
              <a:buAutoNum type="arabicPeriod"/>
            </a:pPr>
            <a:r>
              <a:rPr lang="nl-NL" sz="1800" dirty="0"/>
              <a:t>Conclusies en vervolgafspraken	- Dick</a:t>
            </a:r>
          </a:p>
        </p:txBody>
      </p:sp>
    </p:spTree>
    <p:extLst>
      <p:ext uri="{BB962C8B-B14F-4D97-AF65-F5344CB8AC3E}">
        <p14:creationId xmlns:p14="http://schemas.microsoft.com/office/powerpoint/2010/main" val="124164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3A88DD-499B-490C-96D0-2757CD3A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Voorstelrondje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54B5F99-8620-4EFD-9A50-65D07CD2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Pas je MIM nu al toe?</a:t>
            </a:r>
          </a:p>
          <a:p>
            <a:r>
              <a:rPr lang="nl-NL" dirty="0"/>
              <a:t>Wat doe je met </a:t>
            </a:r>
            <a:r>
              <a:rPr lang="nl-NL" dirty="0" err="1"/>
              <a:t>linked</a:t>
            </a:r>
            <a:r>
              <a:rPr lang="nl-NL" dirty="0"/>
              <a:t> data?</a:t>
            </a:r>
          </a:p>
          <a:p>
            <a:r>
              <a:rPr lang="nl-NL" dirty="0"/>
              <a:t>Wat verwacht je als resultaat van deze bijeenkomst?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601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3A88DD-499B-490C-96D0-2757CD3A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Stand van zaken MIM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54B5F99-8620-4EFD-9A50-65D07CD2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Beheer</a:t>
            </a:r>
          </a:p>
          <a:p>
            <a:r>
              <a:rPr lang="nl-NL" dirty="0"/>
              <a:t>Versiemanagement</a:t>
            </a:r>
          </a:p>
        </p:txBody>
      </p:sp>
    </p:spTree>
    <p:extLst>
      <p:ext uri="{BB962C8B-B14F-4D97-AF65-F5344CB8AC3E}">
        <p14:creationId xmlns:p14="http://schemas.microsoft.com/office/powerpoint/2010/main" val="20823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3A88DD-499B-490C-96D0-2757CD3A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Beheer	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54B5F99-8620-4EFD-9A50-65D07CD24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02" y="2427734"/>
            <a:ext cx="3106688" cy="1368152"/>
          </a:xfrm>
        </p:spPr>
        <p:txBody>
          <a:bodyPr>
            <a:normAutofit/>
          </a:bodyPr>
          <a:lstStyle/>
          <a:p>
            <a:r>
              <a:rPr lang="nl-NL" sz="1600" dirty="0"/>
              <a:t>In beheer bij Geonovum</a:t>
            </a:r>
          </a:p>
          <a:p>
            <a:r>
              <a:rPr lang="nl-NL" sz="1600" dirty="0"/>
              <a:t>Beheer conform BOMOS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8A59939-C7A5-40DD-A019-2F58A322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669966"/>
            <a:ext cx="5400600" cy="33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5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3A88DD-499B-490C-96D0-2757CD3A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2.3 Versiemanagement	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54B5F99-8620-4EFD-9A50-65D07CD2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Samenwerking Kadaster en Geonovum</a:t>
            </a:r>
          </a:p>
          <a:p>
            <a:r>
              <a:rPr lang="nl-NL" dirty="0"/>
              <a:t>Versie 1.0.1 gepubliceerd op 20 juni</a:t>
            </a:r>
          </a:p>
          <a:p>
            <a:r>
              <a:rPr lang="nl-NL" dirty="0"/>
              <a:t>Versie 1.1 in voorbereiding</a:t>
            </a:r>
          </a:p>
        </p:txBody>
      </p:sp>
    </p:spTree>
    <p:extLst>
      <p:ext uri="{BB962C8B-B14F-4D97-AF65-F5344CB8AC3E}">
        <p14:creationId xmlns:p14="http://schemas.microsoft.com/office/powerpoint/2010/main" val="1665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06517-D073-4365-A4A1-8B06A0FF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" y="2143125"/>
            <a:ext cx="4402832" cy="857250"/>
          </a:xfrm>
        </p:spPr>
        <p:txBody>
          <a:bodyPr/>
          <a:lstStyle/>
          <a:p>
            <a:r>
              <a:rPr lang="nl-NL" dirty="0"/>
              <a:t>Versie 1.0.1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11DAEB-03A7-4738-AE16-B1F6939E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52" y="897477"/>
            <a:ext cx="4200148" cy="4246023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A6B0BBD-5378-45FD-BE89-6229C95DDE13}"/>
              </a:ext>
            </a:extLst>
          </p:cNvPr>
          <p:cNvSpPr txBox="1">
            <a:spLocks/>
          </p:cNvSpPr>
          <p:nvPr/>
        </p:nvSpPr>
        <p:spPr>
          <a:xfrm>
            <a:off x="169168" y="3023098"/>
            <a:ext cx="46292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z="1600" b="0" dirty="0"/>
              <a:t>NB: UML-profiel moet nog worden getuned !!</a:t>
            </a:r>
          </a:p>
        </p:txBody>
      </p:sp>
    </p:spTree>
    <p:extLst>
      <p:ext uri="{BB962C8B-B14F-4D97-AF65-F5344CB8AC3E}">
        <p14:creationId xmlns:p14="http://schemas.microsoft.com/office/powerpoint/2010/main" val="339973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06517-D073-4365-A4A1-8B06A0FF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848" y="990732"/>
            <a:ext cx="5904656" cy="504056"/>
          </a:xfrm>
        </p:spPr>
        <p:txBody>
          <a:bodyPr/>
          <a:lstStyle/>
          <a:p>
            <a:r>
              <a:rPr lang="nl-NL" dirty="0"/>
              <a:t>Versie 1.1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7CFCF83-557A-4542-AD85-50D5FE1B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0" y="2197806"/>
            <a:ext cx="8197552" cy="3110248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41B5C23F-AEA0-49BA-886A-3A2FAF062EE0}"/>
              </a:ext>
            </a:extLst>
          </p:cNvPr>
          <p:cNvSpPr txBox="1">
            <a:spLocks/>
          </p:cNvSpPr>
          <p:nvPr/>
        </p:nvSpPr>
        <p:spPr>
          <a:xfrm>
            <a:off x="1660848" y="1494788"/>
            <a:ext cx="5904656" cy="70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z="1600" dirty="0">
                <a:hlinkClick r:id="rId3"/>
              </a:rPr>
              <a:t>https://github.com/Geonovum/MIM-Werkomgeving/issues</a:t>
            </a:r>
            <a:endParaRPr lang="nl-NL" sz="1600" b="0" dirty="0"/>
          </a:p>
          <a:p>
            <a:r>
              <a:rPr lang="nl-NL" sz="1600" b="0" dirty="0"/>
              <a:t>Ambitie: issues met label Groot en Prio1 en daarnaast zoveel als mogelijk binnen de geplande tijd</a:t>
            </a:r>
          </a:p>
        </p:txBody>
      </p:sp>
    </p:spTree>
    <p:extLst>
      <p:ext uri="{BB962C8B-B14F-4D97-AF65-F5344CB8AC3E}">
        <p14:creationId xmlns:p14="http://schemas.microsoft.com/office/powerpoint/2010/main" val="280583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621FD274-31D6-4ECC-A427-6DD14D86E5D0}"/>
              </a:ext>
            </a:extLst>
          </p:cNvPr>
          <p:cNvSpPr/>
          <p:nvPr/>
        </p:nvSpPr>
        <p:spPr>
          <a:xfrm>
            <a:off x="258865" y="1485168"/>
            <a:ext cx="5548265" cy="3024336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 CONSULTATIE AAN GROEP EXPERTS</a:t>
            </a:r>
          </a:p>
          <a:p>
            <a:pPr algn="ctr"/>
            <a:r>
              <a:rPr lang="nl-NL" b="1" dirty="0">
                <a:solidFill>
                  <a:schemeClr val="tx1"/>
                </a:solidFill>
              </a:rPr>
              <a:t>PER ISSUE </a:t>
            </a:r>
            <a:r>
              <a:rPr lang="nl-NL" sz="11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24AD3-4855-4626-A342-73CC3089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7491"/>
            <a:ext cx="8229600" cy="857250"/>
          </a:xfrm>
        </p:spPr>
        <p:txBody>
          <a:bodyPr/>
          <a:lstStyle/>
          <a:p>
            <a:r>
              <a:rPr lang="nl-NL" dirty="0"/>
              <a:t>Aanpak Versie 1.1</a:t>
            </a:r>
          </a:p>
        </p:txBody>
      </p:sp>
      <p:sp>
        <p:nvSpPr>
          <p:cNvPr id="4" name="AutoShape 2" descr="Afbeeldingsresultaat voor github">
            <a:extLst>
              <a:ext uri="{FF2B5EF4-FFF2-40B4-BE49-F238E27FC236}">
                <a16:creationId xmlns:a16="http://schemas.microsoft.com/office/drawing/2014/main" id="{4C344CB9-DAFC-4E8E-B5B4-CCE0AC80EB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6382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Gerelateerde afbeelding">
            <a:extLst>
              <a:ext uri="{FF2B5EF4-FFF2-40B4-BE49-F238E27FC236}">
                <a16:creationId xmlns:a16="http://schemas.microsoft.com/office/drawing/2014/main" id="{25081930-0D64-4C68-A7A6-B3858823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91" y="2955822"/>
            <a:ext cx="1130634" cy="56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F7FB1F68-D3C9-418B-9AB4-9C3F6B2D13D0}"/>
              </a:ext>
            </a:extLst>
          </p:cNvPr>
          <p:cNvSpPr/>
          <p:nvPr/>
        </p:nvSpPr>
        <p:spPr>
          <a:xfrm>
            <a:off x="2086550" y="2152942"/>
            <a:ext cx="946448" cy="56768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Oplossing in GitHub</a:t>
            </a:r>
          </a:p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2D78A169-4862-45D1-BFFF-0D4B30167A15}"/>
              </a:ext>
            </a:extLst>
          </p:cNvPr>
          <p:cNvSpPr/>
          <p:nvPr/>
        </p:nvSpPr>
        <p:spPr>
          <a:xfrm>
            <a:off x="1043453" y="3012846"/>
            <a:ext cx="946448" cy="56768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Oplossing ter consultatie</a:t>
            </a:r>
          </a:p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1B2AC065-C5A9-47A8-A39D-161BCEB98314}"/>
              </a:ext>
            </a:extLst>
          </p:cNvPr>
          <p:cNvSpPr/>
          <p:nvPr/>
        </p:nvSpPr>
        <p:spPr>
          <a:xfrm>
            <a:off x="2086550" y="3876278"/>
            <a:ext cx="946448" cy="56768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Oplossing uit consultatie</a:t>
            </a:r>
          </a:p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6D69B049-574D-45E3-AFD9-4B15D293E1CA}"/>
              </a:ext>
            </a:extLst>
          </p:cNvPr>
          <p:cNvSpPr/>
          <p:nvPr/>
        </p:nvSpPr>
        <p:spPr>
          <a:xfrm>
            <a:off x="3253075" y="2943031"/>
            <a:ext cx="946448" cy="56768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Oplossing bijstellen</a:t>
            </a:r>
          </a:p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B4CAA40B-DDFA-41CD-A370-3200FDB5B342}"/>
              </a:ext>
            </a:extLst>
          </p:cNvPr>
          <p:cNvSpPr/>
          <p:nvPr/>
        </p:nvSpPr>
        <p:spPr>
          <a:xfrm>
            <a:off x="4724400" y="2943031"/>
            <a:ext cx="946448" cy="56768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Definitieve oplossing in </a:t>
            </a:r>
            <a:r>
              <a:rPr lang="nl-NL" sz="1100" dirty="0" err="1">
                <a:solidFill>
                  <a:schemeClr val="tx1"/>
                </a:solidFill>
              </a:rPr>
              <a:t>ReSpec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3" name="Pijl: omlaag 12">
            <a:extLst>
              <a:ext uri="{FF2B5EF4-FFF2-40B4-BE49-F238E27FC236}">
                <a16:creationId xmlns:a16="http://schemas.microsoft.com/office/drawing/2014/main" id="{1856D9FB-5821-4577-871D-DC27452C5881}"/>
              </a:ext>
            </a:extLst>
          </p:cNvPr>
          <p:cNvSpPr/>
          <p:nvPr/>
        </p:nvSpPr>
        <p:spPr>
          <a:xfrm rot="2504883">
            <a:off x="1835696" y="2718623"/>
            <a:ext cx="154205" cy="205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: omlaag 14">
            <a:extLst>
              <a:ext uri="{FF2B5EF4-FFF2-40B4-BE49-F238E27FC236}">
                <a16:creationId xmlns:a16="http://schemas.microsoft.com/office/drawing/2014/main" id="{5EC431C3-E2A7-4162-B40D-D7B3336DB78B}"/>
              </a:ext>
            </a:extLst>
          </p:cNvPr>
          <p:cNvSpPr/>
          <p:nvPr/>
        </p:nvSpPr>
        <p:spPr>
          <a:xfrm rot="18928174">
            <a:off x="1805199" y="3771986"/>
            <a:ext cx="154205" cy="205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4BB54210-BAAC-45F5-8E1F-586F494816A5}"/>
              </a:ext>
            </a:extLst>
          </p:cNvPr>
          <p:cNvSpPr/>
          <p:nvPr/>
        </p:nvSpPr>
        <p:spPr>
          <a:xfrm rot="13314373">
            <a:off x="3156216" y="3667285"/>
            <a:ext cx="154205" cy="205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omlaag 16">
            <a:extLst>
              <a:ext uri="{FF2B5EF4-FFF2-40B4-BE49-F238E27FC236}">
                <a16:creationId xmlns:a16="http://schemas.microsoft.com/office/drawing/2014/main" id="{3DA15A88-30DC-4CDB-8256-03193B44C7A6}"/>
              </a:ext>
            </a:extLst>
          </p:cNvPr>
          <p:cNvSpPr/>
          <p:nvPr/>
        </p:nvSpPr>
        <p:spPr>
          <a:xfrm rot="16200000">
            <a:off x="4379676" y="3103909"/>
            <a:ext cx="154205" cy="205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8B4349D5-D71A-4889-9044-FAAD904C6B7D}"/>
              </a:ext>
            </a:extLst>
          </p:cNvPr>
          <p:cNvSpPr/>
          <p:nvPr/>
        </p:nvSpPr>
        <p:spPr>
          <a:xfrm rot="16200000">
            <a:off x="1680667" y="2302874"/>
            <a:ext cx="154205" cy="205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5C5D935F-AAB7-4EED-9715-C87ECE7ACAA2}"/>
              </a:ext>
            </a:extLst>
          </p:cNvPr>
          <p:cNvSpPr/>
          <p:nvPr/>
        </p:nvSpPr>
        <p:spPr>
          <a:xfrm>
            <a:off x="6118465" y="1491630"/>
            <a:ext cx="1185071" cy="3024336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INTEGRALE </a:t>
            </a: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OPENBARE</a:t>
            </a: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CONSULTATIE</a:t>
            </a: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F8246251-0A95-463C-9727-E695366D1580}"/>
              </a:ext>
            </a:extLst>
          </p:cNvPr>
          <p:cNvSpPr/>
          <p:nvPr/>
        </p:nvSpPr>
        <p:spPr>
          <a:xfrm>
            <a:off x="7648453" y="1463421"/>
            <a:ext cx="1185071" cy="3024336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BIJSTELLING</a:t>
            </a:r>
          </a:p>
          <a:p>
            <a:pPr algn="ctr"/>
            <a:endParaRPr lang="nl-NL" sz="1100" dirty="0">
              <a:solidFill>
                <a:schemeClr val="tx1"/>
              </a:solidFill>
            </a:endParaRP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EN </a:t>
            </a:r>
          </a:p>
          <a:p>
            <a:pPr algn="ctr"/>
            <a:endParaRPr lang="nl-NL" sz="1100" dirty="0">
              <a:solidFill>
                <a:schemeClr val="tx1"/>
              </a:solidFill>
            </a:endParaRP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BESLUIT-VORMING</a:t>
            </a:r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B5B97DB7-5120-46A4-8CC4-AAFEBB3815B1}"/>
              </a:ext>
            </a:extLst>
          </p:cNvPr>
          <p:cNvSpPr/>
          <p:nvPr/>
        </p:nvSpPr>
        <p:spPr>
          <a:xfrm>
            <a:off x="254621" y="4825020"/>
            <a:ext cx="5548265" cy="230518"/>
          </a:xfrm>
          <a:prstGeom prst="roundRect">
            <a:avLst/>
          </a:prstGeom>
          <a:solidFill>
            <a:srgbClr val="92D050">
              <a:alpha val="1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 HALF JULI – HALF SEPTEMBER</a:t>
            </a:r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5E0DC7A4-4E92-411A-BBEA-AA8F7E1EEA75}"/>
              </a:ext>
            </a:extLst>
          </p:cNvPr>
          <p:cNvSpPr/>
          <p:nvPr/>
        </p:nvSpPr>
        <p:spPr>
          <a:xfrm>
            <a:off x="6093857" y="4728736"/>
            <a:ext cx="1209680" cy="363293"/>
          </a:xfrm>
          <a:prstGeom prst="roundRect">
            <a:avLst/>
          </a:prstGeom>
          <a:solidFill>
            <a:srgbClr val="92D050">
              <a:alpha val="1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HALF SEPTEMBER </a:t>
            </a:r>
          </a:p>
          <a:p>
            <a:pPr algn="ctr"/>
            <a:r>
              <a:rPr lang="nl-NL" sz="1050" dirty="0">
                <a:solidFill>
                  <a:schemeClr val="tx1"/>
                </a:solidFill>
              </a:rPr>
              <a:t> - EIND OKTOBER</a:t>
            </a:r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32D45F96-EA4E-420E-AF8D-D266B935F14D}"/>
              </a:ext>
            </a:extLst>
          </p:cNvPr>
          <p:cNvSpPr/>
          <p:nvPr/>
        </p:nvSpPr>
        <p:spPr>
          <a:xfrm>
            <a:off x="7683924" y="4728735"/>
            <a:ext cx="1209680" cy="363293"/>
          </a:xfrm>
          <a:prstGeom prst="roundRect">
            <a:avLst/>
          </a:prstGeom>
          <a:solidFill>
            <a:srgbClr val="92D050">
              <a:alpha val="1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NOVEMBER </a:t>
            </a:r>
          </a:p>
          <a:p>
            <a:pPr algn="ctr"/>
            <a:r>
              <a:rPr lang="nl-NL" sz="1050" dirty="0">
                <a:solidFill>
                  <a:schemeClr val="tx1"/>
                </a:solidFill>
              </a:rPr>
              <a:t>- DECEMBER</a:t>
            </a:r>
          </a:p>
        </p:txBody>
      </p:sp>
      <p:sp>
        <p:nvSpPr>
          <p:cNvPr id="26" name="Pijl: omlaag 25">
            <a:extLst>
              <a:ext uri="{FF2B5EF4-FFF2-40B4-BE49-F238E27FC236}">
                <a16:creationId xmlns:a16="http://schemas.microsoft.com/office/drawing/2014/main" id="{BE00ECF9-AA12-4B8F-8854-DE4D1898C3B9}"/>
              </a:ext>
            </a:extLst>
          </p:cNvPr>
          <p:cNvSpPr/>
          <p:nvPr/>
        </p:nvSpPr>
        <p:spPr>
          <a:xfrm rot="16200000">
            <a:off x="5882518" y="2770861"/>
            <a:ext cx="154205" cy="205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omlaag 26">
            <a:extLst>
              <a:ext uri="{FF2B5EF4-FFF2-40B4-BE49-F238E27FC236}">
                <a16:creationId xmlns:a16="http://schemas.microsoft.com/office/drawing/2014/main" id="{F8A72C92-8BBC-47DC-8944-5E7E4A6EF739}"/>
              </a:ext>
            </a:extLst>
          </p:cNvPr>
          <p:cNvSpPr/>
          <p:nvPr/>
        </p:nvSpPr>
        <p:spPr>
          <a:xfrm rot="16200000">
            <a:off x="7398892" y="2790156"/>
            <a:ext cx="154205" cy="205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utoShape 6" descr="Afbeeldingsresultaat voor stopwatch">
            <a:extLst>
              <a:ext uri="{FF2B5EF4-FFF2-40B4-BE49-F238E27FC236}">
                <a16:creationId xmlns:a16="http://schemas.microsoft.com/office/drawing/2014/main" id="{74C2552E-80DB-46B2-9955-C0DF5923D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609900"/>
            <a:ext cx="114249" cy="11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9" name="Afbeelding 28" descr="Afbeelding met illustratie&#10;&#10;Automatisch gegenereerde beschrijving">
            <a:extLst>
              <a:ext uri="{FF2B5EF4-FFF2-40B4-BE49-F238E27FC236}">
                <a16:creationId xmlns:a16="http://schemas.microsoft.com/office/drawing/2014/main" id="{78D84BFE-958E-4CDC-881D-916BA92DE4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6" y="1856346"/>
            <a:ext cx="312345" cy="369962"/>
          </a:xfrm>
          <a:prstGeom prst="rect">
            <a:avLst/>
          </a:prstGeom>
        </p:spPr>
      </p:pic>
      <p:pic>
        <p:nvPicPr>
          <p:cNvPr id="32" name="Picture 2" descr="Hanhart Stopwatch &amp;quot;Amigo&amp;quot;">
            <a:extLst>
              <a:ext uri="{FF2B5EF4-FFF2-40B4-BE49-F238E27FC236}">
                <a16:creationId xmlns:a16="http://schemas.microsoft.com/office/drawing/2014/main" id="{52DA42D9-CFB3-4BAD-AE56-D1E236F4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51" y="3711912"/>
            <a:ext cx="372224" cy="37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ECFC800F-DF37-433D-8F7C-6A4F098D5B37}"/>
              </a:ext>
            </a:extLst>
          </p:cNvPr>
          <p:cNvSpPr/>
          <p:nvPr/>
        </p:nvSpPr>
        <p:spPr>
          <a:xfrm>
            <a:off x="1229520" y="4110170"/>
            <a:ext cx="425488" cy="167165"/>
          </a:xfrm>
          <a:prstGeom prst="roundRect">
            <a:avLst/>
          </a:prstGeom>
          <a:solidFill>
            <a:srgbClr val="92D050">
              <a:alpha val="1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nl-NL" sz="1050" dirty="0">
                <a:solidFill>
                  <a:schemeClr val="tx1"/>
                </a:solidFill>
              </a:rPr>
              <a:t>2wk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6987720-C37A-4A78-8565-69CDAA012089}"/>
              </a:ext>
            </a:extLst>
          </p:cNvPr>
          <p:cNvSpPr/>
          <p:nvPr/>
        </p:nvSpPr>
        <p:spPr>
          <a:xfrm rot="5651154">
            <a:off x="5442145" y="1471707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</a:t>
            </a:r>
            <a:endParaRPr lang="nl-NL" sz="2800" b="1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E5A0B932-B74A-4259-8588-C531AD1D7D56}"/>
              </a:ext>
            </a:extLst>
          </p:cNvPr>
          <p:cNvSpPr/>
          <p:nvPr/>
        </p:nvSpPr>
        <p:spPr>
          <a:xfrm>
            <a:off x="457200" y="2150943"/>
            <a:ext cx="946448" cy="56768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Kernteam:</a:t>
            </a:r>
          </a:p>
          <a:p>
            <a:pPr algn="ctr"/>
            <a:r>
              <a:rPr lang="nl-NL" sz="1100" dirty="0">
                <a:solidFill>
                  <a:schemeClr val="tx1"/>
                </a:solidFill>
              </a:rPr>
              <a:t>Oplossing beschrijven</a:t>
            </a:r>
          </a:p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45636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novum presentatie breedbeeld.potx" id="{16406371-B4C0-4813-9BAB-C342ED49275D}" vid="{BE602C00-B605-4313-918B-4B5C91508E7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408</TotalTime>
  <Words>315</Words>
  <Application>Microsoft Office PowerPoint</Application>
  <PresentationFormat>Diavoorstelling (16:9)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Geonovum presentatie breedbeeld</vt:lpstr>
      <vt:lpstr>kansen voor linked data  en andere onderwerpen</vt:lpstr>
      <vt:lpstr>Agenda </vt:lpstr>
      <vt:lpstr>1. Voorstelrondje</vt:lpstr>
      <vt:lpstr>2. Stand van zaken MIM</vt:lpstr>
      <vt:lpstr>2.2 Beheer </vt:lpstr>
      <vt:lpstr>2.3 Versiemanagement </vt:lpstr>
      <vt:lpstr>Versie 1.0.1</vt:lpstr>
      <vt:lpstr>Versie 1.1</vt:lpstr>
      <vt:lpstr>Aanpak Versie 1.1</vt:lpstr>
      <vt:lpstr>3. MIM en Linked Data</vt:lpstr>
      <vt:lpstr>Concrete oplossingen</vt:lpstr>
      <vt:lpstr>Issue: </vt:lpstr>
      <vt:lpstr>Issue: </vt:lpstr>
      <vt:lpstr>Issue: </vt:lpstr>
      <vt:lpstr>Issue: </vt:lpstr>
      <vt:lpstr>4. MIM – andere ‘urgente’ issues</vt:lpstr>
      <vt:lpstr>5. Conclusies en vervolgafspraken</vt:lpstr>
      <vt:lpstr>PowerPoint-presentatie</vt:lpstr>
      <vt:lpstr>deelnemers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Dick Krijtenburg</dc:creator>
  <cp:lastModifiedBy>Dick Krijtenburg</cp:lastModifiedBy>
  <cp:revision>30</cp:revision>
  <dcterms:created xsi:type="dcterms:W3CDTF">2019-07-08T13:21:33Z</dcterms:created>
  <dcterms:modified xsi:type="dcterms:W3CDTF">2019-07-10T09:52:47Z</dcterms:modified>
</cp:coreProperties>
</file>