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679B-7B20-0E46-B861-904E6359F1B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ABB1F-DF03-C04A-BD2B-88F9AEC87F9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749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ABB1F-DF03-C04A-BD2B-88F9AEC87F9C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13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959D-16D5-0967-2EED-1A044360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FC2CB-CB9F-3CB6-DD3C-7478CFC4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B5EE3-2436-7F5A-A0A9-121A04EC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1FC4-E89E-FA4F-E28F-1F0EF0FE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549E-E51B-DD64-2396-2D04D5D72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53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E06B-FCB6-919D-C957-1F2B186E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C88BE-F412-3947-0555-60E3F3DC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E226-7CD6-CB3D-1921-8925F501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9F95-E55A-FFF4-FF72-BC219463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9B48-650A-1C65-B0DF-CA98A6C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350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D3BC-FDB5-3FDA-7375-B86BFA622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705E1-84CE-71DF-9A57-8459C0C8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4FC3-8A28-A477-C9FA-A1C5C70B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41873-CD5C-D841-EA30-63ED03F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7945C-81AB-2159-EAD1-12AF002A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6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92B9-47FB-11E1-5189-2E71AFCA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61AA-3E8F-235E-3582-F718DC9A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2AD0-C1E9-CDC7-3B5A-207479FB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06F5-5150-6317-E296-408BEDBE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9AF3-D69E-5B5D-06E6-2B01854F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6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CF2-7558-8ED6-3496-620AA79B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44CDE-274D-EA34-6AA2-C03EC69B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5778-F86A-E04C-F991-EF07DC83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97E3D-CEFF-E959-6492-87C19CCA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8969-BFD2-72D7-8F88-77132BC6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587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F7CC-F49C-CCB1-C18A-B4B130F9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BCA5-0EFA-7198-9DE6-C5ED6F973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B44A4-4391-9E6B-BB8F-098AAD009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3942C-0B18-6991-571E-2254DA9E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28ABB-0ECD-2051-0120-B007E827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6D970-5120-0581-520C-17C774E8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0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446A-26AE-1268-00E8-81579809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09AE0-08A7-678A-22EE-3FC353D6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18EBD-CD45-E067-2141-3E0158D9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D5469-3AF9-1D9E-7264-D2A51A2D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420A4-532F-14FE-5E4E-89F80747F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8989F-66A6-A683-B3A1-9220E24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60310-414F-E380-19E5-FD89D151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A3E8A-9D31-8E0F-0DFF-918ACA8C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41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7389-A590-472A-7139-07004960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D1707-E856-7236-59F8-B21E2B9B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6501A-A131-8DEE-0216-86917BA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EDE56-FD62-8D8A-40FB-9EE32C4F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973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C1C9-4AB3-8D4D-9ACF-4AE2CA99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776A7-1067-A32E-8335-E92222CD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CE017-59AB-A6B8-AFB2-E00DA9A8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217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352A-D694-8F5B-0AF3-33332DAE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3786-38EE-B45F-1953-C2A6115C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7828-87B7-D0B6-708E-E6257BB5B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832A-48B7-0779-732F-9965A344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0D49-7A23-4CB2-F52A-0A6E72CB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2329-58AB-6C24-A8FC-18CA4910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77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0248-81F1-23A1-6B83-50ABF80A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3D900-5301-E253-6498-18A22D009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5D7E5-3BFE-95BA-8C2A-2181415C7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BE4CB-C9C6-BD81-661E-131E23B9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7CAE-8F77-280B-54DD-E06F7B7E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8EF84-D49A-21B7-4DAC-017ED4FC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359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F6F9-A7C4-0A1C-6F5F-92EAD2E5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E678-F1F3-6EE0-1202-ED2AD88B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E58E9-42B7-4C76-85C2-38EA747BF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3D08-6089-D646-8B19-2F674344CD2F}" type="datetimeFigureOut">
              <a:rPr lang="en-NL" smtClean="0"/>
              <a:t>06/10/2022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02EBC-E599-AD91-CD8D-D6911358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73F8-9E93-0386-4140-C24605C8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919D-440D-7243-A8E0-4C4A25C03F2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81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boat-sail-sailboat-schooner-sea-15936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16DC-65D7-099C-9562-DE667D4A9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IMBOR verkenning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D1626-562E-0752-FC96-CEF015E99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NEN2660 &amp; MIM</a:t>
            </a:r>
          </a:p>
        </p:txBody>
      </p:sp>
    </p:spTree>
    <p:extLst>
      <p:ext uri="{BB962C8B-B14F-4D97-AF65-F5344CB8AC3E}">
        <p14:creationId xmlns:p14="http://schemas.microsoft.com/office/powerpoint/2010/main" val="362150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8768DB-3BDA-2BB5-5B16-F6A5A1E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3" y="867087"/>
            <a:ext cx="4635500" cy="4711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5B6267-EC66-E80F-435D-31D4AE3F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04" y="867087"/>
            <a:ext cx="6473573" cy="5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EDA50-8CEF-B791-9AA0-0EB738F91DEF}"/>
              </a:ext>
            </a:extLst>
          </p:cNvPr>
          <p:cNvSpPr txBox="1"/>
          <p:nvPr/>
        </p:nvSpPr>
        <p:spPr>
          <a:xfrm>
            <a:off x="377323" y="184910"/>
            <a:ext cx="4743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Metamodel van het IMBOR model conform MIM</a:t>
            </a:r>
          </a:p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(zoals daadwerkelijk aangetroffen)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53DAA30-C22A-6581-ADB6-D52099E5F79F}"/>
              </a:ext>
            </a:extLst>
          </p:cNvPr>
          <p:cNvSpPr/>
          <p:nvPr/>
        </p:nvSpPr>
        <p:spPr>
          <a:xfrm>
            <a:off x="3618523" y="534933"/>
            <a:ext cx="549705" cy="625230"/>
          </a:xfrm>
          <a:custGeom>
            <a:avLst/>
            <a:gdLst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390149 w 394751"/>
              <a:gd name="connsiteY0" fmla="*/ 0 h 625230"/>
              <a:gd name="connsiteX1" fmla="*/ 140057 w 394751"/>
              <a:gd name="connsiteY1" fmla="*/ 625230 h 625230"/>
              <a:gd name="connsiteX0" fmla="*/ 250092 w 383248"/>
              <a:gd name="connsiteY0" fmla="*/ 0 h 625230"/>
              <a:gd name="connsiteX1" fmla="*/ 0 w 383248"/>
              <a:gd name="connsiteY1" fmla="*/ 625230 h 625230"/>
              <a:gd name="connsiteX0" fmla="*/ 250092 w 549705"/>
              <a:gd name="connsiteY0" fmla="*/ 0 h 625230"/>
              <a:gd name="connsiteX1" fmla="*/ 0 w 549705"/>
              <a:gd name="connsiteY1" fmla="*/ 625230 h 6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9705" h="625230">
                <a:moveTo>
                  <a:pt x="250092" y="0"/>
                </a:moveTo>
                <a:cubicBezTo>
                  <a:pt x="734646" y="163471"/>
                  <a:pt x="617416" y="420728"/>
                  <a:pt x="0" y="62523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81602E-130C-B2B5-D39D-77FB2C74F9B3}"/>
              </a:ext>
            </a:extLst>
          </p:cNvPr>
          <p:cNvSpPr txBox="1"/>
          <p:nvPr/>
        </p:nvSpPr>
        <p:spPr>
          <a:xfrm>
            <a:off x="5341104" y="11713"/>
            <a:ext cx="431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Metamodel van het MIM</a:t>
            </a:r>
          </a:p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(zoals beschreven in de standaard, hfdst 4)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B8ADD30-3EFD-8ABF-8CF2-2BEE3AF23B0C}"/>
              </a:ext>
            </a:extLst>
          </p:cNvPr>
          <p:cNvSpPr/>
          <p:nvPr/>
        </p:nvSpPr>
        <p:spPr>
          <a:xfrm flipH="1">
            <a:off x="5500985" y="511487"/>
            <a:ext cx="246100" cy="550984"/>
          </a:xfrm>
          <a:custGeom>
            <a:avLst/>
            <a:gdLst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390149 w 394751"/>
              <a:gd name="connsiteY0" fmla="*/ 0 h 625230"/>
              <a:gd name="connsiteX1" fmla="*/ 140057 w 394751"/>
              <a:gd name="connsiteY1" fmla="*/ 625230 h 625230"/>
              <a:gd name="connsiteX0" fmla="*/ 250092 w 383248"/>
              <a:gd name="connsiteY0" fmla="*/ 0 h 625230"/>
              <a:gd name="connsiteX1" fmla="*/ 0 w 383248"/>
              <a:gd name="connsiteY1" fmla="*/ 625230 h 625230"/>
              <a:gd name="connsiteX0" fmla="*/ 250092 w 549705"/>
              <a:gd name="connsiteY0" fmla="*/ 0 h 625230"/>
              <a:gd name="connsiteX1" fmla="*/ 0 w 549705"/>
              <a:gd name="connsiteY1" fmla="*/ 625230 h 625230"/>
              <a:gd name="connsiteX0" fmla="*/ 125045 w 476933"/>
              <a:gd name="connsiteY0" fmla="*/ 0 h 424151"/>
              <a:gd name="connsiteX1" fmla="*/ 0 w 476933"/>
              <a:gd name="connsiteY1" fmla="*/ 424151 h 424151"/>
              <a:gd name="connsiteX0" fmla="*/ 234460 w 540045"/>
              <a:gd name="connsiteY0" fmla="*/ 0 h 443002"/>
              <a:gd name="connsiteX1" fmla="*/ 0 w 540045"/>
              <a:gd name="connsiteY1" fmla="*/ 443002 h 443002"/>
              <a:gd name="connsiteX0" fmla="*/ 234460 w 365042"/>
              <a:gd name="connsiteY0" fmla="*/ 0 h 443002"/>
              <a:gd name="connsiteX1" fmla="*/ 0 w 365042"/>
              <a:gd name="connsiteY1" fmla="*/ 443002 h 443002"/>
              <a:gd name="connsiteX0" fmla="*/ 234460 w 246100"/>
              <a:gd name="connsiteY0" fmla="*/ 0 h 443002"/>
              <a:gd name="connsiteX1" fmla="*/ 0 w 246100"/>
              <a:gd name="connsiteY1" fmla="*/ 443002 h 4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100" h="443002">
                <a:moveTo>
                  <a:pt x="234460" y="0"/>
                </a:moveTo>
                <a:cubicBezTo>
                  <a:pt x="273537" y="276578"/>
                  <a:pt x="218831" y="326472"/>
                  <a:pt x="0" y="44300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6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C949A-7D44-5600-DEB5-5231B640EE4D}"/>
              </a:ext>
            </a:extLst>
          </p:cNvPr>
          <p:cNvSpPr txBox="1"/>
          <p:nvPr/>
        </p:nvSpPr>
        <p:spPr>
          <a:xfrm>
            <a:off x="97973" y="134542"/>
            <a:ext cx="15044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200" dirty="0">
                <a:latin typeface="Lucida Console" panose="020B0609040504020204" pitchFamily="49" charset="0"/>
              </a:rPr>
              <a:t>imbor: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ba4693e8-04b3-438b-b654-66d1399960c2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rdf:type         sh:NodeShape , rdfs:Class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rdfs:seeAlso</a:t>
            </a:r>
            <a:r>
              <a:rPr lang="en-NL" sz="1200" dirty="0">
                <a:latin typeface="Lucida Console" panose="020B0609040504020204" pitchFamily="49" charset="0"/>
              </a:rPr>
              <a:t>     imbor-term:acb77b12-43a3-46ec-959c-97d7bb65188b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rdfs:subClassOf  imbor:8ccf65b9-cfc3-4d9f-8de8-864c9b123925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dash:abstract</a:t>
            </a:r>
            <a:r>
              <a:rPr lang="en-NL" sz="1200" dirty="0">
                <a:latin typeface="Lucida Console" panose="020B0609040504020204" pitchFamily="49" charset="0"/>
              </a:rPr>
              <a:t>    false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skos:definition  "Open uitbouw die niet gelijkvloers aan de gevel is aangebracht en waarvan het bovenvlak vanuit het gebouw toegankelijk is."@nl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skos:prefLabel</a:t>
            </a:r>
            <a:r>
              <a:rPr lang="en-NL" sz="1200" dirty="0">
                <a:latin typeface="Lucida Console" panose="020B0609040504020204" pitchFamily="49" charset="0"/>
              </a:rPr>
              <a:t>   "Balkon"@nl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sh:property      imbor:e77c57e1-b756-4e8b-972b-ce8bcbb38c40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652CE-37D4-C38E-5545-513A0DDDD4E5}"/>
              </a:ext>
            </a:extLst>
          </p:cNvPr>
          <p:cNvSpPr txBox="1"/>
          <p:nvPr/>
        </p:nvSpPr>
        <p:spPr>
          <a:xfrm>
            <a:off x="97973" y="2202825"/>
            <a:ext cx="17863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200" dirty="0">
                <a:latin typeface="Lucida Console" panose="020B0609040504020204" pitchFamily="49" charset="0"/>
              </a:rPr>
              <a:t>imbor:ba4693e8-04b3-438b-b654-66d1399960c2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rdf:type                     mim:Objecttype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mim:begrip                   imbor-term:acb77b12-43a3-46ec-959c-97d7bb65188b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mim:begripsterm              "Balkon"@nl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mim:datumOpname              "2022-03-01"^^xsd:date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mim:definitie                "Open uitbouw die niet gelijkvloers aan de gevel is aangebracht en waarvan het bovenvlak vanuit het gebouw toegankelijk is."@nl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mim:herkomst                 "Stichting CROW"@nl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mim:herkomstDefinitie        "Stichting CROW"@nl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mim:indicatieAbstractObject  false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mim:naam                     "Balkon"@nl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90808-53FB-69FE-818E-1BF0809B5117}"/>
              </a:ext>
            </a:extLst>
          </p:cNvPr>
          <p:cNvSpPr txBox="1"/>
          <p:nvPr/>
        </p:nvSpPr>
        <p:spPr>
          <a:xfrm>
            <a:off x="48988" y="5523129"/>
            <a:ext cx="8980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latin typeface="Lucida Console" panose="020B0609040504020204" pitchFamily="49" charset="0"/>
              </a:rPr>
              <a:t>i</a:t>
            </a:r>
            <a:r>
              <a:rPr lang="en-NL" sz="1200" dirty="0">
                <a:latin typeface="Lucida Console" panose="020B0609040504020204" pitchFamily="49" charset="0"/>
              </a:rPr>
              <a:t>mbor: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Balkon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rdf:type                    sh:NodeShape , owl:Class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rdfs:label</a:t>
            </a:r>
            <a:r>
              <a:rPr lang="en-NL" sz="1200" dirty="0">
                <a:latin typeface="Lucida Console" panose="020B0609040504020204" pitchFamily="49" charset="0"/>
              </a:rPr>
              <a:t>                  "Balkon"@nl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dct:subject</a:t>
            </a:r>
            <a:r>
              <a:rPr lang="en-NL" sz="1200" dirty="0">
                <a:latin typeface="Lucida Console" panose="020B0609040504020204" pitchFamily="49" charset="0"/>
              </a:rPr>
              <a:t>                 imbor-term:acb77b12-43a3-46ec-959c-97d7bb65188b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mim:indicatieAbstractObject</a:t>
            </a:r>
            <a:r>
              <a:rPr lang="en-NL" sz="1200" dirty="0">
                <a:latin typeface="Lucida Console" panose="020B0609040504020204" pitchFamily="49" charset="0"/>
              </a:rPr>
              <a:t> false ;</a:t>
            </a:r>
          </a:p>
          <a:p>
            <a:r>
              <a:rPr lang="en-NL" sz="1200" dirty="0">
                <a:latin typeface="Lucida Console" panose="020B0609040504020204" pitchFamily="49" charset="0"/>
              </a:rPr>
              <a:t>  </a:t>
            </a:r>
            <a:r>
              <a:rPr lang="en-NL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skos:notation</a:t>
            </a:r>
            <a:r>
              <a:rPr lang="en-NL" sz="1200" dirty="0">
                <a:latin typeface="Lucida Console" panose="020B0609040504020204" pitchFamily="49" charset="0"/>
              </a:rPr>
              <a:t>               "Balkon"@nl 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D419D-7A02-7E34-77D7-7884408EBAF3}"/>
              </a:ext>
            </a:extLst>
          </p:cNvPr>
          <p:cNvSpPr/>
          <p:nvPr/>
        </p:nvSpPr>
        <p:spPr>
          <a:xfrm>
            <a:off x="5475511" y="3429000"/>
            <a:ext cx="6542316" cy="2481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dirty="0"/>
              <a:t>1. Herkenbare namen in LD vocabulaires;</a:t>
            </a:r>
          </a:p>
          <a:p>
            <a:r>
              <a:rPr lang="en-NL" dirty="0"/>
              <a:t>2. rdfs:seeAlso vs dct:subject;</a:t>
            </a:r>
          </a:p>
          <a:p>
            <a:r>
              <a:rPr lang="en-NL" dirty="0"/>
              <a:t>3. rdfs:subClassOf ontbreekt vanwege ontbreken mim:Generalisatie;</a:t>
            </a:r>
          </a:p>
          <a:p>
            <a:r>
              <a:rPr lang="en-NL" dirty="0"/>
              <a:t>4. dash:abstract vs mim:indicatieAbstractObject</a:t>
            </a:r>
          </a:p>
          <a:p>
            <a:r>
              <a:rPr lang="en-NL" dirty="0"/>
              <a:t>5. skos:definition ontbreekt, aangezien er een begripsrelatie is</a:t>
            </a:r>
          </a:p>
          <a:p>
            <a:r>
              <a:rPr lang="en-NL" dirty="0"/>
              <a:t>6. skos:prefLabel vs rdfs:label (en skos:notation)</a:t>
            </a:r>
          </a:p>
          <a:p>
            <a:r>
              <a:rPr lang="en-NL" dirty="0"/>
              <a:t>7. sh:property ontbreekt vanwege ontbreken mim:attribuut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C58F62-CD89-96CC-FAF5-A8ACC45F6174}"/>
              </a:ext>
            </a:extLst>
          </p:cNvPr>
          <p:cNvSpPr/>
          <p:nvPr/>
        </p:nvSpPr>
        <p:spPr>
          <a:xfrm>
            <a:off x="4064182" y="157402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76BE7-76B2-1BAF-9A61-8D6ADD59B14F}"/>
              </a:ext>
            </a:extLst>
          </p:cNvPr>
          <p:cNvSpPr/>
          <p:nvPr/>
        </p:nvSpPr>
        <p:spPr>
          <a:xfrm>
            <a:off x="123313" y="518985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57995B-E9A0-9505-9D81-19F5D4E7D698}"/>
              </a:ext>
            </a:extLst>
          </p:cNvPr>
          <p:cNvSpPr/>
          <p:nvPr/>
        </p:nvSpPr>
        <p:spPr>
          <a:xfrm>
            <a:off x="123313" y="712656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F009D7-4273-2D47-8DF9-2DE56229EC2E}"/>
              </a:ext>
            </a:extLst>
          </p:cNvPr>
          <p:cNvSpPr/>
          <p:nvPr/>
        </p:nvSpPr>
        <p:spPr>
          <a:xfrm>
            <a:off x="113896" y="877153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5BC36A-E2AF-2FC3-90CA-9717AFD20E4D}"/>
              </a:ext>
            </a:extLst>
          </p:cNvPr>
          <p:cNvSpPr/>
          <p:nvPr/>
        </p:nvSpPr>
        <p:spPr>
          <a:xfrm>
            <a:off x="116328" y="1075647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F32AE5-DB5D-AA54-B740-1679C4B44CE6}"/>
              </a:ext>
            </a:extLst>
          </p:cNvPr>
          <p:cNvSpPr/>
          <p:nvPr/>
        </p:nvSpPr>
        <p:spPr>
          <a:xfrm>
            <a:off x="123313" y="1269702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97D6E42-0DE9-F636-66FB-B2209A2B30D5}"/>
              </a:ext>
            </a:extLst>
          </p:cNvPr>
          <p:cNvSpPr/>
          <p:nvPr/>
        </p:nvSpPr>
        <p:spPr>
          <a:xfrm>
            <a:off x="123313" y="1444537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5C44E3-B5AC-B89F-8E37-E934FAF87CFF}"/>
              </a:ext>
            </a:extLst>
          </p:cNvPr>
          <p:cNvSpPr/>
          <p:nvPr/>
        </p:nvSpPr>
        <p:spPr>
          <a:xfrm>
            <a:off x="1261198" y="5557419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FB378D-1062-E737-B3A5-2C8EF3B82891}"/>
              </a:ext>
            </a:extLst>
          </p:cNvPr>
          <p:cNvSpPr/>
          <p:nvPr/>
        </p:nvSpPr>
        <p:spPr>
          <a:xfrm>
            <a:off x="45950" y="6089244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836E4A-3D71-8FFD-1CCE-C783756DB9AD}"/>
              </a:ext>
            </a:extLst>
          </p:cNvPr>
          <p:cNvSpPr/>
          <p:nvPr/>
        </p:nvSpPr>
        <p:spPr>
          <a:xfrm>
            <a:off x="54342" y="6274634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FBAEC96-B8F2-7A25-DB38-3F1EA504CFB3}"/>
              </a:ext>
            </a:extLst>
          </p:cNvPr>
          <p:cNvSpPr/>
          <p:nvPr/>
        </p:nvSpPr>
        <p:spPr>
          <a:xfrm>
            <a:off x="54342" y="5904818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0BF2F0-4013-86DF-0879-B67B984854B8}"/>
              </a:ext>
            </a:extLst>
          </p:cNvPr>
          <p:cNvSpPr/>
          <p:nvPr/>
        </p:nvSpPr>
        <p:spPr>
          <a:xfrm>
            <a:off x="46952" y="6466494"/>
            <a:ext cx="228600" cy="21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2460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13DDC-3CCE-D6A6-C8FF-0E9FBCED5186}"/>
              </a:ext>
            </a:extLst>
          </p:cNvPr>
          <p:cNvSpPr txBox="1"/>
          <p:nvPr/>
        </p:nvSpPr>
        <p:spPr>
          <a:xfrm>
            <a:off x="801954" y="1251858"/>
            <a:ext cx="374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/>
              <a:t>Conclusies &amp; aanbevelingen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789CD-DF41-D3A9-9654-DE28CEA8AD25}"/>
              </a:ext>
            </a:extLst>
          </p:cNvPr>
          <p:cNvSpPr txBox="1"/>
          <p:nvPr/>
        </p:nvSpPr>
        <p:spPr>
          <a:xfrm>
            <a:off x="801954" y="2231571"/>
            <a:ext cx="105880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Er mist nu de mogelijkheid om een rechtstreeks taalbinding te doen tussen de CMM’s van NEN2660 en MIM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Voorstel: uitwerken van een LD ontologie van het CMM van NEN2660-2 (dus iets als nen2660:Concept)</a:t>
            </a:r>
            <a:br>
              <a:rPr lang="en-NL" dirty="0"/>
            </a:br>
            <a:r>
              <a:rPr lang="en-NL" dirty="0"/>
              <a:t>(zoals besproken: niet het CMM van NEN2660-1, maar degene zoals opgenomen in NEN2660-2)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Door IMBOR dan uit te drukken in dit model, is een directere vergelijking mogelijk tussen NEN2660 en MIM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Voorstel: dit toevoegen aan de “generator” (zou relatief eenvoudig moeten kunnen uit de AccessDB)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Op basis daarvan kan ook een taalbinding voor NEN2660-2 -&gt; MIM worden uitgewerkt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Voorstel: dit toevoegen, om zo een meer completere MIM-export te hebben van IMBOR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Tenslotte kunnen dan de twee taalbindingen naar RDFS/OWL/SHACL vergeleken worden: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De huidige LD taalbinding van IMBOR;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L" dirty="0"/>
              <a:t>Een gegenereerde LD taalbinding vanuit MIM</a:t>
            </a:r>
          </a:p>
        </p:txBody>
      </p:sp>
    </p:spTree>
    <p:extLst>
      <p:ext uri="{BB962C8B-B14F-4D97-AF65-F5344CB8AC3E}">
        <p14:creationId xmlns:p14="http://schemas.microsoft.com/office/powerpoint/2010/main" val="415587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ij komt, hij komt: de échte 'Pakjesboot 12' van Sinterklaas, naar  Willemstad | Moerdijk | bndestem.nl">
            <a:extLst>
              <a:ext uri="{FF2B5EF4-FFF2-40B4-BE49-F238E27FC236}">
                <a16:creationId xmlns:a16="http://schemas.microsoft.com/office/drawing/2014/main" id="{A6F8F5D6-DB00-F329-F54D-6447EB96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758" y="4484728"/>
            <a:ext cx="2991681" cy="19956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8899B-F2CE-850F-DE30-4C95AAE0C342}"/>
              </a:ext>
            </a:extLst>
          </p:cNvPr>
          <p:cNvSpPr txBox="1"/>
          <p:nvPr/>
        </p:nvSpPr>
        <p:spPr>
          <a:xfrm>
            <a:off x="4931228" y="5297905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Pakjesboot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BC351-BD79-691A-75F8-668582A8A8DC}"/>
              </a:ext>
            </a:extLst>
          </p:cNvPr>
          <p:cNvSpPr txBox="1"/>
          <p:nvPr/>
        </p:nvSpPr>
        <p:spPr>
          <a:xfrm>
            <a:off x="5364886" y="3086206"/>
            <a:ext cx="106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Schip@nl</a:t>
            </a:r>
          </a:p>
          <a:p>
            <a:r>
              <a:rPr lang="en-NL" dirty="0"/>
              <a:t>Ship@en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F2E3DF58-5F85-B7B5-876C-D477159AF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9707459" y="2878257"/>
            <a:ext cx="954277" cy="1101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515B1-62CD-0B2D-22C8-1C7259FE929A}"/>
              </a:ext>
            </a:extLst>
          </p:cNvPr>
          <p:cNvSpPr txBox="1"/>
          <p:nvPr/>
        </p:nvSpPr>
        <p:spPr>
          <a:xfrm>
            <a:off x="11651574" y="536932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D091-6642-0A64-B9DC-4827C997790F}"/>
              </a:ext>
            </a:extLst>
          </p:cNvPr>
          <p:cNvSpPr txBox="1"/>
          <p:nvPr/>
        </p:nvSpPr>
        <p:spPr>
          <a:xfrm>
            <a:off x="11651574" y="361295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9A957-2DAC-9DA4-ADC8-73F3C4B50216}"/>
              </a:ext>
            </a:extLst>
          </p:cNvPr>
          <p:cNvSpPr txBox="1"/>
          <p:nvPr/>
        </p:nvSpPr>
        <p:spPr>
          <a:xfrm>
            <a:off x="4977900" y="5662268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(eigennaam)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060A3-C8DA-C4E4-7DEC-4C839DB32DBA}"/>
              </a:ext>
            </a:extLst>
          </p:cNvPr>
          <p:cNvSpPr txBox="1"/>
          <p:nvPr/>
        </p:nvSpPr>
        <p:spPr>
          <a:xfrm>
            <a:off x="5224623" y="370059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(soortnaam)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BDC23-474D-E802-1305-4F8A1397FD08}"/>
              </a:ext>
            </a:extLst>
          </p:cNvPr>
          <p:cNvSpPr txBox="1"/>
          <p:nvPr/>
        </p:nvSpPr>
        <p:spPr>
          <a:xfrm>
            <a:off x="676160" y="5292936"/>
            <a:ext cx="20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Individueel concept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CA25D-A39E-9208-7662-59266D5029F3}"/>
              </a:ext>
            </a:extLst>
          </p:cNvPr>
          <p:cNvSpPr txBox="1"/>
          <p:nvPr/>
        </p:nvSpPr>
        <p:spPr>
          <a:xfrm>
            <a:off x="1178636" y="3219736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Type concept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761D2-9F5E-889E-E466-2CB8243769DC}"/>
              </a:ext>
            </a:extLst>
          </p:cNvPr>
          <p:cNvSpPr txBox="1"/>
          <p:nvPr/>
        </p:nvSpPr>
        <p:spPr>
          <a:xfrm>
            <a:off x="5678538" y="25436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D66728-DF94-A75D-B795-4A26C9C2C85D}"/>
              </a:ext>
            </a:extLst>
          </p:cNvPr>
          <p:cNvSpPr txBox="1"/>
          <p:nvPr/>
        </p:nvSpPr>
        <p:spPr>
          <a:xfrm>
            <a:off x="1338648" y="254362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L1 (CMM)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EBF37-A83B-CFC7-220D-B55620805643}"/>
              </a:ext>
            </a:extLst>
          </p:cNvPr>
          <p:cNvCxnSpPr/>
          <p:nvPr/>
        </p:nvCxnSpPr>
        <p:spPr>
          <a:xfrm>
            <a:off x="6607629" y="3429000"/>
            <a:ext cx="256902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35FDA9-E422-0857-BE9B-97F0C1902DF3}"/>
              </a:ext>
            </a:extLst>
          </p:cNvPr>
          <p:cNvSpPr txBox="1"/>
          <p:nvPr/>
        </p:nvSpPr>
        <p:spPr>
          <a:xfrm>
            <a:off x="7229764" y="3113367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symboliseert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C6F085-E630-33C1-4B78-4D0D846FC50F}"/>
              </a:ext>
            </a:extLst>
          </p:cNvPr>
          <p:cNvCxnSpPr>
            <a:cxnSpLocks/>
          </p:cNvCxnSpPr>
          <p:nvPr/>
        </p:nvCxnSpPr>
        <p:spPr>
          <a:xfrm>
            <a:off x="6433434" y="5482571"/>
            <a:ext cx="21822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D1E580-E259-28AE-C043-795CBF04B2EF}"/>
              </a:ext>
            </a:extLst>
          </p:cNvPr>
          <p:cNvSpPr txBox="1"/>
          <p:nvPr/>
        </p:nvSpPr>
        <p:spPr>
          <a:xfrm>
            <a:off x="6868117" y="5188627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symboliseert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BF1713-2B5E-51DB-9766-FE3A1EE360D7}"/>
              </a:ext>
            </a:extLst>
          </p:cNvPr>
          <p:cNvCxnSpPr>
            <a:cxnSpLocks/>
          </p:cNvCxnSpPr>
          <p:nvPr/>
        </p:nvCxnSpPr>
        <p:spPr>
          <a:xfrm flipH="1">
            <a:off x="2811780" y="3429000"/>
            <a:ext cx="200788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51C54D-689F-3953-6FB1-600938E15A1E}"/>
              </a:ext>
            </a:extLst>
          </p:cNvPr>
          <p:cNvSpPr txBox="1"/>
          <p:nvPr/>
        </p:nvSpPr>
        <p:spPr>
          <a:xfrm>
            <a:off x="3142677" y="3069582"/>
            <a:ext cx="1432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/>
              <a:t>i</a:t>
            </a:r>
            <a:r>
              <a:rPr lang="en-NL" i="1" dirty="0"/>
              <a:t>nstatie van?</a:t>
            </a:r>
          </a:p>
          <a:p>
            <a:r>
              <a:rPr lang="en-NL" i="1" dirty="0"/>
              <a:t>gebruikt voor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F13040-E54D-FD0A-B3AE-BF59370E765F}"/>
              </a:ext>
            </a:extLst>
          </p:cNvPr>
          <p:cNvCxnSpPr>
            <a:cxnSpLocks/>
          </p:cNvCxnSpPr>
          <p:nvPr/>
        </p:nvCxnSpPr>
        <p:spPr>
          <a:xfrm flipH="1" flipV="1">
            <a:off x="2811780" y="5482571"/>
            <a:ext cx="1921164" cy="301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77D533-AD6B-F1CE-8018-055E82D1DB02}"/>
              </a:ext>
            </a:extLst>
          </p:cNvPr>
          <p:cNvCxnSpPr>
            <a:cxnSpLocks/>
          </p:cNvCxnSpPr>
          <p:nvPr/>
        </p:nvCxnSpPr>
        <p:spPr>
          <a:xfrm flipV="1">
            <a:off x="10299078" y="4082143"/>
            <a:ext cx="0" cy="4134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F21040-90E4-29E2-96A8-19E4EFD23E88}"/>
              </a:ext>
            </a:extLst>
          </p:cNvPr>
          <p:cNvSpPr txBox="1"/>
          <p:nvPr/>
        </p:nvSpPr>
        <p:spPr>
          <a:xfrm>
            <a:off x="10310508" y="4122636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instantie</a:t>
            </a:r>
            <a:r>
              <a:rPr lang="en-US" i="1" dirty="0"/>
              <a:t> van</a:t>
            </a:r>
            <a:endParaRPr lang="en-NL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5BE8A-31D2-2DE6-CC0E-7BCDDCA7A3B3}"/>
              </a:ext>
            </a:extLst>
          </p:cNvPr>
          <p:cNvSpPr txBox="1"/>
          <p:nvPr/>
        </p:nvSpPr>
        <p:spPr>
          <a:xfrm>
            <a:off x="3095589" y="5126813"/>
            <a:ext cx="149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instantie</a:t>
            </a:r>
            <a:r>
              <a:rPr lang="en-US" i="1" dirty="0"/>
              <a:t> van?</a:t>
            </a:r>
          </a:p>
          <a:p>
            <a:r>
              <a:rPr lang="en-US" i="1" dirty="0" err="1"/>
              <a:t>gebruikt</a:t>
            </a:r>
            <a:r>
              <a:rPr lang="en-US" i="1" dirty="0"/>
              <a:t> </a:t>
            </a:r>
            <a:r>
              <a:rPr lang="en-US" i="1" dirty="0" err="1"/>
              <a:t>voor</a:t>
            </a:r>
            <a:endParaRPr lang="en-NL" i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0AD5E7-5A68-20C2-D217-228E5F9E994B}"/>
              </a:ext>
            </a:extLst>
          </p:cNvPr>
          <p:cNvCxnSpPr>
            <a:cxnSpLocks/>
          </p:cNvCxnSpPr>
          <p:nvPr/>
        </p:nvCxnSpPr>
        <p:spPr>
          <a:xfrm flipV="1">
            <a:off x="10298009" y="2257570"/>
            <a:ext cx="0" cy="4134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E98EAB-E396-FC8D-00E1-21DF00BB49DB}"/>
              </a:ext>
            </a:extLst>
          </p:cNvPr>
          <p:cNvSpPr txBox="1"/>
          <p:nvPr/>
        </p:nvSpPr>
        <p:spPr>
          <a:xfrm>
            <a:off x="10309439" y="2298063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instantie</a:t>
            </a:r>
            <a:r>
              <a:rPr lang="en-US" i="1" dirty="0"/>
              <a:t> van</a:t>
            </a:r>
            <a:endParaRPr lang="en-NL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8D84D-7121-3D12-ED1E-836BE6FBB68A}"/>
              </a:ext>
            </a:extLst>
          </p:cNvPr>
          <p:cNvSpPr txBox="1"/>
          <p:nvPr/>
        </p:nvSpPr>
        <p:spPr>
          <a:xfrm>
            <a:off x="11680439" y="153967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EEFE0-10A7-486A-13E4-F110C4662B9C}"/>
              </a:ext>
            </a:extLst>
          </p:cNvPr>
          <p:cNvCxnSpPr/>
          <p:nvPr/>
        </p:nvCxnSpPr>
        <p:spPr>
          <a:xfrm>
            <a:off x="6659353" y="1907738"/>
            <a:ext cx="256902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3FDD63-752B-7448-1F5E-4C33A312A780}"/>
              </a:ext>
            </a:extLst>
          </p:cNvPr>
          <p:cNvSpPr txBox="1"/>
          <p:nvPr/>
        </p:nvSpPr>
        <p:spPr>
          <a:xfrm>
            <a:off x="7281488" y="1592105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symboliseert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F2FB78A4-3749-0BFC-3648-6BD99217DFF8}"/>
              </a:ext>
            </a:extLst>
          </p:cNvPr>
          <p:cNvSpPr/>
          <p:nvPr/>
        </p:nvSpPr>
        <p:spPr>
          <a:xfrm>
            <a:off x="9850516" y="1356995"/>
            <a:ext cx="960120" cy="73469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8075E3-4EEB-2719-C0F6-DE773586165F}"/>
              </a:ext>
            </a:extLst>
          </p:cNvPr>
          <p:cNvSpPr txBox="1"/>
          <p:nvPr/>
        </p:nvSpPr>
        <p:spPr>
          <a:xfrm>
            <a:off x="5865699" y="167356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80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C433672-74F2-EDF2-4B82-1E90B2A487F9}"/>
              </a:ext>
            </a:extLst>
          </p:cNvPr>
          <p:cNvSpPr/>
          <p:nvPr/>
        </p:nvSpPr>
        <p:spPr>
          <a:xfrm>
            <a:off x="801666" y="901874"/>
            <a:ext cx="6313118" cy="549892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" name="Picture 2" descr="Hij komt, hij komt: de échte 'Pakjesboot 12' van Sinterklaas, naar  Willemstad | Moerdijk | bndestem.nl">
            <a:extLst>
              <a:ext uri="{FF2B5EF4-FFF2-40B4-BE49-F238E27FC236}">
                <a16:creationId xmlns:a16="http://schemas.microsoft.com/office/drawing/2014/main" id="{542A3D29-C10C-8A1D-7297-F26C5258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94" y="3770744"/>
            <a:ext cx="2991681" cy="199568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EBFCD4-B4BF-FD03-39B0-E656A7D989DC}"/>
              </a:ext>
            </a:extLst>
          </p:cNvPr>
          <p:cNvSpPr txBox="1"/>
          <p:nvPr/>
        </p:nvSpPr>
        <p:spPr>
          <a:xfrm>
            <a:off x="3280796" y="4572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Alle </a:t>
            </a:r>
            <a:r>
              <a:rPr lang="en-NL" i="1" dirty="0"/>
              <a:t>schepen</a:t>
            </a:r>
            <a:endParaRPr lang="en-NL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FFA246-EBFA-6392-CB0C-582D669A8F70}"/>
              </a:ext>
            </a:extLst>
          </p:cNvPr>
          <p:cNvSpPr/>
          <p:nvPr/>
        </p:nvSpPr>
        <p:spPr>
          <a:xfrm>
            <a:off x="8719457" y="3273636"/>
            <a:ext cx="1382486" cy="75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Schip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806182-2487-5189-22CB-3C3C66CC23B3}"/>
              </a:ext>
            </a:extLst>
          </p:cNvPr>
          <p:cNvCxnSpPr>
            <a:cxnSpLocks/>
            <a:stCxn id="3" idx="6"/>
            <a:endCxn id="5" idx="1"/>
          </p:cNvCxnSpPr>
          <p:nvPr/>
        </p:nvCxnSpPr>
        <p:spPr>
          <a:xfrm>
            <a:off x="7114784" y="3651337"/>
            <a:ext cx="160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1EF74A-27B6-121B-944C-2F066FE092F3}"/>
              </a:ext>
            </a:extLst>
          </p:cNvPr>
          <p:cNvSpPr txBox="1"/>
          <p:nvPr/>
        </p:nvSpPr>
        <p:spPr>
          <a:xfrm>
            <a:off x="7240684" y="3297735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</a:t>
            </a:r>
            <a:r>
              <a:rPr lang="en-NL" i="1" dirty="0"/>
              <a:t>xtensie van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2E9D2-114F-D5BA-4B61-CD9B39F101FF}"/>
              </a:ext>
            </a:extLst>
          </p:cNvPr>
          <p:cNvSpPr txBox="1"/>
          <p:nvPr/>
        </p:nvSpPr>
        <p:spPr>
          <a:xfrm>
            <a:off x="7556348" y="52417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De </a:t>
            </a:r>
            <a:r>
              <a:rPr lang="en-NL" i="1" dirty="0"/>
              <a:t>pakjesboot 12</a:t>
            </a:r>
            <a:r>
              <a:rPr lang="en-NL" dirty="0"/>
              <a:t> is een </a:t>
            </a:r>
            <a:r>
              <a:rPr lang="en-NL" i="1" dirty="0"/>
              <a:t>schip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939C00-953B-1978-70CD-D638864D4BED}"/>
              </a:ext>
            </a:extLst>
          </p:cNvPr>
          <p:cNvSpPr/>
          <p:nvPr/>
        </p:nvSpPr>
        <p:spPr>
          <a:xfrm>
            <a:off x="8719457" y="5011029"/>
            <a:ext cx="138248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10445A-6CD0-ED17-CE70-D8C6882D151F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V="1">
            <a:off x="9410700" y="4029037"/>
            <a:ext cx="0" cy="9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9B3DB6-EB0A-0502-85E5-391ECA60759B}"/>
              </a:ext>
            </a:extLst>
          </p:cNvPr>
          <p:cNvSpPr txBox="1"/>
          <p:nvPr/>
        </p:nvSpPr>
        <p:spPr>
          <a:xfrm>
            <a:off x="9410700" y="4381084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NL" dirty="0"/>
              <a:t>nstantie van</a:t>
            </a:r>
          </a:p>
        </p:txBody>
      </p:sp>
      <p:pic>
        <p:nvPicPr>
          <p:cNvPr id="1026" name="Picture 2" descr="Titanic | History, Sinking, Rescue, Survivors, Movies, &amp; Facts | Britannica">
            <a:extLst>
              <a:ext uri="{FF2B5EF4-FFF2-40B4-BE49-F238E27FC236}">
                <a16:creationId xmlns:a16="http://schemas.microsoft.com/office/drawing/2014/main" id="{41712492-B781-CDBE-CD23-C36AE32A2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93" y="1340773"/>
            <a:ext cx="2803132" cy="17956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lica VOC-schip De Halve Maen te bewonderen in Delfshaven | Schuttevaer.nl">
            <a:extLst>
              <a:ext uri="{FF2B5EF4-FFF2-40B4-BE49-F238E27FC236}">
                <a16:creationId xmlns:a16="http://schemas.microsoft.com/office/drawing/2014/main" id="{035AC5C4-5C34-D44F-9F2B-06AE60267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r="21392"/>
          <a:stretch/>
        </p:blipFill>
        <p:spPr bwMode="auto">
          <a:xfrm>
            <a:off x="4526141" y="3018052"/>
            <a:ext cx="2145611" cy="20219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69073-C797-AEBE-428D-6E7A3C80345E}"/>
              </a:ext>
            </a:extLst>
          </p:cNvPr>
          <p:cNvSpPr txBox="1"/>
          <p:nvPr/>
        </p:nvSpPr>
        <p:spPr>
          <a:xfrm>
            <a:off x="137160" y="8786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M-laag</a:t>
            </a:r>
          </a:p>
        </p:txBody>
      </p:sp>
    </p:spTree>
    <p:extLst>
      <p:ext uri="{BB962C8B-B14F-4D97-AF65-F5344CB8AC3E}">
        <p14:creationId xmlns:p14="http://schemas.microsoft.com/office/powerpoint/2010/main" val="18207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713403-2250-6487-445B-D022AEBF99E9}"/>
              </a:ext>
            </a:extLst>
          </p:cNvPr>
          <p:cNvSpPr/>
          <p:nvPr/>
        </p:nvSpPr>
        <p:spPr>
          <a:xfrm>
            <a:off x="801666" y="901874"/>
            <a:ext cx="6313118" cy="549892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C4703-813C-D100-ADC9-1988A731B2AC}"/>
              </a:ext>
            </a:extLst>
          </p:cNvPr>
          <p:cNvSpPr txBox="1"/>
          <p:nvPr/>
        </p:nvSpPr>
        <p:spPr>
          <a:xfrm>
            <a:off x="2021005" y="2125808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“Pakjesboot 12”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B42E6-013D-EB3D-D9D1-CE360B261C5B}"/>
              </a:ext>
            </a:extLst>
          </p:cNvPr>
          <p:cNvSpPr txBox="1"/>
          <p:nvPr/>
        </p:nvSpPr>
        <p:spPr>
          <a:xfrm>
            <a:off x="3744686" y="3293674"/>
            <a:ext cx="74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“Piet”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FB862-2589-A070-2420-1310069F4E0F}"/>
              </a:ext>
            </a:extLst>
          </p:cNvPr>
          <p:cNvSpPr txBox="1"/>
          <p:nvPr/>
        </p:nvSpPr>
        <p:spPr>
          <a:xfrm>
            <a:off x="2866685" y="463386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“Jan”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544A4-A494-07B0-BF01-904F3C5AF263}"/>
              </a:ext>
            </a:extLst>
          </p:cNvPr>
          <p:cNvSpPr txBox="1"/>
          <p:nvPr/>
        </p:nvSpPr>
        <p:spPr>
          <a:xfrm>
            <a:off x="4650091" y="5065381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“Amsterdam”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F2F0-0321-66A6-0F54-4EF672C0C9D5}"/>
              </a:ext>
            </a:extLst>
          </p:cNvPr>
          <p:cNvSpPr txBox="1"/>
          <p:nvPr/>
        </p:nvSpPr>
        <p:spPr>
          <a:xfrm>
            <a:off x="2322396" y="5548660"/>
            <a:ext cx="19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“Galeocoppebrug”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F9DD-E0C2-4B7D-6835-6AE91CE7FBCA}"/>
              </a:ext>
            </a:extLst>
          </p:cNvPr>
          <p:cNvSpPr txBox="1"/>
          <p:nvPr/>
        </p:nvSpPr>
        <p:spPr>
          <a:xfrm>
            <a:off x="3280796" y="45720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Alle </a:t>
            </a:r>
            <a:r>
              <a:rPr lang="en-NL" i="1" dirty="0"/>
              <a:t>eigennamen</a:t>
            </a:r>
            <a:endParaRPr lang="en-N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E93F87-A9C0-4D05-76ED-D20C0346E3A0}"/>
              </a:ext>
            </a:extLst>
          </p:cNvPr>
          <p:cNvSpPr/>
          <p:nvPr/>
        </p:nvSpPr>
        <p:spPr>
          <a:xfrm>
            <a:off x="8719457" y="3273636"/>
            <a:ext cx="1382486" cy="75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Eigennaam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F21AD-735E-D4B3-8E4B-F947267F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14784" y="3651337"/>
            <a:ext cx="160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943E57-84A5-FC84-79A9-F967E2AC6DAA}"/>
              </a:ext>
            </a:extLst>
          </p:cNvPr>
          <p:cNvSpPr txBox="1"/>
          <p:nvPr/>
        </p:nvSpPr>
        <p:spPr>
          <a:xfrm>
            <a:off x="7240684" y="3297735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</a:t>
            </a:r>
            <a:r>
              <a:rPr lang="en-NL" i="1" dirty="0"/>
              <a:t>xtensie van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F79317-671B-EF84-806B-0E04CA3BBB63}"/>
              </a:ext>
            </a:extLst>
          </p:cNvPr>
          <p:cNvSpPr/>
          <p:nvPr/>
        </p:nvSpPr>
        <p:spPr>
          <a:xfrm>
            <a:off x="8719457" y="5011029"/>
            <a:ext cx="138248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“Pakjesboot 12”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06ED7A-6F0A-B96F-E941-F1BECD0E10F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9410700" y="4029037"/>
            <a:ext cx="0" cy="9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1E90A4-0776-7D7A-24ED-07D09CFDF9C6}"/>
              </a:ext>
            </a:extLst>
          </p:cNvPr>
          <p:cNvSpPr txBox="1"/>
          <p:nvPr/>
        </p:nvSpPr>
        <p:spPr>
          <a:xfrm>
            <a:off x="9410700" y="4381084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NL" dirty="0"/>
              <a:t>nstantie van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7C830-4AF8-5E1B-3B4D-C434C2DF4E7E}"/>
              </a:ext>
            </a:extLst>
          </p:cNvPr>
          <p:cNvSpPr txBox="1"/>
          <p:nvPr/>
        </p:nvSpPr>
        <p:spPr>
          <a:xfrm>
            <a:off x="6984156" y="142228"/>
            <a:ext cx="4626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Het symbool “</a:t>
            </a:r>
            <a:r>
              <a:rPr lang="en-NL" i="1" dirty="0"/>
              <a:t>Pakjesboot 12”</a:t>
            </a:r>
            <a:r>
              <a:rPr lang="en-NL" dirty="0"/>
              <a:t> is een </a:t>
            </a:r>
            <a:r>
              <a:rPr lang="en-NL" i="1" dirty="0"/>
              <a:t>eigennaam</a:t>
            </a:r>
            <a:endParaRPr lang="en-NL" dirty="0"/>
          </a:p>
          <a:p>
            <a:r>
              <a:rPr lang="en-NL" dirty="0"/>
              <a:t>(…met 13 letters)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55AFE8-765C-1C5E-ED88-203092D305DB}"/>
              </a:ext>
            </a:extLst>
          </p:cNvPr>
          <p:cNvSpPr/>
          <p:nvPr/>
        </p:nvSpPr>
        <p:spPr>
          <a:xfrm>
            <a:off x="10753519" y="826532"/>
            <a:ext cx="127362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MENTION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5FF33A-73D2-0713-342F-04A7642EEDEA}"/>
              </a:ext>
            </a:extLst>
          </p:cNvPr>
          <p:cNvSpPr txBox="1"/>
          <p:nvPr/>
        </p:nvSpPr>
        <p:spPr>
          <a:xfrm>
            <a:off x="137160" y="87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L-laag</a:t>
            </a:r>
          </a:p>
        </p:txBody>
      </p:sp>
    </p:spTree>
    <p:extLst>
      <p:ext uri="{BB962C8B-B14F-4D97-AF65-F5344CB8AC3E}">
        <p14:creationId xmlns:p14="http://schemas.microsoft.com/office/powerpoint/2010/main" val="34555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713403-2250-6487-445B-D022AEBF99E9}"/>
              </a:ext>
            </a:extLst>
          </p:cNvPr>
          <p:cNvSpPr/>
          <p:nvPr/>
        </p:nvSpPr>
        <p:spPr>
          <a:xfrm>
            <a:off x="801666" y="901874"/>
            <a:ext cx="6313118" cy="549892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C4703-813C-D100-ADC9-1988A731B2AC}"/>
              </a:ext>
            </a:extLst>
          </p:cNvPr>
          <p:cNvSpPr txBox="1"/>
          <p:nvPr/>
        </p:nvSpPr>
        <p:spPr>
          <a:xfrm>
            <a:off x="2021005" y="2125808"/>
            <a:ext cx="15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Pakjesboot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B42E6-013D-EB3D-D9D1-CE360B261C5B}"/>
              </a:ext>
            </a:extLst>
          </p:cNvPr>
          <p:cNvSpPr txBox="1"/>
          <p:nvPr/>
        </p:nvSpPr>
        <p:spPr>
          <a:xfrm>
            <a:off x="3744686" y="3293674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Piet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FB862-2589-A070-2420-1310069F4E0F}"/>
              </a:ext>
            </a:extLst>
          </p:cNvPr>
          <p:cNvSpPr txBox="1"/>
          <p:nvPr/>
        </p:nvSpPr>
        <p:spPr>
          <a:xfrm>
            <a:off x="2866685" y="463386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Jan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544A4-A494-07B0-BF01-904F3C5AF263}"/>
              </a:ext>
            </a:extLst>
          </p:cNvPr>
          <p:cNvSpPr txBox="1"/>
          <p:nvPr/>
        </p:nvSpPr>
        <p:spPr>
          <a:xfrm>
            <a:off x="4650091" y="5065381"/>
            <a:ext cx="127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Amsterdam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F2F0-0321-66A6-0F54-4EF672C0C9D5}"/>
              </a:ext>
            </a:extLst>
          </p:cNvPr>
          <p:cNvSpPr txBox="1"/>
          <p:nvPr/>
        </p:nvSpPr>
        <p:spPr>
          <a:xfrm>
            <a:off x="2322396" y="5548660"/>
            <a:ext cx="17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Galeocoppebrug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F9DD-E0C2-4B7D-6835-6AE91CE7FBCA}"/>
              </a:ext>
            </a:extLst>
          </p:cNvPr>
          <p:cNvSpPr txBox="1"/>
          <p:nvPr/>
        </p:nvSpPr>
        <p:spPr>
          <a:xfrm>
            <a:off x="2866685" y="486503"/>
            <a:ext cx="26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Alle </a:t>
            </a:r>
            <a:r>
              <a:rPr lang="en-NL" i="1" dirty="0"/>
              <a:t>individuele concepten</a:t>
            </a:r>
            <a:endParaRPr lang="en-N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AE93F87-A9C0-4D05-76ED-D20C0346E3A0}"/>
              </a:ext>
            </a:extLst>
          </p:cNvPr>
          <p:cNvSpPr/>
          <p:nvPr/>
        </p:nvSpPr>
        <p:spPr>
          <a:xfrm>
            <a:off x="8719457" y="3273636"/>
            <a:ext cx="1382486" cy="755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Individueel concept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8F21AD-735E-D4B3-8E4B-F947267F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114784" y="3651337"/>
            <a:ext cx="1604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943E57-84A5-FC84-79A9-F967E2AC6DAA}"/>
              </a:ext>
            </a:extLst>
          </p:cNvPr>
          <p:cNvSpPr txBox="1"/>
          <p:nvPr/>
        </p:nvSpPr>
        <p:spPr>
          <a:xfrm>
            <a:off x="7240684" y="3297735"/>
            <a:ext cx="1352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e</a:t>
            </a:r>
            <a:r>
              <a:rPr lang="en-NL" i="1" dirty="0"/>
              <a:t>xtensie van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EF79317-671B-EF84-806B-0E04CA3BBB63}"/>
              </a:ext>
            </a:extLst>
          </p:cNvPr>
          <p:cNvSpPr/>
          <p:nvPr/>
        </p:nvSpPr>
        <p:spPr>
          <a:xfrm>
            <a:off x="8719457" y="5011029"/>
            <a:ext cx="138248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Pakjesboot 12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06ED7A-6F0A-B96F-E941-F1BECD0E10F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9410700" y="4029037"/>
            <a:ext cx="0" cy="9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1E90A4-0776-7D7A-24ED-07D09CFDF9C6}"/>
              </a:ext>
            </a:extLst>
          </p:cNvPr>
          <p:cNvSpPr txBox="1"/>
          <p:nvPr/>
        </p:nvSpPr>
        <p:spPr>
          <a:xfrm>
            <a:off x="9410700" y="4381084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</a:t>
            </a:r>
            <a:r>
              <a:rPr lang="en-NL" dirty="0"/>
              <a:t>nstantie van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060AB-11B4-1D93-C9A8-39D7DEF7A82E}"/>
              </a:ext>
            </a:extLst>
          </p:cNvPr>
          <p:cNvSpPr txBox="1"/>
          <p:nvPr/>
        </p:nvSpPr>
        <p:spPr>
          <a:xfrm>
            <a:off x="5607880" y="71131"/>
            <a:ext cx="657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Het symbool ”Pakjesboot 12” representeert een individueel concept</a:t>
            </a:r>
            <a:br>
              <a:rPr lang="en-NL" dirty="0"/>
            </a:br>
            <a:r>
              <a:rPr lang="en-NL" dirty="0"/>
              <a:t>(…waarmee Sinterklaas pakjes naar Nederland brengt)</a:t>
            </a:r>
            <a:endParaRPr lang="en-NL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5618E9-2CB3-0B15-A974-A874BE03CD4F}"/>
              </a:ext>
            </a:extLst>
          </p:cNvPr>
          <p:cNvSpPr/>
          <p:nvPr/>
        </p:nvSpPr>
        <p:spPr>
          <a:xfrm>
            <a:off x="10753519" y="826532"/>
            <a:ext cx="127362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066BD-B22B-D1B7-38BC-58DA9C7094AD}"/>
              </a:ext>
            </a:extLst>
          </p:cNvPr>
          <p:cNvSpPr txBox="1"/>
          <p:nvPr/>
        </p:nvSpPr>
        <p:spPr>
          <a:xfrm>
            <a:off x="137160" y="878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L-laag</a:t>
            </a:r>
          </a:p>
        </p:txBody>
      </p:sp>
    </p:spTree>
    <p:extLst>
      <p:ext uri="{BB962C8B-B14F-4D97-AF65-F5344CB8AC3E}">
        <p14:creationId xmlns:p14="http://schemas.microsoft.com/office/powerpoint/2010/main" val="329853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099DE-F929-2EF9-0486-93D14DAF1E07}"/>
              </a:ext>
            </a:extLst>
          </p:cNvPr>
          <p:cNvSpPr txBox="1"/>
          <p:nvPr/>
        </p:nvSpPr>
        <p:spPr>
          <a:xfrm>
            <a:off x="4120084" y="261257"/>
            <a:ext cx="323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TAALBINDING op L1 </a:t>
            </a:r>
            <a:r>
              <a:rPr lang="en-US" dirty="0" err="1"/>
              <a:t>niveau</a:t>
            </a:r>
            <a:r>
              <a:rPr lang="en-US" dirty="0"/>
              <a:t> (use)</a:t>
            </a:r>
            <a:endParaRPr lang="en-NL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CCFBD5-7ED5-EB8C-7236-BC07938AB4CC}"/>
              </a:ext>
            </a:extLst>
          </p:cNvPr>
          <p:cNvSpPr/>
          <p:nvPr/>
        </p:nvSpPr>
        <p:spPr>
          <a:xfrm>
            <a:off x="500743" y="1262353"/>
            <a:ext cx="1785257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CMM (L1)</a:t>
            </a:r>
          </a:p>
          <a:p>
            <a:pPr algn="ctr"/>
            <a:r>
              <a:rPr lang="en-NL" dirty="0"/>
              <a:t>NEN2660-2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0F4308-7C94-99E5-FE94-F26C4526F3B7}"/>
              </a:ext>
            </a:extLst>
          </p:cNvPr>
          <p:cNvSpPr/>
          <p:nvPr/>
        </p:nvSpPr>
        <p:spPr>
          <a:xfrm>
            <a:off x="5045528" y="1262353"/>
            <a:ext cx="1785257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CMM (L1)</a:t>
            </a:r>
          </a:p>
          <a:p>
            <a:pPr algn="ctr"/>
            <a:r>
              <a:rPr lang="en-NL" dirty="0"/>
              <a:t>MIM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0CE2DF-F18A-38EE-2658-772073331655}"/>
              </a:ext>
            </a:extLst>
          </p:cNvPr>
          <p:cNvSpPr/>
          <p:nvPr/>
        </p:nvSpPr>
        <p:spPr>
          <a:xfrm>
            <a:off x="391883" y="4187503"/>
            <a:ext cx="2002971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Linked Data:</a:t>
            </a:r>
          </a:p>
          <a:p>
            <a:pPr algn="ctr"/>
            <a:r>
              <a:rPr lang="en-NL" dirty="0"/>
              <a:t>RDFS/OWL/SHACL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BD35D7-B041-21E9-7216-33665D2197B2}"/>
              </a:ext>
            </a:extLst>
          </p:cNvPr>
          <p:cNvSpPr/>
          <p:nvPr/>
        </p:nvSpPr>
        <p:spPr>
          <a:xfrm>
            <a:off x="7565571" y="1915691"/>
            <a:ext cx="1785257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</a:t>
            </a:r>
          </a:p>
          <a:p>
            <a:pPr algn="ctr"/>
            <a:r>
              <a:rPr lang="en-NL" dirty="0"/>
              <a:t>(LD op L0)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497DDD-DEC0-593C-5C7A-F719A0BFD1AE}"/>
              </a:ext>
            </a:extLst>
          </p:cNvPr>
          <p:cNvSpPr/>
          <p:nvPr/>
        </p:nvSpPr>
        <p:spPr>
          <a:xfrm>
            <a:off x="7565571" y="837810"/>
            <a:ext cx="1785257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</a:t>
            </a:r>
          </a:p>
          <a:p>
            <a:pPr algn="ctr"/>
            <a:r>
              <a:rPr lang="en-NL" dirty="0"/>
              <a:t>(UML op L0)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A6D0CE-07F9-DE1B-96BD-6CA1BE1590B6}"/>
              </a:ext>
            </a:extLst>
          </p:cNvPr>
          <p:cNvSpPr/>
          <p:nvPr/>
        </p:nvSpPr>
        <p:spPr>
          <a:xfrm>
            <a:off x="391883" y="2752141"/>
            <a:ext cx="2002971" cy="79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Taalbinding</a:t>
            </a:r>
          </a:p>
          <a:p>
            <a:pPr algn="ctr"/>
            <a:r>
              <a:rPr lang="en-NL" dirty="0"/>
              <a:t>(NEN2660-2)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CDD02B-44A1-00E0-4A57-C50B9124CE28}"/>
              </a:ext>
            </a:extLst>
          </p:cNvPr>
          <p:cNvSpPr/>
          <p:nvPr/>
        </p:nvSpPr>
        <p:spPr>
          <a:xfrm>
            <a:off x="10019104" y="1962532"/>
            <a:ext cx="178525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mim:Objecttype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F368CF9-9074-FD95-CBB5-AE5CCB62C66A}"/>
              </a:ext>
            </a:extLst>
          </p:cNvPr>
          <p:cNvSpPr/>
          <p:nvPr/>
        </p:nvSpPr>
        <p:spPr>
          <a:xfrm>
            <a:off x="10019104" y="884652"/>
            <a:ext cx="178525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&lt;&lt;</a:t>
            </a:r>
            <a:r>
              <a:rPr lang="en-GB" dirty="0" err="1">
                <a:solidFill>
                  <a:schemeClr val="tx1"/>
                </a:solidFill>
              </a:rPr>
              <a:t>Objecttype</a:t>
            </a:r>
            <a:r>
              <a:rPr lang="en-GB" dirty="0">
                <a:solidFill>
                  <a:schemeClr val="tx1"/>
                </a:solidFill>
              </a:rPr>
              <a:t>&gt;&gt;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A7EA45-98AF-9624-A671-A0B338DD9FC5}"/>
              </a:ext>
            </a:extLst>
          </p:cNvPr>
          <p:cNvSpPr/>
          <p:nvPr/>
        </p:nvSpPr>
        <p:spPr>
          <a:xfrm>
            <a:off x="500741" y="5515757"/>
            <a:ext cx="178525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owl:Class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sh:NodeShape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A5BB82-DAE0-32C8-2ED2-596318C80EF1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flipV="1">
            <a:off x="1393369" y="2111438"/>
            <a:ext cx="3" cy="640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83F71-CAC2-78B6-B187-D3758516404A}"/>
              </a:ext>
            </a:extLst>
          </p:cNvPr>
          <p:cNvCxnSpPr>
            <a:cxnSpLocks/>
            <a:stCxn id="11" idx="4"/>
            <a:endCxn id="5" idx="0"/>
          </p:cNvCxnSpPr>
          <p:nvPr/>
        </p:nvCxnSpPr>
        <p:spPr>
          <a:xfrm>
            <a:off x="1393369" y="3546798"/>
            <a:ext cx="0" cy="6407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3A003B-D473-EED4-814D-C97CCB741556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flipV="1">
            <a:off x="1393369" y="5036588"/>
            <a:ext cx="0" cy="4791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976CE0-F4E3-7914-E4E4-905EA9267B28}"/>
              </a:ext>
            </a:extLst>
          </p:cNvPr>
          <p:cNvSpPr txBox="1"/>
          <p:nvPr/>
        </p:nvSpPr>
        <p:spPr>
          <a:xfrm>
            <a:off x="928210" y="893021"/>
            <a:ext cx="11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“Concept”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B78A0-C64C-5926-86A9-E55E8E6F1B60}"/>
              </a:ext>
            </a:extLst>
          </p:cNvPr>
          <p:cNvSpPr txBox="1"/>
          <p:nvPr/>
        </p:nvSpPr>
        <p:spPr>
          <a:xfrm>
            <a:off x="5744603" y="893021"/>
            <a:ext cx="138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“Objecttype”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478D5A-185D-30BD-9056-182723248C6B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9350828" y="1262353"/>
            <a:ext cx="6682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80337F-4111-1458-7BD5-9EE4A321504D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9350828" y="2340233"/>
            <a:ext cx="66827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B5964-FB35-7A86-5D72-F013465598B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6830785" y="1262353"/>
            <a:ext cx="734786" cy="424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64D57B-8F9D-11AF-BB22-CA2299370D41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6830785" y="1686896"/>
            <a:ext cx="734786" cy="653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E770DDF-663E-2C78-387D-CAB107F7422A}"/>
              </a:ext>
            </a:extLst>
          </p:cNvPr>
          <p:cNvSpPr/>
          <p:nvPr/>
        </p:nvSpPr>
        <p:spPr>
          <a:xfrm>
            <a:off x="7456714" y="3078810"/>
            <a:ext cx="2002971" cy="794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Taalbinding</a:t>
            </a:r>
          </a:p>
          <a:p>
            <a:pPr algn="ctr"/>
            <a:r>
              <a:rPr lang="en-NL" dirty="0"/>
              <a:t>(NEN2660-2)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B59D88-EBE4-205E-E418-95FBDEBA0CFA}"/>
              </a:ext>
            </a:extLst>
          </p:cNvPr>
          <p:cNvSpPr/>
          <p:nvPr/>
        </p:nvSpPr>
        <p:spPr>
          <a:xfrm>
            <a:off x="7456712" y="4187502"/>
            <a:ext cx="2002971" cy="849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Linked Data:</a:t>
            </a:r>
          </a:p>
          <a:p>
            <a:pPr algn="ctr"/>
            <a:r>
              <a:rPr lang="en-NL" dirty="0"/>
              <a:t>RDFS/OWL/SHACL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3B5A6C-3B69-3E97-8E54-017A7F141B5F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8458198" y="3873467"/>
            <a:ext cx="2" cy="314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EBA765-2B15-82ED-2B33-C2CCBD40C764}"/>
              </a:ext>
            </a:extLst>
          </p:cNvPr>
          <p:cNvCxnSpPr>
            <a:cxnSpLocks/>
            <a:stCxn id="40" idx="0"/>
            <a:endCxn id="6" idx="2"/>
          </p:cNvCxnSpPr>
          <p:nvPr/>
        </p:nvCxnSpPr>
        <p:spPr>
          <a:xfrm flipV="1">
            <a:off x="8458200" y="2764776"/>
            <a:ext cx="0" cy="3140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B6B6877-0D84-152D-C91F-84B0FF41FDBB}"/>
              </a:ext>
            </a:extLst>
          </p:cNvPr>
          <p:cNvSpPr/>
          <p:nvPr/>
        </p:nvSpPr>
        <p:spPr>
          <a:xfrm>
            <a:off x="7565572" y="5515757"/>
            <a:ext cx="1785256" cy="7554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owl:Class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 err="1">
                <a:solidFill>
                  <a:schemeClr val="tx1"/>
                </a:solidFill>
              </a:rPr>
              <a:t>sh:NodeShape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C10BFE-3D3A-AD8A-85EE-D5169CC48D7D}"/>
              </a:ext>
            </a:extLst>
          </p:cNvPr>
          <p:cNvCxnSpPr>
            <a:cxnSpLocks/>
            <a:stCxn id="58" idx="0"/>
            <a:endCxn id="47" idx="2"/>
          </p:cNvCxnSpPr>
          <p:nvPr/>
        </p:nvCxnSpPr>
        <p:spPr>
          <a:xfrm flipH="1" flipV="1">
            <a:off x="8458198" y="5036587"/>
            <a:ext cx="2" cy="479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0C726D0-7425-0EBB-56EF-0CB5156E86CF}"/>
              </a:ext>
            </a:extLst>
          </p:cNvPr>
          <p:cNvSpPr/>
          <p:nvPr/>
        </p:nvSpPr>
        <p:spPr>
          <a:xfrm>
            <a:off x="2664278" y="1289566"/>
            <a:ext cx="2002971" cy="7946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Taalbinding</a:t>
            </a:r>
          </a:p>
          <a:p>
            <a:pPr algn="ctr"/>
            <a:r>
              <a:rPr lang="en-NL" dirty="0">
                <a:solidFill>
                  <a:schemeClr val="tx1"/>
                </a:solidFill>
              </a:rPr>
              <a:t>(HIER!)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0C10DE-9149-9859-FFBD-7D8D93649E82}"/>
              </a:ext>
            </a:extLst>
          </p:cNvPr>
          <p:cNvCxnSpPr>
            <a:cxnSpLocks/>
            <a:stCxn id="62" idx="2"/>
            <a:endCxn id="3" idx="3"/>
          </p:cNvCxnSpPr>
          <p:nvPr/>
        </p:nvCxnSpPr>
        <p:spPr>
          <a:xfrm flipH="1">
            <a:off x="2286000" y="1686895"/>
            <a:ext cx="37827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167F691-F33D-1196-E63B-18C51DE9C09C}"/>
              </a:ext>
            </a:extLst>
          </p:cNvPr>
          <p:cNvCxnSpPr>
            <a:cxnSpLocks/>
            <a:stCxn id="62" idx="6"/>
            <a:endCxn id="4" idx="1"/>
          </p:cNvCxnSpPr>
          <p:nvPr/>
        </p:nvCxnSpPr>
        <p:spPr>
          <a:xfrm>
            <a:off x="4667249" y="1686895"/>
            <a:ext cx="37827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B5AFBDD-08D2-056C-F30A-6186F431562C}"/>
              </a:ext>
            </a:extLst>
          </p:cNvPr>
          <p:cNvCxnSpPr>
            <a:stCxn id="14" idx="3"/>
            <a:endCxn id="58" idx="1"/>
          </p:cNvCxnSpPr>
          <p:nvPr/>
        </p:nvCxnSpPr>
        <p:spPr>
          <a:xfrm>
            <a:off x="2285997" y="5893458"/>
            <a:ext cx="527957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03BF8E7-A8FB-5768-233E-ACCCCDDA8BCC}"/>
              </a:ext>
            </a:extLst>
          </p:cNvPr>
          <p:cNvSpPr txBox="1"/>
          <p:nvPr/>
        </p:nvSpPr>
        <p:spPr>
          <a:xfrm>
            <a:off x="3495502" y="5568434"/>
            <a:ext cx="272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d</a:t>
            </a:r>
            <a:r>
              <a:rPr lang="en-NL" i="1" dirty="0"/>
              <a:t>eze behoren gelijk te zijn!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13BFE-BC43-9594-C7E2-2A6032308A3D}"/>
              </a:ext>
            </a:extLst>
          </p:cNvPr>
          <p:cNvSpPr txBox="1"/>
          <p:nvPr/>
        </p:nvSpPr>
        <p:spPr>
          <a:xfrm>
            <a:off x="3445869" y="2734137"/>
            <a:ext cx="2488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>
                <a:solidFill>
                  <a:srgbClr val="FF0000"/>
                </a:solidFill>
              </a:rPr>
              <a:t>Waar is de L0 laag bij</a:t>
            </a:r>
          </a:p>
          <a:p>
            <a:r>
              <a:rPr lang="en-NL" i="1" dirty="0">
                <a:solidFill>
                  <a:srgbClr val="FF0000"/>
                </a:solidFill>
              </a:rPr>
              <a:t>het CMM van NEN2660?</a:t>
            </a:r>
          </a:p>
        </p:txBody>
      </p:sp>
    </p:spTree>
    <p:extLst>
      <p:ext uri="{BB962C8B-B14F-4D97-AF65-F5344CB8AC3E}">
        <p14:creationId xmlns:p14="http://schemas.microsoft.com/office/powerpoint/2010/main" val="284376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2FAD87-728E-1195-8113-5FCA132E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0"/>
            <a:ext cx="10156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D8FDD4-DBA3-1EAD-F1B2-EC52D417C9D7}"/>
              </a:ext>
            </a:extLst>
          </p:cNvPr>
          <p:cNvSpPr/>
          <p:nvPr/>
        </p:nvSpPr>
        <p:spPr>
          <a:xfrm>
            <a:off x="6526061" y="703247"/>
            <a:ext cx="3009826" cy="66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Dit is dus het IMBOR CIM (L1)</a:t>
            </a:r>
          </a:p>
          <a:p>
            <a:pPr algn="ctr"/>
            <a:r>
              <a:rPr lang="en-GB" dirty="0"/>
              <a:t>o</a:t>
            </a:r>
            <a:r>
              <a:rPr lang="en-NL" dirty="0"/>
              <a:t>eps…</a:t>
            </a:r>
          </a:p>
        </p:txBody>
      </p:sp>
    </p:spTree>
    <p:extLst>
      <p:ext uri="{BB962C8B-B14F-4D97-AF65-F5344CB8AC3E}">
        <p14:creationId xmlns:p14="http://schemas.microsoft.com/office/powerpoint/2010/main" val="6021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72252E0-59C7-D8ED-E1BF-7ECAE7C82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9674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1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415A555-0439-5F01-AB23-E36AC816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700"/>
            <a:ext cx="7302500" cy="41783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C4ECFAE-1BEA-D2D3-1CF4-EFD10B50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9" t="25388" r="233"/>
          <a:stretch/>
        </p:blipFill>
        <p:spPr bwMode="auto">
          <a:xfrm>
            <a:off x="6062138" y="141653"/>
            <a:ext cx="5633156" cy="511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7B7545-EDF1-65A4-03F4-315FBEE392DF}"/>
              </a:ext>
            </a:extLst>
          </p:cNvPr>
          <p:cNvSpPr/>
          <p:nvPr/>
        </p:nvSpPr>
        <p:spPr>
          <a:xfrm>
            <a:off x="6062135" y="3804355"/>
            <a:ext cx="1207911" cy="14541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B9CD6-9CBC-5C85-49CF-6804691637D9}"/>
              </a:ext>
            </a:extLst>
          </p:cNvPr>
          <p:cNvSpPr txBox="1"/>
          <p:nvPr/>
        </p:nvSpPr>
        <p:spPr>
          <a:xfrm>
            <a:off x="2038307" y="141653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Metamodel van het IMBOR model</a:t>
            </a:r>
          </a:p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(zoals opgenomen in de documentatie)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47BCC-E048-E2DB-F5CF-3682D98DD028}"/>
              </a:ext>
            </a:extLst>
          </p:cNvPr>
          <p:cNvSpPr txBox="1"/>
          <p:nvPr/>
        </p:nvSpPr>
        <p:spPr>
          <a:xfrm>
            <a:off x="191906" y="2005894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Metamodel van het IMBOR model</a:t>
            </a:r>
          </a:p>
          <a:p>
            <a:r>
              <a:rPr lang="en-NL" sz="14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(zoals daadwerkelijk aangetroffen)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6E1E612-D399-7875-E57C-94E8F7E6B759}"/>
              </a:ext>
            </a:extLst>
          </p:cNvPr>
          <p:cNvSpPr/>
          <p:nvPr/>
        </p:nvSpPr>
        <p:spPr>
          <a:xfrm>
            <a:off x="1180123" y="2532185"/>
            <a:ext cx="476739" cy="664307"/>
          </a:xfrm>
          <a:custGeom>
            <a:avLst/>
            <a:gdLst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739" h="664307">
                <a:moveTo>
                  <a:pt x="0" y="0"/>
                </a:moveTo>
                <a:cubicBezTo>
                  <a:pt x="70339" y="327594"/>
                  <a:pt x="31263" y="389467"/>
                  <a:pt x="476739" y="664307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9B593D1-907C-9898-D7F6-290303FF515E}"/>
              </a:ext>
            </a:extLst>
          </p:cNvPr>
          <p:cNvSpPr/>
          <p:nvPr/>
        </p:nvSpPr>
        <p:spPr>
          <a:xfrm>
            <a:off x="5610173" y="340535"/>
            <a:ext cx="875323" cy="351692"/>
          </a:xfrm>
          <a:custGeom>
            <a:avLst/>
            <a:gdLst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476739"/>
              <a:gd name="connsiteY0" fmla="*/ 0 h 664307"/>
              <a:gd name="connsiteX1" fmla="*/ 476739 w 476739"/>
              <a:gd name="connsiteY1" fmla="*/ 664307 h 664307"/>
              <a:gd name="connsiteX0" fmla="*/ 0 w 640862"/>
              <a:gd name="connsiteY0" fmla="*/ 0 h 359507"/>
              <a:gd name="connsiteX1" fmla="*/ 640862 w 640862"/>
              <a:gd name="connsiteY1" fmla="*/ 359507 h 359507"/>
              <a:gd name="connsiteX0" fmla="*/ 0 w 640862"/>
              <a:gd name="connsiteY0" fmla="*/ 0 h 359507"/>
              <a:gd name="connsiteX1" fmla="*/ 640862 w 640862"/>
              <a:gd name="connsiteY1" fmla="*/ 359507 h 359507"/>
              <a:gd name="connsiteX0" fmla="*/ 0 w 640862"/>
              <a:gd name="connsiteY0" fmla="*/ 0 h 359507"/>
              <a:gd name="connsiteX1" fmla="*/ 640862 w 640862"/>
              <a:gd name="connsiteY1" fmla="*/ 359507 h 359507"/>
              <a:gd name="connsiteX0" fmla="*/ 0 w 640862"/>
              <a:gd name="connsiteY0" fmla="*/ 0 h 359507"/>
              <a:gd name="connsiteX1" fmla="*/ 640862 w 640862"/>
              <a:gd name="connsiteY1" fmla="*/ 359507 h 359507"/>
              <a:gd name="connsiteX0" fmla="*/ 0 w 875323"/>
              <a:gd name="connsiteY0" fmla="*/ 0 h 351692"/>
              <a:gd name="connsiteX1" fmla="*/ 875323 w 875323"/>
              <a:gd name="connsiteY1" fmla="*/ 351692 h 351692"/>
              <a:gd name="connsiteX0" fmla="*/ 0 w 875323"/>
              <a:gd name="connsiteY0" fmla="*/ 0 h 351692"/>
              <a:gd name="connsiteX1" fmla="*/ 875323 w 875323"/>
              <a:gd name="connsiteY1" fmla="*/ 351692 h 35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5323" h="351692">
                <a:moveTo>
                  <a:pt x="0" y="0"/>
                </a:moveTo>
                <a:cubicBezTo>
                  <a:pt x="476739" y="69685"/>
                  <a:pt x="523631" y="139376"/>
                  <a:pt x="875323" y="35169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1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785</Words>
  <Application>Microsoft Macintosh PowerPoint</Application>
  <PresentationFormat>Widescreen</PresentationFormat>
  <Paragraphs>152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Cavolini</vt:lpstr>
      <vt:lpstr>Lucida Console</vt:lpstr>
      <vt:lpstr>Office Theme</vt:lpstr>
      <vt:lpstr>IMBOR verkenning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Brattinga, Marco</dc:creator>
  <cp:lastModifiedBy>Brattinga, Marco</cp:lastModifiedBy>
  <cp:revision>8</cp:revision>
  <dcterms:created xsi:type="dcterms:W3CDTF">2022-10-04T14:25:54Z</dcterms:created>
  <dcterms:modified xsi:type="dcterms:W3CDTF">2022-10-06T13:11:54Z</dcterms:modified>
</cp:coreProperties>
</file>