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68" r:id="rId7"/>
    <p:sldId id="266" r:id="rId8"/>
    <p:sldId id="267" r:id="rId9"/>
    <p:sldId id="269" r:id="rId10"/>
    <p:sldId id="270" r:id="rId11"/>
    <p:sldId id="257" r:id="rId12"/>
    <p:sldId id="260" r:id="rId13"/>
    <p:sldId id="272" r:id="rId14"/>
    <p:sldId id="261" r:id="rId15"/>
    <p:sldId id="271" r:id="rId16"/>
    <p:sldId id="273" r:id="rId17"/>
    <p:sldId id="264" r:id="rId18"/>
    <p:sldId id="275" r:id="rId19"/>
    <p:sldId id="276" r:id="rId20"/>
    <p:sldId id="277" r:id="rId21"/>
    <p:sldId id="274" r:id="rId22"/>
    <p:sldId id="262" r:id="rId23"/>
    <p:sldId id="278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37472-13B3-234F-AEAE-55AAE4026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167D83-C1AD-0B48-8EB8-9237C6E8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608F8C-DD79-D44A-BEF4-20FD7264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DC6ABA-8FCF-AB45-B868-53E9B807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380143-9C0D-B84E-BB9C-BB289338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7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94EB-DE56-AB49-B10C-57965EF5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CEAC35-BC99-DD4A-80CA-6B5AD6533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9068DB-C1F7-EC4D-950F-3211E715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95038E-D7D0-AA46-A400-DFE2CB7D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3E9D04-50DE-0F40-A028-35F0DA85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7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2ECB412-5E88-2046-9B3C-021665D4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6360C9-B619-3C43-9116-A1B7116F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F8200B-2B89-C141-A52E-6FD5D291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28851E-38E3-364D-9BDC-748689FC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F5E0F-5554-7A43-B7AC-11B5B556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D2EBA-7EA3-AF4F-B431-95F89CAC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6335AE-27B0-C749-B00C-26495EA4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CD6F3D-7CA3-2E4A-ACF7-9D0B79F8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2B5431-3F79-BE4E-BD95-D5FAC89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759111-C346-2E41-804E-787A6EDB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7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94949-582E-4D48-B8B9-0201D3DB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85F40E-982A-BD41-8696-619B3BD6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670E1-2219-C24E-911D-C7057DF2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DB0899-D27B-3946-B2CA-E31C85BC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ACD62A-E407-B644-982D-6EB9B000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4C8DA-A9F8-9F42-B9C8-6DBDD70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FD213-BF3E-C646-A7FD-6F5E1CD9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73E317-853A-8E46-A4C3-5FBD5657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FEE3B4-2E39-3E40-96A0-ED9BDDD6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0B352E-2806-854F-AF3F-F4AD9014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BA3979-1076-8C47-95A0-3DE410B7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0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D8BF-0775-B34E-A6B6-679B68E4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2600C5-0E3E-FE4A-A50C-9AD8A67C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F44301-FE6C-C243-A329-53DCE7377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AA891E-33E6-3B41-AAAF-F8D37AA7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C61E987-5791-AB4F-84B8-2052C8446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F7920CE-FF42-2249-9548-3EF4012A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373E8E-B2A0-3744-8154-39C9D111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C1BE5F1-73CA-284D-BBE8-43F701F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68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2B358-1D20-C242-9988-A39133AE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D0B01D-95CD-EB48-BB85-743D566D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FFD9BD-8622-EC48-8419-4EA7E230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F2685B-03FA-9343-8595-4C6F28AA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5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857CAC8-34EA-3143-B371-BBE2406E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D893E6-449E-8E4B-B8A8-49267492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B0F3CC-6D6C-0E4D-B8B8-FF8FF70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3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F2B71-7B0F-184D-A6E9-AFF225D9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D8BD2-C388-5544-B6A6-05603FB3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83982-2B58-DF45-B2E5-3A2317FD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00C930-44FC-E146-B8B1-C301546A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4C1D7F-9BD8-FE48-88C2-4D61F688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DDFB39-F07F-F240-B3A8-6606CB2E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7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8CB1A-74A8-2C48-98BB-79494859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046FCBF-535C-3942-A212-9F34E5C3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5B1CDE-D920-E149-9C30-FE161168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2ED446-BA77-974A-AE76-4AF7283E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AE4DF7-9D92-4A4A-88FD-F5D0943E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53AA10-8EC5-7145-B523-89641225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26A27CF-AE3F-6D4D-936D-F0D7DE14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07249-7C42-3E47-875B-027EF8287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CBC656-8040-DB49-B8FE-3E2EEBC62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A8EC-22B3-274A-9467-EB8407E1D730}" type="datetimeFigureOut">
              <a:rPr lang="nl-NL" smtClean="0"/>
              <a:t>10-07-19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7FE72F-AFD8-F640-A789-F95E0E4E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0EF4CE-2051-0E4E-9075-C76D3B32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A8F3-CECA-DC40-86C0-7752F380ED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novum/NEN3610-Linkeddat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51D072C-EBDF-1545-92D7-54875B7C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NL"/>
              <a:t>MIM en Linked Data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61BECAE7-8D0F-D248-8706-4E5F41FB6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nl-NL"/>
              <a:t>Verbinden van UML en RDF modellen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53957B3-B274-3943-9B1F-0E07949F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649" y="3817257"/>
            <a:ext cx="3304351" cy="2881086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7B453D4-2569-DF4A-B624-5199ABFDC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49" b="18256"/>
          <a:stretch/>
        </p:blipFill>
        <p:spPr>
          <a:xfrm>
            <a:off x="289368" y="555585"/>
            <a:ext cx="3559215" cy="11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6" y="1800000"/>
            <a:ext cx="7273145" cy="3108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brk.basisregistraties.overheid.nl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rdfs:subClassOf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brk:Schip</a:t>
            </a:r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r>
              <a:rPr lang="nl-NL" sz="1400" dirty="0">
                <a:latin typeface="Lucida Console" panose="020B0609040504020204" pitchFamily="49" charset="0"/>
              </a:rPr>
              <a:t>, “St </a:t>
            </a:r>
            <a:r>
              <a:rPr lang="nl-NL" sz="1400" dirty="0" err="1">
                <a:latin typeface="Lucida Console" panose="020B0609040504020204" pitchFamily="49" charset="0"/>
              </a:rPr>
              <a:t>Nick’s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boat</a:t>
            </a:r>
            <a:r>
              <a:rPr lang="nl-NL" sz="1400" dirty="0">
                <a:latin typeface="Lucida Console" panose="020B0609040504020204" pitchFamily="49" charset="0"/>
              </a:rPr>
              <a:t>”@en;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brk:eigenaar</a:t>
            </a:r>
            <a:r>
              <a:rPr lang="nl-NL" sz="1400" dirty="0">
                <a:latin typeface="Lucida Console" panose="020B0609040504020204" pitchFamily="49" charset="0"/>
              </a:rPr>
              <a:t> brk:P0009578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2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10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5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40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7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51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53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AC26715-B24A-E244-85AD-182CF1B2631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58901" y="5086834"/>
            <a:ext cx="1977636" cy="140604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E92A6BD3-BE2C-E94C-A9A5-BD703780F432}"/>
              </a:ext>
            </a:extLst>
          </p:cNvPr>
          <p:cNvSpPr/>
          <p:nvPr/>
        </p:nvSpPr>
        <p:spPr>
          <a:xfrm>
            <a:off x="3836537" y="6265780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 </a:t>
            </a:r>
            <a:r>
              <a:rPr lang="nl-NL" dirty="0" err="1">
                <a:solidFill>
                  <a:schemeClr val="tx1"/>
                </a:solidFill>
              </a:rPr>
              <a:t>Nick’s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boat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6B4FF99-E1DF-D449-8AE0-57EAD7A92F27}"/>
              </a:ext>
            </a:extLst>
          </p:cNvPr>
          <p:cNvSpPr txBox="1"/>
          <p:nvPr/>
        </p:nvSpPr>
        <p:spPr>
          <a:xfrm rot="2195718">
            <a:off x="2225602" y="5478076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D986B9C2-2AC1-DB43-A979-EF533901A9EB}"/>
              </a:ext>
            </a:extLst>
          </p:cNvPr>
          <p:cNvSpPr/>
          <p:nvPr/>
        </p:nvSpPr>
        <p:spPr>
          <a:xfrm>
            <a:off x="129930" y="5918420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brk:P0009578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66C6B50C-45B4-CB40-96E2-1256DDB905F9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>
            <a:off x="1121237" y="5187267"/>
            <a:ext cx="51908" cy="731153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0CB821A-0B9F-3A44-89FB-D69D6C9349ED}"/>
              </a:ext>
            </a:extLst>
          </p:cNvPr>
          <p:cNvSpPr txBox="1"/>
          <p:nvPr/>
        </p:nvSpPr>
        <p:spPr>
          <a:xfrm>
            <a:off x="215089" y="5232620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brk:eigenaar</a:t>
            </a:r>
            <a:endParaRPr lang="nl-NL" dirty="0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B95DEE6A-5C0D-5E49-91B7-E8F56ECDF71D}"/>
              </a:ext>
            </a:extLst>
          </p:cNvPr>
          <p:cNvSpPr/>
          <p:nvPr/>
        </p:nvSpPr>
        <p:spPr>
          <a:xfrm>
            <a:off x="1913175" y="144358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brk:Schip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B2AB74D2-B5BE-4D46-99FB-ACCDA2FF8696}"/>
              </a:ext>
            </a:extLst>
          </p:cNvPr>
          <p:cNvCxnSpPr>
            <a:cxnSpLocks/>
            <a:stCxn id="4" idx="7"/>
            <a:endCxn id="28" idx="3"/>
          </p:cNvCxnSpPr>
          <p:nvPr/>
        </p:nvCxnSpPr>
        <p:spPr>
          <a:xfrm flipV="1">
            <a:off x="1639527" y="2028949"/>
            <a:ext cx="488330" cy="655026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1F7FDB3C-013D-854D-B356-08861AEA8C0F}"/>
              </a:ext>
            </a:extLst>
          </p:cNvPr>
          <p:cNvSpPr txBox="1"/>
          <p:nvPr/>
        </p:nvSpPr>
        <p:spPr>
          <a:xfrm>
            <a:off x="336120" y="2058448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rdfs:subClassOf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625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AD602-1E5C-244D-AE05-3C94120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</a:t>
            </a:r>
          </a:p>
        </p:txBody>
      </p:sp>
      <p:sp>
        <p:nvSpPr>
          <p:cNvPr id="5" name="Wolkvormige toelichting 4">
            <a:extLst>
              <a:ext uri="{FF2B5EF4-FFF2-40B4-BE49-F238E27FC236}">
                <a16:creationId xmlns:a16="http://schemas.microsoft.com/office/drawing/2014/main" id="{86222889-583E-2049-9716-1CB635365703}"/>
              </a:ext>
            </a:extLst>
          </p:cNvPr>
          <p:cNvSpPr/>
          <p:nvPr/>
        </p:nvSpPr>
        <p:spPr>
          <a:xfrm>
            <a:off x="3111500" y="1176338"/>
            <a:ext cx="2108200" cy="1028700"/>
          </a:xfrm>
          <a:prstGeom prst="cloudCallout">
            <a:avLst>
              <a:gd name="adj1" fmla="val -120833"/>
              <a:gd name="adj2" fmla="val 2291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Universe</a:t>
            </a:r>
            <a:r>
              <a:rPr lang="nl-NL" dirty="0"/>
              <a:t> of Discourse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UoD</a:t>
            </a:r>
            <a:r>
              <a:rPr lang="nl-NL" dirty="0"/>
              <a:t>)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F0D1648-03B4-5F4C-A645-88F7E6B8EBDB}"/>
              </a:ext>
            </a:extLst>
          </p:cNvPr>
          <p:cNvSpPr/>
          <p:nvPr/>
        </p:nvSpPr>
        <p:spPr>
          <a:xfrm>
            <a:off x="2679700" y="2547938"/>
            <a:ext cx="723900" cy="5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A9F784F2-B999-FA48-9F2C-213A9D436434}"/>
              </a:ext>
            </a:extLst>
          </p:cNvPr>
          <p:cNvCxnSpPr/>
          <p:nvPr/>
        </p:nvCxnSpPr>
        <p:spPr>
          <a:xfrm flipV="1">
            <a:off x="1943100" y="2205038"/>
            <a:ext cx="1562100" cy="1530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BC92323-F21B-4A40-B3E3-9FDC8DDEE026}"/>
              </a:ext>
            </a:extLst>
          </p:cNvPr>
          <p:cNvCxnSpPr/>
          <p:nvPr/>
        </p:nvCxnSpPr>
        <p:spPr>
          <a:xfrm flipH="1" flipV="1">
            <a:off x="5359400" y="1798638"/>
            <a:ext cx="5561724" cy="181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478C5A82-379B-1F42-ACFF-3E3E99441136}"/>
              </a:ext>
            </a:extLst>
          </p:cNvPr>
          <p:cNvSpPr txBox="1"/>
          <p:nvPr/>
        </p:nvSpPr>
        <p:spPr>
          <a:xfrm>
            <a:off x="2009343" y="2314797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E445747-592A-2D41-A404-A95EB71D2F27}"/>
              </a:ext>
            </a:extLst>
          </p:cNvPr>
          <p:cNvSpPr txBox="1"/>
          <p:nvPr/>
        </p:nvSpPr>
        <p:spPr>
          <a:xfrm>
            <a:off x="7752391" y="2240161"/>
            <a:ext cx="125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Een model van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A7DC413B-05CA-194F-B87C-8EE655E7CF98}"/>
              </a:ext>
            </a:extLst>
          </p:cNvPr>
          <p:cNvGrpSpPr/>
          <p:nvPr/>
        </p:nvGrpSpPr>
        <p:grpSpPr>
          <a:xfrm>
            <a:off x="838200" y="3246927"/>
            <a:ext cx="1968500" cy="1016000"/>
            <a:chOff x="1193800" y="1003300"/>
            <a:chExt cx="1968500" cy="1016000"/>
          </a:xfrm>
        </p:grpSpPr>
        <p:sp>
          <p:nvSpPr>
            <p:cNvPr id="12" name="Afgeronde rechthoek 11">
              <a:extLst>
                <a:ext uri="{FF2B5EF4-FFF2-40B4-BE49-F238E27FC236}">
                  <a16:creationId xmlns:a16="http://schemas.microsoft.com/office/drawing/2014/main" id="{AEB1A66E-1FEE-5048-B8D7-BBAFC6DEBF55}"/>
                </a:ext>
              </a:extLst>
            </p:cNvPr>
            <p:cNvSpPr/>
            <p:nvPr/>
          </p:nvSpPr>
          <p:spPr>
            <a:xfrm>
              <a:off x="1193800" y="1003300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UML</a:t>
              </a:r>
            </a:p>
            <a:p>
              <a:pPr marL="622300" algn="ctr"/>
              <a:r>
                <a:rPr lang="nl-NL" dirty="0"/>
                <a:t>model</a:t>
              </a:r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4E4479FD-5445-1844-90C8-56A15F0E6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77"/>
            <a:stretch/>
          </p:blipFill>
          <p:spPr>
            <a:xfrm>
              <a:off x="1308100" y="1136895"/>
              <a:ext cx="571500" cy="748810"/>
            </a:xfrm>
            <a:prstGeom prst="rect">
              <a:avLst/>
            </a:prstGeom>
          </p:spPr>
        </p:pic>
      </p:grpSp>
      <p:sp>
        <p:nvSpPr>
          <p:cNvPr id="14" name="PIJL-RECHTS 18">
            <a:extLst>
              <a:ext uri="{FF2B5EF4-FFF2-40B4-BE49-F238E27FC236}">
                <a16:creationId xmlns:a16="http://schemas.microsoft.com/office/drawing/2014/main" id="{1EFA0A78-561A-7645-BC2F-B2E20CD3A6A7}"/>
              </a:ext>
            </a:extLst>
          </p:cNvPr>
          <p:cNvSpPr/>
          <p:nvPr/>
        </p:nvSpPr>
        <p:spPr>
          <a:xfrm>
            <a:off x="2921000" y="3491279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autom</a:t>
            </a:r>
            <a:r>
              <a:rPr lang="nl-NL" dirty="0"/>
              <a:t>. transformatie</a:t>
            </a:r>
          </a:p>
        </p:txBody>
      </p:sp>
      <p:sp>
        <p:nvSpPr>
          <p:cNvPr id="15" name="PIJL-RECHTS 21">
            <a:extLst>
              <a:ext uri="{FF2B5EF4-FFF2-40B4-BE49-F238E27FC236}">
                <a16:creationId xmlns:a16="http://schemas.microsoft.com/office/drawing/2014/main" id="{F67044F6-402F-4245-8ECD-E90C7CB99439}"/>
              </a:ext>
            </a:extLst>
          </p:cNvPr>
          <p:cNvSpPr/>
          <p:nvPr/>
        </p:nvSpPr>
        <p:spPr>
          <a:xfrm>
            <a:off x="7514920" y="3471984"/>
            <a:ext cx="2298700" cy="527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handm</a:t>
            </a:r>
            <a:r>
              <a:rPr lang="nl-NL" dirty="0"/>
              <a:t>. aanpassen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58DEB42-89F9-E748-A1CD-CF94DFEC2F81}"/>
              </a:ext>
            </a:extLst>
          </p:cNvPr>
          <p:cNvCxnSpPr/>
          <p:nvPr/>
        </p:nvCxnSpPr>
        <p:spPr>
          <a:xfrm flipH="1" flipV="1">
            <a:off x="5257800" y="2706688"/>
            <a:ext cx="980566" cy="1048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ep 16">
            <a:extLst>
              <a:ext uri="{FF2B5EF4-FFF2-40B4-BE49-F238E27FC236}">
                <a16:creationId xmlns:a16="http://schemas.microsoft.com/office/drawing/2014/main" id="{48A2DC17-D18F-6E4A-A1E3-0F8CE580E571}"/>
              </a:ext>
            </a:extLst>
          </p:cNvPr>
          <p:cNvGrpSpPr/>
          <p:nvPr/>
        </p:nvGrpSpPr>
        <p:grpSpPr>
          <a:xfrm>
            <a:off x="5151386" y="2440478"/>
            <a:ext cx="212827" cy="285505"/>
            <a:chOff x="4114800" y="4349995"/>
            <a:chExt cx="212827" cy="285505"/>
          </a:xfrm>
        </p:grpSpPr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1F119CCD-06C6-C042-BC64-79C18D83940F}"/>
                </a:ext>
              </a:extLst>
            </p:cNvPr>
            <p:cNvCxnSpPr/>
            <p:nvPr/>
          </p:nvCxnSpPr>
          <p:spPr>
            <a:xfrm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E4F6FD2E-30CE-DF4E-9E30-7898C95E6673}"/>
                </a:ext>
              </a:extLst>
            </p:cNvPr>
            <p:cNvCxnSpPr/>
            <p:nvPr/>
          </p:nvCxnSpPr>
          <p:spPr>
            <a:xfrm flipH="1">
              <a:off x="4114800" y="4349995"/>
              <a:ext cx="212827" cy="28550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AC7FBAFA-64F1-F346-AC34-D4771F3FF0F9}"/>
              </a:ext>
            </a:extLst>
          </p:cNvPr>
          <p:cNvSpPr/>
          <p:nvPr/>
        </p:nvSpPr>
        <p:spPr>
          <a:xfrm>
            <a:off x="838200" y="5460757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UML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54F1BE92-3556-5844-9F9A-37D18232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7"/>
          <a:stretch/>
        </p:blipFill>
        <p:spPr>
          <a:xfrm>
            <a:off x="952500" y="5594352"/>
            <a:ext cx="571500" cy="748810"/>
          </a:xfrm>
          <a:prstGeom prst="rect">
            <a:avLst/>
          </a:prstGeom>
        </p:spPr>
      </p:pic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E90AD2FA-580D-0B4C-9FE2-450A0D61796C}"/>
              </a:ext>
            </a:extLst>
          </p:cNvPr>
          <p:cNvSpPr/>
          <p:nvPr/>
        </p:nvSpPr>
        <p:spPr>
          <a:xfrm>
            <a:off x="7476006" y="5460757"/>
            <a:ext cx="1968500" cy="101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33400" algn="ctr"/>
            <a:r>
              <a:rPr lang="nl-NL" dirty="0"/>
              <a:t>RDF</a:t>
            </a:r>
          </a:p>
          <a:p>
            <a:pPr marL="533400" algn="ctr"/>
            <a:r>
              <a:rPr lang="nl-NL" dirty="0"/>
              <a:t>metamodel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8BA37137-D491-264E-A5A0-9500C5851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51" y="5648204"/>
            <a:ext cx="587275" cy="641105"/>
          </a:xfrm>
          <a:prstGeom prst="rect">
            <a:avLst/>
          </a:prstGeom>
        </p:spPr>
      </p:pic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767D5C5F-1D58-5347-80A9-C652FAAA099D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1822450" y="4262927"/>
            <a:ext cx="0" cy="1197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D4E24CB8-5B71-2B4B-B7A5-A57895A512F2}"/>
              </a:ext>
            </a:extLst>
          </p:cNvPr>
          <p:cNvCxnSpPr/>
          <p:nvPr/>
        </p:nvCxnSpPr>
        <p:spPr>
          <a:xfrm>
            <a:off x="6343650" y="3735630"/>
            <a:ext cx="1408741" cy="1705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99A609CB-C9EC-3346-920D-FCEBBB9A9301}"/>
              </a:ext>
            </a:extLst>
          </p:cNvPr>
          <p:cNvCxnSpPr/>
          <p:nvPr/>
        </p:nvCxnSpPr>
        <p:spPr>
          <a:xfrm flipH="1">
            <a:off x="9220200" y="3754926"/>
            <a:ext cx="1700925" cy="1686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ep 26">
            <a:extLst>
              <a:ext uri="{FF2B5EF4-FFF2-40B4-BE49-F238E27FC236}">
                <a16:creationId xmlns:a16="http://schemas.microsoft.com/office/drawing/2014/main" id="{CB0E7761-1B28-FB43-A5F6-44231235A005}"/>
              </a:ext>
            </a:extLst>
          </p:cNvPr>
          <p:cNvGrpSpPr/>
          <p:nvPr/>
        </p:nvGrpSpPr>
        <p:grpSpPr>
          <a:xfrm>
            <a:off x="10000640" y="3227631"/>
            <a:ext cx="1968500" cy="1016000"/>
            <a:chOff x="6731000" y="2508495"/>
            <a:chExt cx="1968500" cy="1016000"/>
          </a:xfrm>
        </p:grpSpPr>
        <p:sp>
          <p:nvSpPr>
            <p:cNvPr id="28" name="Afgeronde rechthoek 27">
              <a:extLst>
                <a:ext uri="{FF2B5EF4-FFF2-40B4-BE49-F238E27FC236}">
                  <a16:creationId xmlns:a16="http://schemas.microsoft.com/office/drawing/2014/main" id="{34E04F27-D549-7B4C-8CF6-CA2424668B93}"/>
                </a:ext>
              </a:extLst>
            </p:cNvPr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#2</a:t>
              </a:r>
            </a:p>
          </p:txBody>
        </p:sp>
        <p:pic>
          <p:nvPicPr>
            <p:cNvPr id="29" name="Afbeelding 28">
              <a:extLst>
                <a:ext uri="{FF2B5EF4-FFF2-40B4-BE49-F238E27FC236}">
                  <a16:creationId xmlns:a16="http://schemas.microsoft.com/office/drawing/2014/main" id="{AD2964D8-064C-8941-9C2A-BF3F5643C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2996FD4F-857E-A546-993E-DECD83217A5C}"/>
              </a:ext>
            </a:extLst>
          </p:cNvPr>
          <p:cNvGrpSpPr/>
          <p:nvPr/>
        </p:nvGrpSpPr>
        <p:grpSpPr>
          <a:xfrm>
            <a:off x="5359400" y="3227633"/>
            <a:ext cx="1968500" cy="1016000"/>
            <a:chOff x="6731000" y="2508495"/>
            <a:chExt cx="1968500" cy="1016000"/>
          </a:xfrm>
        </p:grpSpPr>
        <p:sp>
          <p:nvSpPr>
            <p:cNvPr id="31" name="Afgeronde rechthoek 30">
              <a:extLst>
                <a:ext uri="{FF2B5EF4-FFF2-40B4-BE49-F238E27FC236}">
                  <a16:creationId xmlns:a16="http://schemas.microsoft.com/office/drawing/2014/main" id="{6116DB59-3B5C-0946-884A-9FAAE5A2E55E}"/>
                </a:ext>
              </a:extLst>
            </p:cNvPr>
            <p:cNvSpPr/>
            <p:nvPr/>
          </p:nvSpPr>
          <p:spPr>
            <a:xfrm>
              <a:off x="6731000" y="2508495"/>
              <a:ext cx="1968500" cy="1016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622300" algn="ctr"/>
              <a:r>
                <a:rPr lang="nl-NL" dirty="0"/>
                <a:t>RDF</a:t>
              </a:r>
            </a:p>
            <a:p>
              <a:pPr marL="622300" algn="ctr"/>
              <a:r>
                <a:rPr lang="nl-NL" dirty="0"/>
                <a:t>model</a:t>
              </a:r>
            </a:p>
            <a:p>
              <a:pPr marL="622300" algn="ctr"/>
              <a:r>
                <a:rPr lang="nl-NL" dirty="0"/>
                <a:t>#1</a:t>
              </a: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854C8231-2A4A-C548-881F-BC090F58A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45" y="2695942"/>
              <a:ext cx="587275" cy="641105"/>
            </a:xfrm>
            <a:prstGeom prst="rect">
              <a:avLst/>
            </a:prstGeom>
          </p:spPr>
        </p:pic>
      </p:grpSp>
      <p:sp>
        <p:nvSpPr>
          <p:cNvPr id="33" name="Tekstvak 32">
            <a:extLst>
              <a:ext uri="{FF2B5EF4-FFF2-40B4-BE49-F238E27FC236}">
                <a16:creationId xmlns:a16="http://schemas.microsoft.com/office/drawing/2014/main" id="{BA93CB28-7709-7740-A2CA-619B4AB43BE0}"/>
              </a:ext>
            </a:extLst>
          </p:cNvPr>
          <p:cNvSpPr txBox="1"/>
          <p:nvPr/>
        </p:nvSpPr>
        <p:spPr>
          <a:xfrm>
            <a:off x="1822450" y="4644980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BB602ED-7D56-C54B-A503-E612502B8D91}"/>
              </a:ext>
            </a:extLst>
          </p:cNvPr>
          <p:cNvSpPr txBox="1"/>
          <p:nvPr/>
        </p:nvSpPr>
        <p:spPr>
          <a:xfrm>
            <a:off x="6092520" y="4644980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53FDE6D8-8DBB-FB43-8F4B-4E34AFD7E1AB}"/>
              </a:ext>
            </a:extLst>
          </p:cNvPr>
          <p:cNvSpPr txBox="1"/>
          <p:nvPr/>
        </p:nvSpPr>
        <p:spPr>
          <a:xfrm>
            <a:off x="9909656" y="4648969"/>
            <a:ext cx="106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Voldoet aan</a:t>
            </a:r>
          </a:p>
        </p:txBody>
      </p:sp>
    </p:spTree>
    <p:extLst>
      <p:ext uri="{BB962C8B-B14F-4D97-AF65-F5344CB8AC3E}">
        <p14:creationId xmlns:p14="http://schemas.microsoft.com/office/powerpoint/2010/main" val="160380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6A2E0-DD7A-0847-B0DF-B8A158C9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D2A335-5050-7C41-9CAF-A2FF7E67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MIM metamodel, waarbij het MIM model op zichzelf staat (</a:t>
            </a:r>
            <a:r>
              <a:rPr lang="nl-NL" dirty="0" err="1"/>
              <a:t>dwz</a:t>
            </a:r>
            <a:r>
              <a:rPr lang="nl-NL" dirty="0"/>
              <a:t>: niet afhankelijk van een ander model)</a:t>
            </a:r>
          </a:p>
          <a:p>
            <a:r>
              <a:rPr lang="nl-NL" dirty="0" err="1"/>
              <a:t>Mapping</a:t>
            </a:r>
            <a:r>
              <a:rPr lang="nl-NL" dirty="0"/>
              <a:t> naar zowel UML als RDF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C834C72-F9AE-C844-8F39-199FF4A9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1" y="3604079"/>
            <a:ext cx="2146300" cy="17399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99131AA-0AFD-7549-9572-5DB53602E2DB}"/>
              </a:ext>
            </a:extLst>
          </p:cNvPr>
          <p:cNvSpPr txBox="1"/>
          <p:nvPr/>
        </p:nvSpPr>
        <p:spPr>
          <a:xfrm>
            <a:off x="5092861" y="3604079"/>
            <a:ext cx="7099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@prefix </a:t>
            </a:r>
            <a:r>
              <a:rPr lang="nl-NL" dirty="0" err="1">
                <a:latin typeface="Lucida Console" panose="020B0609040504020204" pitchFamily="49" charset="0"/>
              </a:rPr>
              <a:t>vbmim</a:t>
            </a:r>
            <a:r>
              <a:rPr lang="nl-NL" dirty="0">
                <a:latin typeface="Lucida Console" panose="020B0609040504020204" pitchFamily="49" charset="0"/>
              </a:rPr>
              <a:t>: &lt;http://bp4mc2.org/</a:t>
            </a:r>
            <a:r>
              <a:rPr lang="nl-NL" dirty="0" err="1">
                <a:latin typeface="Lucida Console" panose="020B0609040504020204" pitchFamily="49" charset="0"/>
              </a:rPr>
              <a:t>mimvoorbeeld</a:t>
            </a:r>
            <a:r>
              <a:rPr lang="nl-NL" dirty="0">
                <a:latin typeface="Lucida Console" panose="020B0609040504020204" pitchFamily="49" charset="0"/>
              </a:rPr>
              <a:t>/&gt;.</a:t>
            </a:r>
          </a:p>
          <a:p>
            <a:r>
              <a:rPr lang="nl-NL" dirty="0">
                <a:latin typeface="Lucida Console" panose="020B0609040504020204" pitchFamily="49" charset="0"/>
              </a:rPr>
              <a:t>@prefix </a:t>
            </a:r>
            <a:r>
              <a:rPr lang="nl-NL" dirty="0" err="1">
                <a:latin typeface="Lucida Console" panose="020B0609040504020204" pitchFamily="49" charset="0"/>
              </a:rPr>
              <a:t>mim</a:t>
            </a:r>
            <a:r>
              <a:rPr lang="nl-NL" dirty="0">
                <a:latin typeface="Lucida Console" panose="020B0609040504020204" pitchFamily="49" charset="0"/>
              </a:rPr>
              <a:t>: &lt;http://bp4mc2.org/</a:t>
            </a:r>
            <a:r>
              <a:rPr lang="nl-NL" dirty="0" err="1">
                <a:latin typeface="Lucida Console" panose="020B0609040504020204" pitchFamily="49" charset="0"/>
              </a:rPr>
              <a:t>def</a:t>
            </a:r>
            <a:r>
              <a:rPr lang="nl-NL" dirty="0">
                <a:latin typeface="Lucida Console" panose="020B0609040504020204" pitchFamily="49" charset="0"/>
              </a:rPr>
              <a:t>/</a:t>
            </a:r>
            <a:r>
              <a:rPr lang="nl-NL" dirty="0" err="1">
                <a:latin typeface="Lucida Console" panose="020B0609040504020204" pitchFamily="49" charset="0"/>
              </a:rPr>
              <a:t>mim</a:t>
            </a:r>
            <a:r>
              <a:rPr lang="nl-NL" dirty="0">
                <a:latin typeface="Lucida Console" panose="020B0609040504020204" pitchFamily="49" charset="0"/>
              </a:rPr>
              <a:t>#&gt;.</a:t>
            </a:r>
          </a:p>
          <a:p>
            <a:endParaRPr lang="nl-NL" dirty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vbmim:Schip</a:t>
            </a:r>
            <a:r>
              <a:rPr lang="nl-NL" dirty="0">
                <a:latin typeface="Lucida Console" panose="020B0609040504020204" pitchFamily="49" charset="0"/>
              </a:rPr>
              <a:t> a </a:t>
            </a:r>
            <a:r>
              <a:rPr lang="nl-NL" dirty="0" err="1">
                <a:latin typeface="Lucida Console" panose="020B0609040504020204" pitchFamily="49" charset="0"/>
              </a:rPr>
              <a:t>mim:ObjectType</a:t>
            </a:r>
            <a:r>
              <a:rPr lang="nl-NL" dirty="0">
                <a:latin typeface="Lucida Console" panose="020B0609040504020204" pitchFamily="49" charset="0"/>
              </a:rPr>
              <a:t>;</a:t>
            </a:r>
          </a:p>
          <a:p>
            <a:r>
              <a:rPr lang="nl-NL" dirty="0">
                <a:latin typeface="Lucida Console" panose="020B0609040504020204" pitchFamily="49" charset="0"/>
              </a:rPr>
              <a:t>  </a:t>
            </a:r>
            <a:r>
              <a:rPr lang="nl-NL" dirty="0" err="1">
                <a:latin typeface="Lucida Console" panose="020B0609040504020204" pitchFamily="49" charset="0"/>
              </a:rPr>
              <a:t>rdfs:label</a:t>
            </a:r>
            <a:r>
              <a:rPr lang="nl-NL" dirty="0">
                <a:latin typeface="Lucida Console" panose="020B0609040504020204" pitchFamily="49" charset="0"/>
              </a:rPr>
              <a:t> "</a:t>
            </a:r>
            <a:r>
              <a:rPr lang="nl-NL" dirty="0" err="1">
                <a:latin typeface="Lucida Console" panose="020B0609040504020204" pitchFamily="49" charset="0"/>
              </a:rPr>
              <a:t>Schip"@nl</a:t>
            </a:r>
            <a:r>
              <a:rPr lang="nl-NL" dirty="0">
                <a:latin typeface="Lucida Console" panose="020B0609040504020204" pitchFamily="49" charset="0"/>
              </a:rPr>
              <a:t>;</a:t>
            </a:r>
          </a:p>
          <a:p>
            <a:r>
              <a:rPr lang="nl-NL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DC26B18-B525-F546-B9C1-A24CAEB32EC7}"/>
              </a:ext>
            </a:extLst>
          </p:cNvPr>
          <p:cNvSpPr txBox="1"/>
          <p:nvPr/>
        </p:nvSpPr>
        <p:spPr>
          <a:xfrm>
            <a:off x="4286914" y="404367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 dirty="0"/>
              <a:t>=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BF791682-A723-9F4A-8DAD-DAF8989E5A3A}"/>
              </a:ext>
            </a:extLst>
          </p:cNvPr>
          <p:cNvGrpSpPr/>
          <p:nvPr/>
        </p:nvGrpSpPr>
        <p:grpSpPr>
          <a:xfrm>
            <a:off x="1782501" y="3703899"/>
            <a:ext cx="7500394" cy="1179854"/>
            <a:chOff x="1782501" y="3703899"/>
            <a:chExt cx="7500394" cy="1179854"/>
          </a:xfrm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9E2C2F2-9CE6-1F40-87D1-DF4720411033}"/>
                </a:ext>
              </a:extLst>
            </p:cNvPr>
            <p:cNvSpPr/>
            <p:nvPr/>
          </p:nvSpPr>
          <p:spPr>
            <a:xfrm>
              <a:off x="1782501" y="3703899"/>
              <a:ext cx="1551008" cy="55558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C8688A70-2FA9-7648-A2D8-156A91532E50}"/>
                </a:ext>
              </a:extLst>
            </p:cNvPr>
            <p:cNvSpPr/>
            <p:nvPr/>
          </p:nvSpPr>
          <p:spPr>
            <a:xfrm>
              <a:off x="7039336" y="4328168"/>
              <a:ext cx="2243559" cy="55558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2550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720C2393-B9DA-9B46-AFBA-5CF4B5F7FECF}"/>
              </a:ext>
            </a:extLst>
          </p:cNvPr>
          <p:cNvSpPr/>
          <p:nvPr/>
        </p:nvSpPr>
        <p:spPr>
          <a:xfrm>
            <a:off x="4901896" y="1945757"/>
            <a:ext cx="2395629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Brondocumenten</a:t>
            </a:r>
          </a:p>
          <a:p>
            <a:pPr algn="ctr"/>
            <a:r>
              <a:rPr lang="nl-NL" i="1" dirty="0" err="1">
                <a:solidFill>
                  <a:schemeClr val="tx1"/>
                </a:solidFill>
              </a:rPr>
              <a:t>wetten.nl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31DB5AA5-5DA9-F24D-A882-866FC4DC9868}"/>
              </a:ext>
            </a:extLst>
          </p:cNvPr>
          <p:cNvSpPr/>
          <p:nvPr/>
        </p:nvSpPr>
        <p:spPr>
          <a:xfrm>
            <a:off x="4909318" y="2726808"/>
            <a:ext cx="2380785" cy="1390611"/>
          </a:xfrm>
          <a:prstGeom prst="roundRect">
            <a:avLst>
              <a:gd name="adj" fmla="val 75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Begrippenkader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i="1" dirty="0">
                <a:solidFill>
                  <a:schemeClr val="tx1"/>
                </a:solidFill>
              </a:rPr>
              <a:t>(stelsel)catalogi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Informatiemodellen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26541750-ED41-3B42-9205-F210A4FFEE02}"/>
              </a:ext>
            </a:extLst>
          </p:cNvPr>
          <p:cNvSpPr/>
          <p:nvPr/>
        </p:nvSpPr>
        <p:spPr>
          <a:xfrm>
            <a:off x="4909318" y="4218272"/>
            <a:ext cx="2388207" cy="601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API’s</a:t>
            </a:r>
            <a:r>
              <a:rPr lang="nl-NL" dirty="0">
                <a:solidFill>
                  <a:schemeClr val="tx1"/>
                </a:solidFill>
              </a:rPr>
              <a:t>, Gegevensopslag</a:t>
            </a:r>
          </a:p>
        </p:txBody>
      </p:sp>
      <p:sp>
        <p:nvSpPr>
          <p:cNvPr id="16" name="Afgeronde rechthoek 15">
            <a:extLst>
              <a:ext uri="{FF2B5EF4-FFF2-40B4-BE49-F238E27FC236}">
                <a16:creationId xmlns:a16="http://schemas.microsoft.com/office/drawing/2014/main" id="{81BE5D7B-262D-9847-AA3F-F0C16C7017F5}"/>
              </a:ext>
            </a:extLst>
          </p:cNvPr>
          <p:cNvSpPr/>
          <p:nvPr/>
        </p:nvSpPr>
        <p:spPr>
          <a:xfrm>
            <a:off x="4901896" y="4982625"/>
            <a:ext cx="2380785" cy="6018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Internet, http</a:t>
            </a:r>
          </a:p>
        </p:txBody>
      </p:sp>
    </p:spTree>
    <p:extLst>
      <p:ext uri="{BB962C8B-B14F-4D97-AF65-F5344CB8AC3E}">
        <p14:creationId xmlns:p14="http://schemas.microsoft.com/office/powerpoint/2010/main" val="350623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720C2393-B9DA-9B46-AFBA-5CF4B5F7FECF}"/>
              </a:ext>
            </a:extLst>
          </p:cNvPr>
          <p:cNvSpPr/>
          <p:nvPr/>
        </p:nvSpPr>
        <p:spPr>
          <a:xfrm>
            <a:off x="4901896" y="1945757"/>
            <a:ext cx="2395629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Brondocumenten</a:t>
            </a:r>
          </a:p>
          <a:p>
            <a:pPr algn="ctr"/>
            <a:r>
              <a:rPr lang="nl-NL" i="1" dirty="0" err="1">
                <a:solidFill>
                  <a:schemeClr val="tx1"/>
                </a:solidFill>
              </a:rPr>
              <a:t>wetten.nl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31DB5AA5-5DA9-F24D-A882-866FC4DC9868}"/>
              </a:ext>
            </a:extLst>
          </p:cNvPr>
          <p:cNvSpPr/>
          <p:nvPr/>
        </p:nvSpPr>
        <p:spPr>
          <a:xfrm>
            <a:off x="4909318" y="2726808"/>
            <a:ext cx="2380785" cy="1390611"/>
          </a:xfrm>
          <a:prstGeom prst="roundRect">
            <a:avLst>
              <a:gd name="adj" fmla="val 75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Begrippenkader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i="1" dirty="0">
                <a:solidFill>
                  <a:schemeClr val="tx1"/>
                </a:solidFill>
              </a:rPr>
              <a:t>(stelsel)catalogi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Informatiemodellen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26541750-ED41-3B42-9205-F210A4FFEE02}"/>
              </a:ext>
            </a:extLst>
          </p:cNvPr>
          <p:cNvSpPr/>
          <p:nvPr/>
        </p:nvSpPr>
        <p:spPr>
          <a:xfrm>
            <a:off x="4909318" y="4218272"/>
            <a:ext cx="2388207" cy="601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API’s</a:t>
            </a:r>
            <a:r>
              <a:rPr lang="nl-NL" dirty="0">
                <a:solidFill>
                  <a:schemeClr val="tx1"/>
                </a:solidFill>
              </a:rPr>
              <a:t>, Gegevensopslag</a:t>
            </a:r>
          </a:p>
        </p:txBody>
      </p:sp>
      <p:sp>
        <p:nvSpPr>
          <p:cNvPr id="16" name="Afgeronde rechthoek 15">
            <a:extLst>
              <a:ext uri="{FF2B5EF4-FFF2-40B4-BE49-F238E27FC236}">
                <a16:creationId xmlns:a16="http://schemas.microsoft.com/office/drawing/2014/main" id="{81BE5D7B-262D-9847-AA3F-F0C16C7017F5}"/>
              </a:ext>
            </a:extLst>
          </p:cNvPr>
          <p:cNvSpPr/>
          <p:nvPr/>
        </p:nvSpPr>
        <p:spPr>
          <a:xfrm>
            <a:off x="4901896" y="4982625"/>
            <a:ext cx="4539964" cy="6018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Internet, http</a:t>
            </a:r>
          </a:p>
        </p:txBody>
      </p: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746217BF-5E31-4F49-ABE7-37B347C0E74B}"/>
              </a:ext>
            </a:extLst>
          </p:cNvPr>
          <p:cNvSpPr/>
          <p:nvPr/>
        </p:nvSpPr>
        <p:spPr>
          <a:xfrm>
            <a:off x="7543802" y="1930773"/>
            <a:ext cx="1905013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DublinCore</a:t>
            </a:r>
            <a:r>
              <a:rPr lang="nl-NL" dirty="0">
                <a:solidFill>
                  <a:schemeClr val="tx1"/>
                </a:solidFill>
              </a:rPr>
              <a:t>, FRBR</a:t>
            </a:r>
          </a:p>
        </p:txBody>
      </p:sp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F68F7A18-7235-A74B-9BA7-603326465897}"/>
              </a:ext>
            </a:extLst>
          </p:cNvPr>
          <p:cNvSpPr/>
          <p:nvPr/>
        </p:nvSpPr>
        <p:spPr>
          <a:xfrm>
            <a:off x="7551221" y="2718061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SKOS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58A42E07-9026-AC44-90A8-09A2E11260E3}"/>
              </a:ext>
            </a:extLst>
          </p:cNvPr>
          <p:cNvSpPr/>
          <p:nvPr/>
        </p:nvSpPr>
        <p:spPr>
          <a:xfrm>
            <a:off x="7536847" y="3434510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RDFS OWL SHACL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1E987FF6-92A1-5B4C-8282-F80DF6D30DA5}"/>
              </a:ext>
            </a:extLst>
          </p:cNvPr>
          <p:cNvSpPr/>
          <p:nvPr/>
        </p:nvSpPr>
        <p:spPr>
          <a:xfrm>
            <a:off x="7551220" y="4218272"/>
            <a:ext cx="1905013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SHACL</a:t>
            </a:r>
          </a:p>
        </p:txBody>
      </p:sp>
    </p:spTree>
    <p:extLst>
      <p:ext uri="{BB962C8B-B14F-4D97-AF65-F5344CB8AC3E}">
        <p14:creationId xmlns:p14="http://schemas.microsoft.com/office/powerpoint/2010/main" val="19278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C6A8-EAB0-4443-B981-D6DF8E3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NORA: </a:t>
            </a:r>
            <a:r>
              <a:rPr lang="nl-NL" dirty="0" err="1"/>
              <a:t>vijfvlaksmodel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1575A7-19B6-7A4D-A6C7-C126CE16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41148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98C1ED6-A3B0-944B-9A76-21B5356D95F9}"/>
              </a:ext>
            </a:extLst>
          </p:cNvPr>
          <p:cNvSpPr txBox="1"/>
          <p:nvPr/>
        </p:nvSpPr>
        <p:spPr>
          <a:xfrm>
            <a:off x="9566384" y="356342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MIM</a:t>
            </a:r>
          </a:p>
        </p:txBody>
      </p:sp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720C2393-B9DA-9B46-AFBA-5CF4B5F7FECF}"/>
              </a:ext>
            </a:extLst>
          </p:cNvPr>
          <p:cNvSpPr/>
          <p:nvPr/>
        </p:nvSpPr>
        <p:spPr>
          <a:xfrm>
            <a:off x="4901896" y="1945757"/>
            <a:ext cx="2395629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Brondocumenten</a:t>
            </a:r>
          </a:p>
          <a:p>
            <a:pPr algn="ctr"/>
            <a:r>
              <a:rPr lang="nl-NL" i="1" dirty="0" err="1">
                <a:solidFill>
                  <a:schemeClr val="tx1"/>
                </a:solidFill>
              </a:rPr>
              <a:t>wetten.nl</a:t>
            </a:r>
            <a:endParaRPr lang="nl-NL" i="1" dirty="0">
              <a:solidFill>
                <a:schemeClr val="tx1"/>
              </a:solidFill>
            </a:endParaRP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31DB5AA5-5DA9-F24D-A882-866FC4DC9868}"/>
              </a:ext>
            </a:extLst>
          </p:cNvPr>
          <p:cNvSpPr/>
          <p:nvPr/>
        </p:nvSpPr>
        <p:spPr>
          <a:xfrm>
            <a:off x="4909318" y="2726808"/>
            <a:ext cx="2380785" cy="1390611"/>
          </a:xfrm>
          <a:prstGeom prst="roundRect">
            <a:avLst>
              <a:gd name="adj" fmla="val 75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Begrippenkader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i="1" dirty="0">
                <a:solidFill>
                  <a:schemeClr val="tx1"/>
                </a:solidFill>
              </a:rPr>
              <a:t>(stelsel)catalogi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Informatiemodellen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26541750-ED41-3B42-9205-F210A4FFEE02}"/>
              </a:ext>
            </a:extLst>
          </p:cNvPr>
          <p:cNvSpPr/>
          <p:nvPr/>
        </p:nvSpPr>
        <p:spPr>
          <a:xfrm>
            <a:off x="4909318" y="4218272"/>
            <a:ext cx="2388207" cy="6018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API’s</a:t>
            </a:r>
            <a:r>
              <a:rPr lang="nl-NL" dirty="0">
                <a:solidFill>
                  <a:schemeClr val="tx1"/>
                </a:solidFill>
              </a:rPr>
              <a:t>, Gegevensopslag</a:t>
            </a:r>
          </a:p>
        </p:txBody>
      </p:sp>
      <p:sp>
        <p:nvSpPr>
          <p:cNvPr id="16" name="Afgeronde rechthoek 15">
            <a:extLst>
              <a:ext uri="{FF2B5EF4-FFF2-40B4-BE49-F238E27FC236}">
                <a16:creationId xmlns:a16="http://schemas.microsoft.com/office/drawing/2014/main" id="{81BE5D7B-262D-9847-AA3F-F0C16C7017F5}"/>
              </a:ext>
            </a:extLst>
          </p:cNvPr>
          <p:cNvSpPr/>
          <p:nvPr/>
        </p:nvSpPr>
        <p:spPr>
          <a:xfrm>
            <a:off x="4901896" y="4982625"/>
            <a:ext cx="6976894" cy="6018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Internet, http</a:t>
            </a:r>
          </a:p>
        </p:txBody>
      </p: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746217BF-5E31-4F49-ABE7-37B347C0E74B}"/>
              </a:ext>
            </a:extLst>
          </p:cNvPr>
          <p:cNvSpPr/>
          <p:nvPr/>
        </p:nvSpPr>
        <p:spPr>
          <a:xfrm>
            <a:off x="7543802" y="1930773"/>
            <a:ext cx="1905013" cy="601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DublinCore</a:t>
            </a:r>
            <a:r>
              <a:rPr lang="nl-NL" dirty="0">
                <a:solidFill>
                  <a:schemeClr val="tx1"/>
                </a:solidFill>
              </a:rPr>
              <a:t>, FRBR</a:t>
            </a:r>
          </a:p>
        </p:txBody>
      </p:sp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F68F7A18-7235-A74B-9BA7-603326465897}"/>
              </a:ext>
            </a:extLst>
          </p:cNvPr>
          <p:cNvSpPr/>
          <p:nvPr/>
        </p:nvSpPr>
        <p:spPr>
          <a:xfrm>
            <a:off x="7551221" y="2718061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SKOS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58A42E07-9026-AC44-90A8-09A2E11260E3}"/>
              </a:ext>
            </a:extLst>
          </p:cNvPr>
          <p:cNvSpPr/>
          <p:nvPr/>
        </p:nvSpPr>
        <p:spPr>
          <a:xfrm>
            <a:off x="7536847" y="3434510"/>
            <a:ext cx="1905013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RDFS OWL SHACL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1E987FF6-92A1-5B4C-8282-F80DF6D30DA5}"/>
              </a:ext>
            </a:extLst>
          </p:cNvPr>
          <p:cNvSpPr/>
          <p:nvPr/>
        </p:nvSpPr>
        <p:spPr>
          <a:xfrm>
            <a:off x="7551220" y="4218272"/>
            <a:ext cx="1905013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460401BC-CB4A-BE41-A611-39A0B282254D}"/>
              </a:ext>
            </a:extLst>
          </p:cNvPr>
          <p:cNvSpPr/>
          <p:nvPr/>
        </p:nvSpPr>
        <p:spPr>
          <a:xfrm>
            <a:off x="7435473" y="3386944"/>
            <a:ext cx="4602198" cy="72748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C43A2529-1DE1-BB47-8BC9-EE03E4EC1E8A}"/>
              </a:ext>
            </a:extLst>
          </p:cNvPr>
          <p:cNvSpPr/>
          <p:nvPr/>
        </p:nvSpPr>
        <p:spPr>
          <a:xfrm>
            <a:off x="10203098" y="3436446"/>
            <a:ext cx="1675692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UML</a:t>
            </a:r>
          </a:p>
        </p:txBody>
      </p: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6A1AC64D-8030-504B-8CBD-8393A0940FF0}"/>
              </a:ext>
            </a:extLst>
          </p:cNvPr>
          <p:cNvSpPr/>
          <p:nvPr/>
        </p:nvSpPr>
        <p:spPr>
          <a:xfrm>
            <a:off x="10208873" y="4218272"/>
            <a:ext cx="1669917" cy="601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UML, XSD, OAS</a:t>
            </a:r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78E53FB2-3A49-FF43-A697-013333D1706F}"/>
              </a:ext>
            </a:extLst>
          </p:cNvPr>
          <p:cNvSpPr/>
          <p:nvPr/>
        </p:nvSpPr>
        <p:spPr>
          <a:xfrm>
            <a:off x="10203098" y="2718061"/>
            <a:ext cx="1675692" cy="6018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16952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16F70-9E25-5B41-92CF-DC3EE4AA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Kansen – horizontaal verbinden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2007FE0-0D16-7645-A19B-5A4D1E70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00" y="1345584"/>
            <a:ext cx="9245800" cy="523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8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D496C-BA36-6142-8186-ACCD2AE2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D89EBD-EBF3-0F44-99CD-FD11FA8B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Bij het opstellen van het </a:t>
            </a:r>
            <a:r>
              <a:rPr lang="nl-NL" dirty="0" err="1"/>
              <a:t>MiM</a:t>
            </a:r>
            <a:r>
              <a:rPr lang="nl-NL" dirty="0"/>
              <a:t> in RDF is gebruik gemaakt van de tekstuele beschrijving van het </a:t>
            </a:r>
            <a:r>
              <a:rPr lang="nl-NL" dirty="0" err="1"/>
              <a:t>MiM</a:t>
            </a:r>
            <a:r>
              <a:rPr lang="nl-NL" dirty="0"/>
              <a:t>. Er is een 1-op-1 omzetting gedaan, zonder enige aanpassing van de beschrijvingen.</a:t>
            </a:r>
          </a:p>
          <a:p>
            <a:r>
              <a:rPr lang="nl-NL" dirty="0"/>
              <a:t>Er zijn issues gevonden die opgelost dienen te zijn voordat sprake kan zijn van een correcte representatie;</a:t>
            </a:r>
          </a:p>
          <a:p>
            <a:r>
              <a:rPr lang="nl-NL" dirty="0"/>
              <a:t>Een handreiking is gewenst hoe vanuit een </a:t>
            </a:r>
            <a:r>
              <a:rPr lang="nl-NL" dirty="0" err="1"/>
              <a:t>MiM</a:t>
            </a:r>
            <a:r>
              <a:rPr lang="nl-NL" dirty="0"/>
              <a:t> RDF informatiemodel een RDF ontologie gemaakt kan worden. Hierbij kan aangesloten worden bij de ontwikkelingen rondom </a:t>
            </a:r>
            <a:r>
              <a:rPr lang="nl-NL" dirty="0">
                <a:hlinkClick r:id="rId2"/>
              </a:rPr>
              <a:t>NEN3610 en Linked data</a:t>
            </a:r>
            <a:r>
              <a:rPr lang="nl-NL" dirty="0"/>
              <a:t>.</a:t>
            </a:r>
          </a:p>
          <a:p>
            <a:r>
              <a:rPr lang="nl-NL" dirty="0"/>
              <a:t>Het </a:t>
            </a:r>
            <a:r>
              <a:rPr lang="nl-NL" dirty="0" err="1"/>
              <a:t>MiM</a:t>
            </a:r>
            <a:r>
              <a:rPr lang="nl-NL" dirty="0"/>
              <a:t> in RDF dient opgenomen te worden als onderdeel van de </a:t>
            </a:r>
            <a:r>
              <a:rPr lang="nl-NL" dirty="0" err="1"/>
              <a:t>MiM</a:t>
            </a:r>
            <a:r>
              <a:rPr lang="nl-NL" dirty="0"/>
              <a:t> standaard.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0FD3206-3560-7041-8924-FFB1834D1DF7}"/>
              </a:ext>
            </a:extLst>
          </p:cNvPr>
          <p:cNvSpPr/>
          <p:nvPr/>
        </p:nvSpPr>
        <p:spPr>
          <a:xfrm>
            <a:off x="219919" y="1967696"/>
            <a:ext cx="520861" cy="10069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NU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D07A3C4-579D-CD4C-8491-14DDE5B41E57}"/>
              </a:ext>
            </a:extLst>
          </p:cNvPr>
          <p:cNvSpPr/>
          <p:nvPr/>
        </p:nvSpPr>
        <p:spPr>
          <a:xfrm>
            <a:off x="219918" y="3184965"/>
            <a:ext cx="520861" cy="29919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dirty="0"/>
              <a:t>NOG NODIG</a:t>
            </a:r>
          </a:p>
        </p:txBody>
      </p:sp>
    </p:spTree>
    <p:extLst>
      <p:ext uri="{BB962C8B-B14F-4D97-AF65-F5344CB8AC3E}">
        <p14:creationId xmlns:p14="http://schemas.microsoft.com/office/powerpoint/2010/main" val="122739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F9B5-60A5-7249-B080-490CF5D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6"/>
                </a:solidFill>
              </a:rPr>
              <a:t>Omzetting (1/2) - vocabulaire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1179C2-498E-1B44-8CB3-8B1DF51C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Elk voorkomen van een </a:t>
            </a:r>
            <a:r>
              <a:rPr lang="nl-NL" dirty="0" err="1"/>
              <a:t>MiM</a:t>
            </a:r>
            <a:r>
              <a:rPr lang="nl-NL" dirty="0"/>
              <a:t> «metaclass» is omgezet naar een voorkomen van een </a:t>
            </a:r>
            <a:r>
              <a:rPr lang="nl-NL" dirty="0" err="1"/>
              <a:t>owl:Class</a:t>
            </a:r>
            <a:r>
              <a:rPr lang="nl-NL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Elk aspect van een MIM «metaclass» is omgezet naar een voorkomen van een </a:t>
            </a:r>
            <a:r>
              <a:rPr lang="nl-NL" dirty="0" err="1"/>
              <a:t>owl:DatatypeProperty</a:t>
            </a:r>
            <a:r>
              <a:rPr lang="nl-NL" dirty="0"/>
              <a:t>, voor zover sprake is van een aspect dat een waarde heeft die met een datatype is uit te drukken (zoals tekstuele, </a:t>
            </a:r>
            <a:r>
              <a:rPr lang="nl-NL" dirty="0" err="1"/>
              <a:t>nummerieke</a:t>
            </a:r>
            <a:r>
              <a:rPr lang="nl-NL" dirty="0"/>
              <a:t> of </a:t>
            </a:r>
            <a:r>
              <a:rPr lang="nl-NL" dirty="0" err="1"/>
              <a:t>boolean</a:t>
            </a:r>
            <a:r>
              <a:rPr lang="nl-NL" dirty="0"/>
              <a:t> aspecten);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Elk aspect van een MIM «metaclass» is omgezet naar een voorkomen van een </a:t>
            </a:r>
            <a:r>
              <a:rPr lang="nl-NL" dirty="0" err="1"/>
              <a:t>owl:ObjectProperty</a:t>
            </a:r>
            <a:r>
              <a:rPr lang="nl-NL" dirty="0"/>
              <a:t>, voor zover sprake is van een aspect waarbij de waarde verwijst naar een voorkomen van een andere </a:t>
            </a:r>
            <a:r>
              <a:rPr lang="nl-NL" dirty="0" err="1"/>
              <a:t>MiM</a:t>
            </a:r>
            <a:r>
              <a:rPr lang="nl-NL" dirty="0"/>
              <a:t> «metaclass»;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Een </a:t>
            </a:r>
            <a:r>
              <a:rPr lang="nl-NL" dirty="0" err="1"/>
              <a:t>rdfs:label</a:t>
            </a:r>
            <a:r>
              <a:rPr lang="nl-NL" dirty="0"/>
              <a:t> is opgenomen met de naam van de </a:t>
            </a:r>
            <a:r>
              <a:rPr lang="nl-NL" dirty="0" err="1"/>
              <a:t>MiM</a:t>
            </a:r>
            <a:r>
              <a:rPr lang="nl-NL" dirty="0"/>
              <a:t> «metaclass» c.q. het aspect;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Een </a:t>
            </a:r>
            <a:r>
              <a:rPr lang="nl-NL" dirty="0" err="1"/>
              <a:t>rdfs:comment</a:t>
            </a:r>
            <a:r>
              <a:rPr lang="nl-NL" dirty="0"/>
              <a:t> is opgenomen met de definitie van de </a:t>
            </a:r>
            <a:r>
              <a:rPr lang="nl-NL" dirty="0" err="1"/>
              <a:t>MiM</a:t>
            </a:r>
            <a:r>
              <a:rPr lang="nl-NL" dirty="0"/>
              <a:t> «metaclass» c.q. het aspect.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356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3928E-E176-6E47-9614-DA70BE17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951C68-0BB1-BA46-A5FC-E5ACF174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Kunnen we één metamodel voor informatiemodellen bedenken</a:t>
            </a:r>
          </a:p>
          <a:p>
            <a:r>
              <a:rPr lang="nl-NL" dirty="0"/>
              <a:t>..dat bruikbaar is voor zowel de UML community als de RDF community?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=&gt; Een werkelijk implementatie-onafhankelijk model!</a:t>
            </a:r>
          </a:p>
        </p:txBody>
      </p:sp>
    </p:spTree>
    <p:extLst>
      <p:ext uri="{BB962C8B-B14F-4D97-AF65-F5344CB8AC3E}">
        <p14:creationId xmlns:p14="http://schemas.microsoft.com/office/powerpoint/2010/main" val="308483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8F9B5-60A5-7249-B080-490CF5D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6"/>
                </a:solidFill>
              </a:rPr>
              <a:t>Omzetting (2/2) - </a:t>
            </a:r>
            <a:r>
              <a:rPr lang="nl-NL" b="1" dirty="0" err="1">
                <a:solidFill>
                  <a:schemeClr val="accent6"/>
                </a:solidFill>
              </a:rPr>
              <a:t>gegevensconstraints</a:t>
            </a:r>
            <a:endParaRPr lang="nl-NL" b="1" dirty="0">
              <a:solidFill>
                <a:schemeClr val="accent6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1179C2-498E-1B44-8CB3-8B1DF51C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Elk voorkomen van een </a:t>
            </a:r>
            <a:r>
              <a:rPr lang="nl-NL" dirty="0" err="1"/>
              <a:t>MiM</a:t>
            </a:r>
            <a:r>
              <a:rPr lang="nl-NL" dirty="0"/>
              <a:t> «metaclass» kent ook een </a:t>
            </a:r>
            <a:r>
              <a:rPr lang="nl-NL" dirty="0" err="1"/>
              <a:t>sh:NodeShape</a:t>
            </a:r>
            <a:r>
              <a:rPr lang="nl-NL" dirty="0"/>
              <a:t> met een </a:t>
            </a:r>
            <a:r>
              <a:rPr lang="nl-NL" dirty="0" err="1"/>
              <a:t>sh:name</a:t>
            </a:r>
            <a:r>
              <a:rPr lang="nl-NL" dirty="0"/>
              <a:t> die overeen komt de originele technische naam (</a:t>
            </a:r>
            <a:r>
              <a:rPr lang="nl-NL" dirty="0" err="1"/>
              <a:t>UpperCamelCase</a:t>
            </a:r>
            <a:r>
              <a:rPr lang="nl-NL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Voor elk voorkomen van een </a:t>
            </a:r>
            <a:r>
              <a:rPr lang="nl-NL" dirty="0" err="1"/>
              <a:t>MiM</a:t>
            </a:r>
            <a:r>
              <a:rPr lang="nl-NL" dirty="0"/>
              <a:t> «metaclass» zijn </a:t>
            </a:r>
            <a:r>
              <a:rPr lang="nl-NL" dirty="0" err="1"/>
              <a:t>sh:PropertyShapes</a:t>
            </a:r>
            <a:r>
              <a:rPr lang="nl-NL" dirty="0"/>
              <a:t> aangemaakt om aan te geven welke aspecten zijn toegestaan voor een </a:t>
            </a:r>
            <a:r>
              <a:rPr lang="nl-NL" dirty="0" err="1"/>
              <a:t>MiM</a:t>
            </a:r>
            <a:r>
              <a:rPr lang="nl-NL" dirty="0"/>
              <a:t> «metaclass», de </a:t>
            </a:r>
            <a:r>
              <a:rPr lang="nl-NL" dirty="0" err="1"/>
              <a:t>cardinaliteiten</a:t>
            </a:r>
            <a:r>
              <a:rPr lang="nl-NL" dirty="0"/>
              <a:t> en het datatype c.q. de geassocieerde </a:t>
            </a:r>
            <a:r>
              <a:rPr lang="nl-NL" dirty="0" err="1"/>
              <a:t>MiM</a:t>
            </a:r>
            <a:r>
              <a:rPr lang="nl-NL" dirty="0"/>
              <a:t> «metaclass».</a:t>
            </a:r>
          </a:p>
        </p:txBody>
      </p:sp>
    </p:spTree>
    <p:extLst>
      <p:ext uri="{BB962C8B-B14F-4D97-AF65-F5344CB8AC3E}">
        <p14:creationId xmlns:p14="http://schemas.microsoft.com/office/powerpoint/2010/main" val="241686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78EDB-8351-2146-A30A-6D54917C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/>
                </a:solidFill>
              </a:rPr>
              <a:t>Nog nodig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898864B-5B87-F941-B3AF-80D87EDF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24" y="0"/>
            <a:ext cx="87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F0552-F41D-1941-BAF7-855C0125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/>
                </a:solidFill>
              </a:rPr>
              <a:t>Nog nodig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AB25D1-F2B6-0248-86D2-7A79C1F7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Vertaalslag van MIM RDF naar RDF </a:t>
            </a:r>
            <a:r>
              <a:rPr lang="nl-NL" dirty="0" err="1"/>
              <a:t>instantieerbaar</a:t>
            </a:r>
            <a:r>
              <a:rPr lang="nl-NL" dirty="0"/>
              <a:t> model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9166233-B664-AC4A-AF9B-117850407B93}"/>
              </a:ext>
            </a:extLst>
          </p:cNvPr>
          <p:cNvSpPr/>
          <p:nvPr/>
        </p:nvSpPr>
        <p:spPr>
          <a:xfrm>
            <a:off x="6037943" y="3429000"/>
            <a:ext cx="61540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@prefix vbo: &lt;http://bp4mc2.org/voorbeeld/</a:t>
            </a:r>
            <a:r>
              <a:rPr lang="nl-NL" sz="1600" dirty="0" err="1">
                <a:latin typeface="Lucida Console" panose="020B0609040504020204" pitchFamily="49" charset="0"/>
              </a:rPr>
              <a:t>def</a:t>
            </a:r>
            <a:r>
              <a:rPr lang="nl-NL" sz="1600" dirty="0">
                <a:latin typeface="Lucida Console" panose="020B0609040504020204" pitchFamily="49" charset="0"/>
              </a:rPr>
              <a:t>#&gt;.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 err="1">
                <a:latin typeface="Lucida Console" panose="020B0609040504020204" pitchFamily="49" charset="0"/>
              </a:rPr>
              <a:t>vbo:Schip</a:t>
            </a:r>
            <a:r>
              <a:rPr lang="nl-NL" sz="1600" dirty="0">
                <a:latin typeface="Lucida Console" panose="020B0609040504020204" pitchFamily="49" charset="0"/>
              </a:rPr>
              <a:t> a </a:t>
            </a:r>
            <a:r>
              <a:rPr lang="nl-NL" sz="1600" dirty="0" err="1">
                <a:latin typeface="Lucida Console" panose="020B0609040504020204" pitchFamily="49" charset="0"/>
              </a:rPr>
              <a:t>rdfs:Class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</a:t>
            </a:r>
            <a:r>
              <a:rPr lang="nl-NL" sz="1600" dirty="0" err="1">
                <a:latin typeface="Lucida Console" panose="020B0609040504020204" pitchFamily="49" charset="0"/>
              </a:rPr>
              <a:t>rdfs:seeAlso</a:t>
            </a:r>
            <a:r>
              <a:rPr lang="nl-NL" sz="1600" dirty="0">
                <a:latin typeface="Lucida Console" panose="020B0609040504020204" pitchFamily="49" charset="0"/>
              </a:rPr>
              <a:t> </a:t>
            </a:r>
            <a:r>
              <a:rPr lang="nl-NL" sz="1600" dirty="0" err="1">
                <a:latin typeface="Lucida Console" panose="020B0609040504020204" pitchFamily="49" charset="0"/>
              </a:rPr>
              <a:t>vb:Schip</a:t>
            </a:r>
            <a:r>
              <a:rPr lang="nl-NL" sz="1600" dirty="0">
                <a:latin typeface="Lucida Console" panose="020B0609040504020204" pitchFamily="49" charset="0"/>
              </a:rPr>
              <a:t>; 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37427BA-77DC-D140-BA5A-AE605F4082B3}"/>
              </a:ext>
            </a:extLst>
          </p:cNvPr>
          <p:cNvSpPr txBox="1"/>
          <p:nvPr/>
        </p:nvSpPr>
        <p:spPr>
          <a:xfrm>
            <a:off x="300941" y="3124131"/>
            <a:ext cx="5849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@prefix </a:t>
            </a:r>
            <a:r>
              <a:rPr lang="nl-NL" sz="1600" dirty="0" err="1">
                <a:latin typeface="Lucida Console" panose="020B0609040504020204" pitchFamily="49" charset="0"/>
              </a:rPr>
              <a:t>vb</a:t>
            </a:r>
            <a:r>
              <a:rPr lang="nl-NL" sz="1600" dirty="0">
                <a:latin typeface="Lucida Console" panose="020B0609040504020204" pitchFamily="49" charset="0"/>
              </a:rPr>
              <a:t>: &lt;http://bp4mc2.org/</a:t>
            </a:r>
            <a:r>
              <a:rPr lang="nl-NL" sz="1600" dirty="0" err="1">
                <a:latin typeface="Lucida Console" panose="020B0609040504020204" pitchFamily="49" charset="0"/>
              </a:rPr>
              <a:t>mimvoorbeeld</a:t>
            </a:r>
            <a:r>
              <a:rPr lang="nl-NL" sz="1600" dirty="0">
                <a:latin typeface="Lucida Console" panose="020B0609040504020204" pitchFamily="49" charset="0"/>
              </a:rPr>
              <a:t>/&gt;.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@prefix </a:t>
            </a:r>
            <a:r>
              <a:rPr lang="nl-NL" sz="1600" dirty="0" err="1">
                <a:latin typeface="Lucida Console" panose="020B0609040504020204" pitchFamily="49" charset="0"/>
              </a:rPr>
              <a:t>mim</a:t>
            </a:r>
            <a:r>
              <a:rPr lang="nl-NL" sz="1600" dirty="0">
                <a:latin typeface="Lucida Console" panose="020B0609040504020204" pitchFamily="49" charset="0"/>
              </a:rPr>
              <a:t>: &lt;http://bp4mc2.org/</a:t>
            </a:r>
            <a:r>
              <a:rPr lang="nl-NL" sz="1600" dirty="0" err="1">
                <a:latin typeface="Lucida Console" panose="020B0609040504020204" pitchFamily="49" charset="0"/>
              </a:rPr>
              <a:t>def</a:t>
            </a:r>
            <a:r>
              <a:rPr lang="nl-NL" sz="1600" dirty="0">
                <a:latin typeface="Lucida Console" panose="020B0609040504020204" pitchFamily="49" charset="0"/>
              </a:rPr>
              <a:t>/</a:t>
            </a:r>
            <a:r>
              <a:rPr lang="nl-NL" sz="1600" dirty="0" err="1">
                <a:latin typeface="Lucida Console" panose="020B0609040504020204" pitchFamily="49" charset="0"/>
              </a:rPr>
              <a:t>mim</a:t>
            </a:r>
            <a:r>
              <a:rPr lang="nl-NL" sz="1600" dirty="0">
                <a:latin typeface="Lucida Console" panose="020B0609040504020204" pitchFamily="49" charset="0"/>
              </a:rPr>
              <a:t>#&gt;.</a:t>
            </a:r>
          </a:p>
          <a:p>
            <a:endParaRPr lang="nl-NL" sz="1600" dirty="0">
              <a:latin typeface="Lucida Console" panose="020B0609040504020204" pitchFamily="49" charset="0"/>
            </a:endParaRPr>
          </a:p>
          <a:p>
            <a:r>
              <a:rPr lang="nl-NL" sz="1600" dirty="0" err="1">
                <a:latin typeface="Lucida Console" panose="020B0609040504020204" pitchFamily="49" charset="0"/>
              </a:rPr>
              <a:t>vbmim:Schip</a:t>
            </a:r>
            <a:r>
              <a:rPr lang="nl-NL" sz="1600" dirty="0">
                <a:latin typeface="Lucida Console" panose="020B0609040504020204" pitchFamily="49" charset="0"/>
              </a:rPr>
              <a:t> a </a:t>
            </a:r>
            <a:r>
              <a:rPr lang="nl-NL" sz="1600" dirty="0" err="1">
                <a:latin typeface="Lucida Console" panose="020B0609040504020204" pitchFamily="49" charset="0"/>
              </a:rPr>
              <a:t>mim:Objecttype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  </a:t>
            </a:r>
            <a:r>
              <a:rPr lang="nl-NL" sz="1600" dirty="0" err="1">
                <a:latin typeface="Lucida Console" panose="020B0609040504020204" pitchFamily="49" charset="0"/>
              </a:rPr>
              <a:t>rdfs:label</a:t>
            </a:r>
            <a:r>
              <a:rPr lang="nl-NL" sz="1600" dirty="0">
                <a:latin typeface="Lucida Console" panose="020B0609040504020204" pitchFamily="49" charset="0"/>
              </a:rPr>
              <a:t> "</a:t>
            </a:r>
            <a:r>
              <a:rPr lang="nl-NL" sz="1600" dirty="0" err="1">
                <a:latin typeface="Lucida Console" panose="020B0609040504020204" pitchFamily="49" charset="0"/>
              </a:rPr>
              <a:t>Schip"@nl</a:t>
            </a:r>
            <a:r>
              <a:rPr lang="nl-NL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2FAF4A4-98AB-2A4D-89D0-4B8F6ECB78A8}"/>
              </a:ext>
            </a:extLst>
          </p:cNvPr>
          <p:cNvSpPr/>
          <p:nvPr/>
        </p:nvSpPr>
        <p:spPr>
          <a:xfrm>
            <a:off x="6037943" y="5816023"/>
            <a:ext cx="3640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600" dirty="0">
                <a:latin typeface="Lucida Console" panose="020B0609040504020204" pitchFamily="49" charset="0"/>
              </a:rPr>
              <a:t>vb:Pakjesboot12 a </a:t>
            </a:r>
            <a:r>
              <a:rPr lang="nl-NL" sz="1600" dirty="0" err="1">
                <a:latin typeface="Lucida Console" panose="020B0609040504020204" pitchFamily="49" charset="0"/>
              </a:rPr>
              <a:t>vbo:Schip</a:t>
            </a:r>
            <a:r>
              <a:rPr lang="nl-NL" sz="16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7" name="Pijl links 6">
            <a:extLst>
              <a:ext uri="{FF2B5EF4-FFF2-40B4-BE49-F238E27FC236}">
                <a16:creationId xmlns:a16="http://schemas.microsoft.com/office/drawing/2014/main" id="{3A531AE0-156B-A846-A095-2D32DEC31ACE}"/>
              </a:ext>
            </a:extLst>
          </p:cNvPr>
          <p:cNvSpPr/>
          <p:nvPr/>
        </p:nvSpPr>
        <p:spPr>
          <a:xfrm>
            <a:off x="4078514" y="4001294"/>
            <a:ext cx="1569266" cy="603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38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6CC5-1A04-7845-82C3-A2B22168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/>
                </a:solidFill>
              </a:rPr>
              <a:t>Nog nodig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89C309-98F2-DF4E-8709-A5688F54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MIM RDF model onderdeel van de standaard</a:t>
            </a:r>
          </a:p>
          <a:p>
            <a:r>
              <a:rPr lang="nl-NL" dirty="0"/>
              <a:t>Gepubliceerd:</a:t>
            </a:r>
          </a:p>
          <a:p>
            <a:pPr lvl="1"/>
            <a:r>
              <a:rPr lang="nl-NL" dirty="0"/>
              <a:t>Bv: http://</a:t>
            </a:r>
            <a:r>
              <a:rPr lang="nl-NL" dirty="0" err="1"/>
              <a:t>standaarden.geonovum.nl</a:t>
            </a:r>
            <a:r>
              <a:rPr lang="nl-NL" dirty="0"/>
              <a:t>/</a:t>
            </a:r>
            <a:r>
              <a:rPr lang="nl-NL" dirty="0" err="1"/>
              <a:t>def</a:t>
            </a:r>
            <a:r>
              <a:rPr lang="nl-NL" dirty="0"/>
              <a:t>/</a:t>
            </a:r>
            <a:r>
              <a:rPr lang="nl-NL" dirty="0" err="1"/>
              <a:t>mim</a:t>
            </a:r>
            <a:r>
              <a:rPr lang="nl-NL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43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D580B-27D7-7B40-A707-DDBF027B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0E18FB-5244-D24B-B7DD-AB501ADF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UML: (vaak) een beschrijving van een domein vanuit de context om hier informatie over vast te leggen</a:t>
            </a:r>
          </a:p>
          <a:p>
            <a:pPr lvl="1"/>
            <a:r>
              <a:rPr lang="nl-NL" dirty="0"/>
              <a:t>Een </a:t>
            </a:r>
            <a:r>
              <a:rPr lang="nl-NL" i="1" dirty="0"/>
              <a:t>voorkomen</a:t>
            </a:r>
            <a:r>
              <a:rPr lang="nl-NL" dirty="0"/>
              <a:t> is een </a:t>
            </a:r>
            <a:r>
              <a:rPr lang="nl-NL" i="1" dirty="0"/>
              <a:t>instantie </a:t>
            </a:r>
            <a:r>
              <a:rPr lang="nl-NL" dirty="0"/>
              <a:t>van een klasse</a:t>
            </a:r>
          </a:p>
          <a:p>
            <a:endParaRPr lang="nl-NL" dirty="0"/>
          </a:p>
          <a:p>
            <a:r>
              <a:rPr lang="nl-NL" dirty="0"/>
              <a:t>RDF: (vaak) een beschrijving van een domein vanuit de context om hier informatie over af te leiden</a:t>
            </a:r>
          </a:p>
          <a:p>
            <a:pPr lvl="1"/>
            <a:r>
              <a:rPr lang="nl-NL" dirty="0"/>
              <a:t>Een </a:t>
            </a:r>
            <a:r>
              <a:rPr lang="nl-NL" i="1" dirty="0"/>
              <a:t>klasse</a:t>
            </a:r>
            <a:r>
              <a:rPr lang="nl-NL" dirty="0"/>
              <a:t> is de groep van </a:t>
            </a:r>
            <a:r>
              <a:rPr lang="nl-NL" i="1" dirty="0"/>
              <a:t>voorkomens</a:t>
            </a:r>
            <a:r>
              <a:rPr lang="nl-NL" dirty="0"/>
              <a:t> met gelijke kenmerken</a:t>
            </a:r>
          </a:p>
        </p:txBody>
      </p:sp>
    </p:spTree>
    <p:extLst>
      <p:ext uri="{BB962C8B-B14F-4D97-AF65-F5344CB8AC3E}">
        <p14:creationId xmlns:p14="http://schemas.microsoft.com/office/powerpoint/2010/main" val="4390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vak 10">
            <a:extLst>
              <a:ext uri="{FF2B5EF4-FFF2-40B4-BE49-F238E27FC236}">
                <a16:creationId xmlns:a16="http://schemas.microsoft.com/office/drawing/2014/main" id="{66ABB545-9BDC-4E4F-A1BF-383843567CEF}"/>
              </a:ext>
            </a:extLst>
          </p:cNvPr>
          <p:cNvSpPr txBox="1"/>
          <p:nvPr/>
        </p:nvSpPr>
        <p:spPr>
          <a:xfrm>
            <a:off x="5094056" y="1800000"/>
            <a:ext cx="6521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: &lt;http://www.w3.org/1999/02/22-rdf-syntax-ns#&gt;.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rdf:type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56" y="1800000"/>
            <a:ext cx="670968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19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8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467255A-EBA8-064C-90DC-1454321439F1}"/>
              </a:ext>
            </a:extLst>
          </p:cNvPr>
          <p:cNvSpPr txBox="1"/>
          <p:nvPr/>
        </p:nvSpPr>
        <p:spPr>
          <a:xfrm>
            <a:off x="1393792" y="3905127"/>
            <a:ext cx="22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Een schip is een klasse.</a:t>
            </a:r>
          </a:p>
        </p:txBody>
      </p:sp>
    </p:spTree>
    <p:extLst>
      <p:ext uri="{BB962C8B-B14F-4D97-AF65-F5344CB8AC3E}">
        <p14:creationId xmlns:p14="http://schemas.microsoft.com/office/powerpoint/2010/main" val="36632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59" y="1800000"/>
            <a:ext cx="5125121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59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59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2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1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15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0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095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444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56" y="1800000"/>
            <a:ext cx="5984331" cy="267765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5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19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8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1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2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09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5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4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39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133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1" y="1800000"/>
            <a:ext cx="5984331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1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1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4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3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17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2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097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1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46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397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2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46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48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722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6" y="1800000"/>
            <a:ext cx="7273145" cy="2893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r>
              <a:rPr lang="nl-NL" sz="1400" dirty="0">
                <a:latin typeface="Lucida Console" panose="020B0609040504020204" pitchFamily="49" charset="0"/>
              </a:rPr>
              <a:t>, “St </a:t>
            </a:r>
            <a:r>
              <a:rPr lang="nl-NL" sz="1400" dirty="0" err="1">
                <a:latin typeface="Lucida Console" panose="020B0609040504020204" pitchFamily="49" charset="0"/>
              </a:rPr>
              <a:t>Nick’s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boat</a:t>
            </a:r>
            <a:r>
              <a:rPr lang="nl-NL" sz="1400" dirty="0">
                <a:latin typeface="Lucida Console" panose="020B0609040504020204" pitchFamily="49" charset="0"/>
              </a:rPr>
              <a:t>”@en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2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10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5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40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7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51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53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AC26715-B24A-E244-85AD-182CF1B2631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58901" y="5086834"/>
            <a:ext cx="1977636" cy="140604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E92A6BD3-BE2C-E94C-A9A5-BD703780F432}"/>
              </a:ext>
            </a:extLst>
          </p:cNvPr>
          <p:cNvSpPr/>
          <p:nvPr/>
        </p:nvSpPr>
        <p:spPr>
          <a:xfrm>
            <a:off x="3836537" y="6265780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 </a:t>
            </a:r>
            <a:r>
              <a:rPr lang="nl-NL" dirty="0" err="1">
                <a:solidFill>
                  <a:schemeClr val="tx1"/>
                </a:solidFill>
              </a:rPr>
              <a:t>Nick’s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boat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6B4FF99-E1DF-D449-8AE0-57EAD7A92F27}"/>
              </a:ext>
            </a:extLst>
          </p:cNvPr>
          <p:cNvSpPr txBox="1"/>
          <p:nvPr/>
        </p:nvSpPr>
        <p:spPr>
          <a:xfrm rot="2195718">
            <a:off x="2225602" y="5478076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916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vak 12">
            <a:extLst>
              <a:ext uri="{FF2B5EF4-FFF2-40B4-BE49-F238E27FC236}">
                <a16:creationId xmlns:a16="http://schemas.microsoft.com/office/drawing/2014/main" id="{FF15E998-86A3-4648-8A52-E9D3B2D7033A}"/>
              </a:ext>
            </a:extLst>
          </p:cNvPr>
          <p:cNvSpPr txBox="1"/>
          <p:nvPr/>
        </p:nvSpPr>
        <p:spPr>
          <a:xfrm>
            <a:off x="5094066" y="1800000"/>
            <a:ext cx="7273145" cy="3108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brk.basisregistraties.overheid.nl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brk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rdfs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&lt;http://www.w3.org/2000/01/</a:t>
            </a:r>
            <a:r>
              <a:rPr lang="nl-NL" sz="1400" dirty="0" err="1">
                <a:latin typeface="Lucida Console" panose="020B0609040504020204" pitchFamily="49" charset="0"/>
              </a:rPr>
              <a:t>rdf</a:t>
            </a:r>
            <a:r>
              <a:rPr lang="nl-NL" sz="1400" dirty="0">
                <a:latin typeface="Lucida Console" panose="020B0609040504020204" pitchFamily="49" charset="0"/>
              </a:rPr>
              <a:t>-schema#&gt;.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: &lt;http://www.w3.org/2002/07/</a:t>
            </a:r>
            <a:r>
              <a:rPr lang="nl-NL" sz="1400" dirty="0" err="1">
                <a:latin typeface="Lucida Console" panose="020B0609040504020204" pitchFamily="49" charset="0"/>
              </a:rPr>
              <a:t>owl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@prefix </a:t>
            </a:r>
            <a:r>
              <a:rPr lang="nl-NL" sz="1400" dirty="0" err="1">
                <a:latin typeface="Lucida Console" panose="020B0609040504020204" pitchFamily="49" charset="0"/>
              </a:rPr>
              <a:t>vb</a:t>
            </a:r>
            <a:r>
              <a:rPr lang="nl-NL" sz="1400" dirty="0">
                <a:latin typeface="Lucida Console" panose="020B0609040504020204" pitchFamily="49" charset="0"/>
              </a:rPr>
              <a:t>: &lt;http://</a:t>
            </a:r>
            <a:r>
              <a:rPr lang="nl-NL" sz="1400" dirty="0" err="1">
                <a:latin typeface="Lucida Console" panose="020B0609040504020204" pitchFamily="49" charset="0"/>
              </a:rPr>
              <a:t>example.com</a:t>
            </a:r>
            <a:r>
              <a:rPr lang="nl-NL" sz="1400" dirty="0">
                <a:latin typeface="Lucida Console" panose="020B0609040504020204" pitchFamily="49" charset="0"/>
              </a:rPr>
              <a:t>/</a:t>
            </a:r>
            <a:r>
              <a:rPr lang="nl-NL" sz="1400" dirty="0" err="1">
                <a:latin typeface="Lucida Console" panose="020B0609040504020204" pitchFamily="49" charset="0"/>
              </a:rPr>
              <a:t>def</a:t>
            </a:r>
            <a:r>
              <a:rPr lang="nl-NL" sz="1400" dirty="0">
                <a:latin typeface="Lucida Console" panose="020B0609040504020204" pitchFamily="49" charset="0"/>
              </a:rPr>
              <a:t>#&gt;.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 a </a:t>
            </a:r>
            <a:r>
              <a:rPr lang="nl-NL" sz="1400" dirty="0" err="1">
                <a:latin typeface="Lucida Console" panose="020B0609040504020204" pitchFamily="49" charset="0"/>
              </a:rPr>
              <a:t>owl:Class</a:t>
            </a:r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endParaRPr lang="nl-NL" sz="1400" dirty="0">
              <a:latin typeface="Lucida Console" panose="020B0609040504020204" pitchFamily="49" charset="0"/>
            </a:endParaRPr>
          </a:p>
          <a:p>
            <a:r>
              <a:rPr lang="nl-NL" sz="1400" dirty="0">
                <a:latin typeface="Lucida Console" panose="020B0609040504020204" pitchFamily="49" charset="0"/>
              </a:rPr>
              <a:t>vb:boot12345 a </a:t>
            </a:r>
            <a:r>
              <a:rPr lang="nl-NL" sz="1400" dirty="0" err="1">
                <a:latin typeface="Lucida Console" panose="020B0609040504020204" pitchFamily="49" charset="0"/>
              </a:rPr>
              <a:t>vb:Schip</a:t>
            </a:r>
            <a:r>
              <a:rPr lang="nl-NL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rdfs:label</a:t>
            </a:r>
            <a:r>
              <a:rPr lang="nl-NL" sz="1400" dirty="0">
                <a:latin typeface="Lucida Console" panose="020B0609040504020204" pitchFamily="49" charset="0"/>
              </a:rPr>
              <a:t> “Pakjesboot 12”@nl;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rdfs:comment</a:t>
            </a:r>
            <a:r>
              <a:rPr lang="nl-NL" sz="1400" dirty="0">
                <a:latin typeface="Lucida Console" panose="020B0609040504020204" pitchFamily="49" charset="0"/>
              </a:rPr>
              <a:t> “De boot van </a:t>
            </a:r>
            <a:r>
              <a:rPr lang="nl-NL" sz="1400" dirty="0" err="1">
                <a:latin typeface="Lucida Console" panose="020B0609040504020204" pitchFamily="49" charset="0"/>
              </a:rPr>
              <a:t>Sinterklaas”@nl</a:t>
            </a:r>
            <a:r>
              <a:rPr lang="nl-NL" sz="1400" dirty="0">
                <a:latin typeface="Lucida Console" panose="020B0609040504020204" pitchFamily="49" charset="0"/>
              </a:rPr>
              <a:t>, “St </a:t>
            </a:r>
            <a:r>
              <a:rPr lang="nl-NL" sz="1400" dirty="0" err="1">
                <a:latin typeface="Lucida Console" panose="020B0609040504020204" pitchFamily="49" charset="0"/>
              </a:rPr>
              <a:t>Nick’s</a:t>
            </a:r>
            <a:r>
              <a:rPr lang="nl-NL" sz="1400" dirty="0">
                <a:latin typeface="Lucida Console" panose="020B0609040504020204" pitchFamily="49" charset="0"/>
              </a:rPr>
              <a:t> </a:t>
            </a:r>
            <a:r>
              <a:rPr lang="nl-NL" sz="1400" dirty="0" err="1">
                <a:latin typeface="Lucida Console" panose="020B0609040504020204" pitchFamily="49" charset="0"/>
              </a:rPr>
              <a:t>boat</a:t>
            </a:r>
            <a:r>
              <a:rPr lang="nl-NL" sz="1400" dirty="0">
                <a:latin typeface="Lucida Console" panose="020B0609040504020204" pitchFamily="49" charset="0"/>
              </a:rPr>
              <a:t>”@en;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   </a:t>
            </a:r>
            <a:r>
              <a:rPr lang="nl-NL" sz="1400" dirty="0" err="1">
                <a:latin typeface="Lucida Console" panose="020B0609040504020204" pitchFamily="49" charset="0"/>
              </a:rPr>
              <a:t>brk:eigenaar</a:t>
            </a:r>
            <a:r>
              <a:rPr lang="nl-NL" sz="1400" dirty="0">
                <a:latin typeface="Lucida Console" panose="020B0609040504020204" pitchFamily="49" charset="0"/>
              </a:rPr>
              <a:t> brk:P0009578</a:t>
            </a:r>
          </a:p>
          <a:p>
            <a:r>
              <a:rPr lang="nl-NL" sz="1400" dirty="0">
                <a:latin typeface="Lucida Console" panose="020B0609040504020204" pitchFamily="49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97BAC3-023B-8D49-B92F-D6B4434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RDF / </a:t>
            </a:r>
            <a:r>
              <a:rPr lang="nl-NL" dirty="0" err="1"/>
              <a:t>Linked</a:t>
            </a:r>
            <a:r>
              <a:rPr lang="nl-NL" dirty="0"/>
              <a:t> Data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54104ED-848F-7A43-B016-10BE8015E1E0}"/>
              </a:ext>
            </a:extLst>
          </p:cNvPr>
          <p:cNvSpPr/>
          <p:nvPr/>
        </p:nvSpPr>
        <p:spPr>
          <a:xfrm>
            <a:off x="3882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vb:Schip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C785931-BF02-2242-9D25-FFB92FE75FD8}"/>
              </a:ext>
            </a:extLst>
          </p:cNvPr>
          <p:cNvSpPr/>
          <p:nvPr/>
        </p:nvSpPr>
        <p:spPr>
          <a:xfrm>
            <a:off x="3233066" y="2583542"/>
            <a:ext cx="1465943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owl:Class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345754E-51DE-B34F-9672-043654065E5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854209" y="2926442"/>
            <a:ext cx="1378857" cy="0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D2956173-0CFD-5B42-91F2-FC89FC072736}"/>
              </a:ext>
            </a:extLst>
          </p:cNvPr>
          <p:cNvSpPr txBox="1"/>
          <p:nvPr/>
        </p:nvSpPr>
        <p:spPr>
          <a:xfrm>
            <a:off x="2003598" y="258354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D6240C3-9CB7-024E-A3C8-9292332ADDD2}"/>
              </a:ext>
            </a:extLst>
          </p:cNvPr>
          <p:cNvSpPr/>
          <p:nvPr/>
        </p:nvSpPr>
        <p:spPr>
          <a:xfrm>
            <a:off x="78022" y="4501467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vb:boot12345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54E95A2-A9F8-A446-A375-557F49810956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1121237" y="3269342"/>
            <a:ext cx="1" cy="1232125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CEA9DD02-6511-F842-BE9E-9B90E1542AED}"/>
              </a:ext>
            </a:extLst>
          </p:cNvPr>
          <p:cNvSpPr txBox="1"/>
          <p:nvPr/>
        </p:nvSpPr>
        <p:spPr>
          <a:xfrm rot="16200000">
            <a:off x="469102" y="377047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rdf:type</a:t>
            </a:r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1EF1FC2-7C28-374D-8A03-715FF5B726AA}"/>
              </a:ext>
            </a:extLst>
          </p:cNvPr>
          <p:cNvSpPr/>
          <p:nvPr/>
        </p:nvSpPr>
        <p:spPr>
          <a:xfrm>
            <a:off x="3233066" y="4422610"/>
            <a:ext cx="1629228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77D6BFA9-BCF5-7049-9C74-62A0538C24CB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 flipV="1">
            <a:off x="2164451" y="4649705"/>
            <a:ext cx="1068615" cy="194662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B9743C79-B3B7-F647-BD21-C955C34E470E}"/>
              </a:ext>
            </a:extLst>
          </p:cNvPr>
          <p:cNvSpPr txBox="1"/>
          <p:nvPr/>
        </p:nvSpPr>
        <p:spPr>
          <a:xfrm rot="21027198">
            <a:off x="2127402" y="4364039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rdfs:label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07F1E7D-ABA4-2548-9F3E-93C531A99E60}"/>
              </a:ext>
            </a:extLst>
          </p:cNvPr>
          <p:cNvSpPr/>
          <p:nvPr/>
        </p:nvSpPr>
        <p:spPr>
          <a:xfrm>
            <a:off x="3836537" y="5496663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De boot van Sinterklaas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77F057E3-675D-DE44-B427-D2BC7050E975}"/>
              </a:ext>
            </a:extLst>
          </p:cNvPr>
          <p:cNvCxnSpPr>
            <a:cxnSpLocks/>
            <a:stCxn id="10" idx="6"/>
            <a:endCxn id="19" idx="1"/>
          </p:cNvCxnSpPr>
          <p:nvPr/>
        </p:nvCxnSpPr>
        <p:spPr>
          <a:xfrm>
            <a:off x="2164451" y="4844367"/>
            <a:ext cx="1672086" cy="87939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440D99AA-8DD0-CA4C-98AE-7F1BD91C3A31}"/>
              </a:ext>
            </a:extLst>
          </p:cNvPr>
          <p:cNvSpPr txBox="1"/>
          <p:nvPr/>
        </p:nvSpPr>
        <p:spPr>
          <a:xfrm rot="1738358">
            <a:off x="2381153" y="4962152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CAC26715-B24A-E244-85AD-182CF1B2631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858901" y="5086834"/>
            <a:ext cx="1977636" cy="1406041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E92A6BD3-BE2C-E94C-A9A5-BD703780F432}"/>
              </a:ext>
            </a:extLst>
          </p:cNvPr>
          <p:cNvSpPr/>
          <p:nvPr/>
        </p:nvSpPr>
        <p:spPr>
          <a:xfrm>
            <a:off x="3836537" y="6265780"/>
            <a:ext cx="2515057" cy="4541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 </a:t>
            </a:r>
            <a:r>
              <a:rPr lang="nl-NL" dirty="0" err="1">
                <a:solidFill>
                  <a:schemeClr val="tx1"/>
                </a:solidFill>
              </a:rPr>
              <a:t>Nick’s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boat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6B4FF99-E1DF-D449-8AE0-57EAD7A92F27}"/>
              </a:ext>
            </a:extLst>
          </p:cNvPr>
          <p:cNvSpPr txBox="1"/>
          <p:nvPr/>
        </p:nvSpPr>
        <p:spPr>
          <a:xfrm rot="2195718">
            <a:off x="2225602" y="5478076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rdfs:comment</a:t>
            </a:r>
            <a:endParaRPr lang="nl-NL" dirty="0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D986B9C2-2AC1-DB43-A979-EF533901A9EB}"/>
              </a:ext>
            </a:extLst>
          </p:cNvPr>
          <p:cNvSpPr/>
          <p:nvPr/>
        </p:nvSpPr>
        <p:spPr>
          <a:xfrm>
            <a:off x="129930" y="5918420"/>
            <a:ext cx="2086429" cy="6858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brk:P0009578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66C6B50C-45B4-CB40-96E2-1256DDB905F9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>
            <a:off x="1121237" y="5187267"/>
            <a:ext cx="51908" cy="731153"/>
          </a:xfrm>
          <a:prstGeom prst="straightConnector1">
            <a:avLst/>
          </a:prstGeom>
          <a:solidFill>
            <a:schemeClr val="bg1"/>
          </a:solidFill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0CB821A-0B9F-3A44-89FB-D69D6C9349ED}"/>
              </a:ext>
            </a:extLst>
          </p:cNvPr>
          <p:cNvSpPr txBox="1"/>
          <p:nvPr/>
        </p:nvSpPr>
        <p:spPr>
          <a:xfrm>
            <a:off x="215089" y="5232620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brk:eigenaar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2061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1405</Words>
  <Application>Microsoft Macintosh PowerPoint</Application>
  <PresentationFormat>Breedbeeld</PresentationFormat>
  <Paragraphs>283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Kantoorthema</vt:lpstr>
      <vt:lpstr>MIM en Linked Data</vt:lpstr>
      <vt:lpstr>Opgave</vt:lpstr>
      <vt:lpstr>Uitdaging</vt:lpstr>
      <vt:lpstr>RDF / Linked Data</vt:lpstr>
      <vt:lpstr>RDF / Linked Data</vt:lpstr>
      <vt:lpstr>RDF / Linked Data</vt:lpstr>
      <vt:lpstr>RDF / Linked Data</vt:lpstr>
      <vt:lpstr>RDF / Linked Data</vt:lpstr>
      <vt:lpstr>RDF / Linked Data</vt:lpstr>
      <vt:lpstr>RDF / Linked Data</vt:lpstr>
      <vt:lpstr>Uitdaging</vt:lpstr>
      <vt:lpstr>Oplossing</vt:lpstr>
      <vt:lpstr>Kansen – NORA: vijfvlaksmodel</vt:lpstr>
      <vt:lpstr>Kansen – NORA: vijfvlaksmodel</vt:lpstr>
      <vt:lpstr>Kansen – NORA: vijfvlaksmodel</vt:lpstr>
      <vt:lpstr>Kansen – NORA: vijfvlaksmodel</vt:lpstr>
      <vt:lpstr>Kansen – horizontaal verbinden</vt:lpstr>
      <vt:lpstr>Status</vt:lpstr>
      <vt:lpstr>Omzetting (1/2) - vocabulaire</vt:lpstr>
      <vt:lpstr>Omzetting (2/2) - gegevensconstraints</vt:lpstr>
      <vt:lpstr>Nog nodig</vt:lpstr>
      <vt:lpstr>Nog nodig</vt:lpstr>
      <vt:lpstr>Nog nodig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 en Linked Data</dc:title>
  <dc:creator>Brattinga, Marco</dc:creator>
  <cp:lastModifiedBy>Brattinga, Marco</cp:lastModifiedBy>
  <cp:revision>18</cp:revision>
  <dcterms:created xsi:type="dcterms:W3CDTF">2019-07-09T19:52:56Z</dcterms:created>
  <dcterms:modified xsi:type="dcterms:W3CDTF">2019-07-10T11:18:40Z</dcterms:modified>
</cp:coreProperties>
</file>