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3" d="100"/>
          <a:sy n="73" d="100"/>
        </p:scale>
        <p:origin x="199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4FE0-1BB0-DFF6-47C4-DEE16C9B5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AC0E2-9E41-4692-B9B3-3CC5C45D2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CEE9-2677-D5F7-96EE-F393B322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03/15/2023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6FDA5-8CFC-BEB8-84F5-A047B937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3969-F5EB-8B58-FBDB-D201544D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86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A71B-442E-181E-1323-F1E44435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8B36D-4AFD-58E5-391F-39F8CA65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5512-EB8E-280D-219C-18C797C3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03/15/2023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7DE6-A13E-27FB-2966-E15ABCCE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3DC4-FD09-46A4-E4A9-9C8007A4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277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65B5E-393D-5CAB-998C-546AF2FA1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3DECA-7956-A1D1-D7DD-53E217F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D804-0DF0-ABE2-F57A-AC577AB1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03/15/2023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6A9E-5DE4-D9E2-7675-23933AE0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B999-E15A-CEE7-5A4F-97CD9137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49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18E7-3C19-F915-6356-182A229B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C5BF-0DD9-CE37-785D-45AF6CA8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CBA18-409A-35E2-AACB-A23713EB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03/15/2023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A823-9135-F099-4953-0DC3D52B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7F22-C551-8C81-47A8-9D595772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999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45A9-29F4-8864-E6FF-F3D35BA5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172BE-087A-37D3-975A-3A406E6D4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1E97-117C-3DE5-32C7-25DE397E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03/15/2023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37D3-A7C0-3201-2E51-9FE4F880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285A4-48DF-BC41-AB3F-39C5189D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872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EA88-231F-C9CF-F5A9-B52D67EC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6447-1FA8-5F60-358D-C1E8768D0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A7ED1-2943-69C1-56F0-AD37BB9C2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118FD-CC58-C610-7CD0-0D13F9B6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03/15/2023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59E8A-6D8A-DC0D-6B1D-92CD68F5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57EFB-0352-2E16-D53C-C73365D2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026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AB65-51CE-3C3C-AD98-7E8F235B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53C9-3513-B407-F462-1F062E35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81BA9-614B-935A-90E2-F11F79E02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C027B-7EE1-40F6-7BDC-B389A4FE4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A4420-BA3A-76E2-4F02-097CCCFD8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9EDA5-EA39-3900-4A81-6F1C9DD5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03/15/2023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623BE-055F-6F75-589F-8F80E7E1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73785-2950-EE0B-41A1-B0FEA3F6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359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F404-0E67-87D8-EEB2-048651A7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F59F1-B91C-0ED5-8C25-BD1A76CF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03/15/2023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0DF06-3CC9-DE85-47CC-096B9949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E69A8-B96E-7C6A-19CD-E21E0188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309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177ED-BD8B-1CD0-D4E2-AFFB85DE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03/15/2023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403F3-827A-2CC3-E3EC-8D716C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1E98-5C8E-C4D0-EAA7-2BC1C27D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425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F431-7AB4-57B7-8EC3-BE5E8D4E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2C24-D56D-993F-2176-233765A5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F4794-9039-9A99-18B4-8146BA69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136-7DED-B472-00B3-68B2DE74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03/15/2023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C1A48-8F7D-BDF6-2717-B4177975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7232E-209E-DB3E-326D-C535A913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683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120B-5A33-45AD-5840-2BCDE04B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0FD1C-BB16-7E8E-6EDF-48264BA65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056E-0809-32A3-A95A-6F09872AA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7A5E9-19DE-08AE-93F7-35381EFB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03/15/2023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3EC64-2102-7952-0990-71161357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115D6-4F9C-DEEB-7689-E6E9970C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576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FEDE5-0D26-D975-EEE8-CBAF8BEC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D3D4-BEEA-9BA5-7A60-AB3AD74B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ED320-8D5D-0030-0AF1-DF9C07C07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87FF-BDFB-9843-AE97-3EF4E7A90A78}" type="datetimeFigureOut">
              <a:rPr lang="en-NL" smtClean="0"/>
              <a:t>03/15/2023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F689-5339-E4F8-1C54-E206BB33B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4B3F-322E-84DC-74DD-9E5F6865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FD551-5772-F34F-93A3-CE684BE62EF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388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8B2ACDC-6A38-8A0A-A5A0-E0DC59D0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63" y="1280438"/>
            <a:ext cx="3606800" cy="462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C3EF7-6103-6AC5-5D03-CF90DD05BE04}"/>
              </a:ext>
            </a:extLst>
          </p:cNvPr>
          <p:cNvSpPr txBox="1"/>
          <p:nvPr/>
        </p:nvSpPr>
        <p:spPr>
          <a:xfrm>
            <a:off x="372501" y="290932"/>
            <a:ext cx="125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Legenda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77FB-2ECE-43A8-01C0-CE6B151EDACF}"/>
              </a:ext>
            </a:extLst>
          </p:cNvPr>
          <p:cNvSpPr txBox="1"/>
          <p:nvPr/>
        </p:nvSpPr>
        <p:spPr>
          <a:xfrm>
            <a:off x="5018314" y="1280438"/>
            <a:ext cx="5934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Typeringsrelatie individu – klasse (voorkomen van een klasse)</a:t>
            </a:r>
          </a:p>
          <a:p>
            <a:r>
              <a:rPr lang="en-NL" dirty="0"/>
              <a:t>Bijvoorbeeld: &lt;Jan&gt; is een &lt;Persoon&gt;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2D448-2338-7818-A3DE-EBD1BB58C5A9}"/>
              </a:ext>
            </a:extLst>
          </p:cNvPr>
          <p:cNvSpPr txBox="1"/>
          <p:nvPr/>
        </p:nvSpPr>
        <p:spPr>
          <a:xfrm>
            <a:off x="5018314" y="2133600"/>
            <a:ext cx="6847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Triple van een subject naar een object, beiden zijn resources (URI’s)</a:t>
            </a:r>
          </a:p>
          <a:p>
            <a:r>
              <a:rPr lang="en-NL" dirty="0"/>
              <a:t>Eventueel kan de klasse van het predicaat ook nog aangegeven worden.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FAEF7-FB8D-5C17-FF4C-133C33EB4236}"/>
              </a:ext>
            </a:extLst>
          </p:cNvPr>
          <p:cNvSpPr txBox="1"/>
          <p:nvPr/>
        </p:nvSpPr>
        <p:spPr>
          <a:xfrm>
            <a:off x="5018314" y="3268672"/>
            <a:ext cx="6905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Triple van een subject naar een object, waarbij het object een literal is</a:t>
            </a:r>
          </a:p>
          <a:p>
            <a:r>
              <a:rPr lang="en-NL" dirty="0"/>
              <a:t>Eventueel kan de klasse van het predicaat ook nog aangegeven worden.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2708E-BD5F-6897-B485-428286442059}"/>
              </a:ext>
            </a:extLst>
          </p:cNvPr>
          <p:cNvSpPr txBox="1"/>
          <p:nvPr/>
        </p:nvSpPr>
        <p:spPr>
          <a:xfrm>
            <a:off x="5018314" y="4694701"/>
            <a:ext cx="626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Een individueel modelelement (GEEN voorkomen van owl:Class!)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CB9F7-9F96-315E-8C80-FF59F1A50323}"/>
              </a:ext>
            </a:extLst>
          </p:cNvPr>
          <p:cNvSpPr txBox="1"/>
          <p:nvPr/>
        </p:nvSpPr>
        <p:spPr>
          <a:xfrm>
            <a:off x="5018313" y="5086588"/>
            <a:ext cx="458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Een klasse (WEL een voorkomen van owl:Class)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370E5-F84D-67D9-9A29-4497C76CA7A5}"/>
              </a:ext>
            </a:extLst>
          </p:cNvPr>
          <p:cNvSpPr txBox="1"/>
          <p:nvPr/>
        </p:nvSpPr>
        <p:spPr>
          <a:xfrm>
            <a:off x="5018313" y="5478475"/>
            <a:ext cx="619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Een nodeshape (dwz: het “template” voor een specifieke klasse)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75919-6C71-0818-D720-CDE062FA4366}"/>
              </a:ext>
            </a:extLst>
          </p:cNvPr>
          <p:cNvSpPr txBox="1"/>
          <p:nvPr/>
        </p:nvSpPr>
        <p:spPr>
          <a:xfrm>
            <a:off x="779929" y="6262249"/>
            <a:ext cx="967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Bij rdf:type is sprake van een </a:t>
            </a:r>
            <a:r>
              <a:rPr lang="en-NL" i="1" dirty="0"/>
              <a:t>open pijlpunt</a:t>
            </a:r>
            <a:r>
              <a:rPr lang="en-NL" dirty="0"/>
              <a:t>, in de plaatjes wordt de tekst rdf:type dan ook weggelaten!</a:t>
            </a:r>
          </a:p>
        </p:txBody>
      </p:sp>
    </p:spTree>
    <p:extLst>
      <p:ext uri="{BB962C8B-B14F-4D97-AF65-F5344CB8AC3E}">
        <p14:creationId xmlns:p14="http://schemas.microsoft.com/office/powerpoint/2010/main" val="346291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9725D-DC75-2D2B-17FA-B3337AD6AC96}"/>
              </a:ext>
            </a:extLst>
          </p:cNvPr>
          <p:cNvSpPr txBox="1"/>
          <p:nvPr/>
        </p:nvSpPr>
        <p:spPr>
          <a:xfrm>
            <a:off x="372501" y="290932"/>
            <a:ext cx="723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MIM-1 Basis: begrippen, voorkomens van skos:Concept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F062F-F5EF-EA65-B788-18D39964AD5D}"/>
              </a:ext>
            </a:extLst>
          </p:cNvPr>
          <p:cNvSpPr txBox="1"/>
          <p:nvPr/>
        </p:nvSpPr>
        <p:spPr>
          <a:xfrm>
            <a:off x="7110160" y="2407780"/>
            <a:ext cx="4009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Drie begrippen: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Twee van de BRT (hoogte en gebouw)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Eén van de BAG (pand)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5FAEF-CDE4-DEC7-63A2-D09D15C19024}"/>
              </a:ext>
            </a:extLst>
          </p:cNvPr>
          <p:cNvSpPr txBox="1"/>
          <p:nvPr/>
        </p:nvSpPr>
        <p:spPr>
          <a:xfrm>
            <a:off x="7110160" y="3744733"/>
            <a:ext cx="453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Met een harmonisatie-relatie kan aangegeven worden hoe brt:Gebouw en bag:Pand zich tot elkaar verhouden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6323B-7D6E-63CF-BF04-1E35FB16C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9" y="2103505"/>
            <a:ext cx="6032799" cy="24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0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32271-8E3E-EC4F-E8C3-A21DDD4DBA58}"/>
              </a:ext>
            </a:extLst>
          </p:cNvPr>
          <p:cNvSpPr txBox="1"/>
          <p:nvPr/>
        </p:nvSpPr>
        <p:spPr>
          <a:xfrm>
            <a:off x="372501" y="290932"/>
            <a:ext cx="8716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MIM-2 Beschrijving van het conceptueel informatiemodel, in MIM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1B43C-3F53-DF6C-4F87-784A169D2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1" y="2053811"/>
            <a:ext cx="6802461" cy="2750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0A05E-B95E-EA83-6DF7-F287BDC3D435}"/>
              </a:ext>
            </a:extLst>
          </p:cNvPr>
          <p:cNvSpPr txBox="1"/>
          <p:nvPr/>
        </p:nvSpPr>
        <p:spPr>
          <a:xfrm>
            <a:off x="7110160" y="2407780"/>
            <a:ext cx="5083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Twee mim:Objecttypen: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Eén in het BRT model (Building)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Eén in het BAG model (House)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r>
              <a:rPr lang="en-NL" dirty="0"/>
              <a:t>Eén mim:Attribuutsoort: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In het BRT model (height, attribuut van Building)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DBF54-3E51-E6C9-044B-E4246C4E502D}"/>
              </a:ext>
            </a:extLst>
          </p:cNvPr>
          <p:cNvSpPr txBox="1"/>
          <p:nvPr/>
        </p:nvSpPr>
        <p:spPr>
          <a:xfrm>
            <a:off x="6974462" y="5340958"/>
            <a:ext cx="446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V</a:t>
            </a:r>
            <a:r>
              <a:rPr lang="en-NL" i="1" dirty="0"/>
              <a:t>oor de duidelijkheid tussen MIM-1 en MIM-2 is gekozen voor Engelstalige termen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7811E-8CEF-754B-7EAF-762A2CEAC4D3}"/>
              </a:ext>
            </a:extLst>
          </p:cNvPr>
          <p:cNvSpPr/>
          <p:nvPr/>
        </p:nvSpPr>
        <p:spPr>
          <a:xfrm>
            <a:off x="4479471" y="2095500"/>
            <a:ext cx="1551215" cy="124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B64A8-D2F4-B8E6-3FBE-870FAB2BA07E}"/>
              </a:ext>
            </a:extLst>
          </p:cNvPr>
          <p:cNvSpPr/>
          <p:nvPr/>
        </p:nvSpPr>
        <p:spPr>
          <a:xfrm>
            <a:off x="4669971" y="4452088"/>
            <a:ext cx="1186543" cy="6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B7B3B-FFC7-2CC5-D6D5-15533AB85C28}"/>
              </a:ext>
            </a:extLst>
          </p:cNvPr>
          <p:cNvSpPr txBox="1"/>
          <p:nvPr/>
        </p:nvSpPr>
        <p:spPr>
          <a:xfrm>
            <a:off x="1173322" y="1163290"/>
            <a:ext cx="446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relatie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MIM-1 </a:t>
            </a:r>
            <a:r>
              <a:rPr lang="en-US" dirty="0" err="1"/>
              <a:t>en</a:t>
            </a:r>
            <a:r>
              <a:rPr lang="en-US" dirty="0"/>
              <a:t> MIM-2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gelegd</a:t>
            </a:r>
            <a:r>
              <a:rPr lang="en-US" dirty="0"/>
              <a:t> via de </a:t>
            </a:r>
            <a:r>
              <a:rPr lang="en-US" dirty="0" err="1"/>
              <a:t>mim:begrip</a:t>
            </a:r>
            <a:r>
              <a:rPr lang="en-US" dirty="0"/>
              <a:t> </a:t>
            </a:r>
            <a:r>
              <a:rPr lang="en-US" dirty="0" err="1"/>
              <a:t>metarelatie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386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32271-8E3E-EC4F-E8C3-A21DDD4DBA58}"/>
              </a:ext>
            </a:extLst>
          </p:cNvPr>
          <p:cNvSpPr txBox="1"/>
          <p:nvPr/>
        </p:nvSpPr>
        <p:spPr>
          <a:xfrm>
            <a:off x="372501" y="290932"/>
            <a:ext cx="522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MIM-2 Transformatie naar de ontologie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6D34C0-20A3-99C1-7D6A-8A1AABBC5183}"/>
              </a:ext>
            </a:extLst>
          </p:cNvPr>
          <p:cNvSpPr txBox="1"/>
          <p:nvPr/>
        </p:nvSpPr>
        <p:spPr>
          <a:xfrm>
            <a:off x="591947" y="4057286"/>
            <a:ext cx="4894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Voor elke Objecttype wordt een owl:Class aangemaakt: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Building =&gt; :Building a owl:Class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House =&gt; :House a owl:Class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r>
              <a:rPr lang="en-NL" dirty="0"/>
              <a:t>Voor elk Attribuuttype wordt een owl:DatatypeProperty aangemaakt: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</a:t>
            </a:r>
            <a:r>
              <a:rPr lang="en-NL" dirty="0"/>
              <a:t>eight =&gt; :height a owl:DatatypeProperty</a:t>
            </a:r>
          </a:p>
          <a:p>
            <a:r>
              <a:rPr lang="en-NL" i="1" dirty="0"/>
              <a:t>Let op: in de ontologie is dit een first-class citizen!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CFD5D-3D84-79F8-9847-79C9CE6D0371}"/>
              </a:ext>
            </a:extLst>
          </p:cNvPr>
          <p:cNvSpPr txBox="1"/>
          <p:nvPr/>
        </p:nvSpPr>
        <p:spPr>
          <a:xfrm>
            <a:off x="5692865" y="4057286"/>
            <a:ext cx="58466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Voor elke Objecttype wordt een sh:NodeShape aangemaakt: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Building =&gt; :Building-Data a sh:NodeShape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House =&gt; :House-Data a sh:NodeShape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r>
              <a:rPr lang="en-NL" dirty="0"/>
              <a:t>Voor elk attribuut wordt een sh:PropertyShape aangemaakt: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</a:t>
            </a:r>
            <a:r>
              <a:rPr lang="en-NL" dirty="0"/>
              <a:t>eight =&gt; :Building.height a owl:DatatypeProperty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22B93B-BD5D-F92D-A787-0B901B6F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29" y="965706"/>
            <a:ext cx="6831400" cy="27636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C2D2EC-265F-0FC9-90F6-D144AC2726B6}"/>
              </a:ext>
            </a:extLst>
          </p:cNvPr>
          <p:cNvSpPr txBox="1"/>
          <p:nvPr/>
        </p:nvSpPr>
        <p:spPr>
          <a:xfrm>
            <a:off x="8264404" y="1046388"/>
            <a:ext cx="36855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relatie</a:t>
            </a:r>
            <a:r>
              <a:rPr lang="en-US" dirty="0"/>
              <a:t> met het MIM model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aangegeven</a:t>
            </a:r>
            <a:r>
              <a:rPr lang="en-US" dirty="0"/>
              <a:t> via </a:t>
            </a:r>
            <a:r>
              <a:rPr lang="en-US" dirty="0" err="1"/>
              <a:t>mim:equivalent</a:t>
            </a:r>
            <a:endParaRPr lang="en-US" dirty="0"/>
          </a:p>
          <a:p>
            <a:endParaRPr lang="en-US" dirty="0"/>
          </a:p>
          <a:p>
            <a:r>
              <a:rPr lang="en-US" i="1" dirty="0" err="1"/>
              <a:t>Omdat</a:t>
            </a:r>
            <a:r>
              <a:rPr lang="en-US" i="1" dirty="0"/>
              <a:t> MIM </a:t>
            </a:r>
            <a:r>
              <a:rPr lang="en-US" i="1" dirty="0" err="1"/>
              <a:t>geen</a:t>
            </a:r>
            <a:r>
              <a:rPr lang="en-US" i="1" dirty="0"/>
              <a:t> </a:t>
            </a:r>
            <a:r>
              <a:rPr lang="en-US" i="1" dirty="0" err="1"/>
              <a:t>onderscheid</a:t>
            </a:r>
            <a:r>
              <a:rPr lang="en-US" i="1" dirty="0"/>
              <a:t> </a:t>
            </a:r>
            <a:r>
              <a:rPr lang="en-US" i="1" dirty="0" err="1"/>
              <a:t>maakt</a:t>
            </a:r>
            <a:r>
              <a:rPr lang="en-US" i="1" dirty="0"/>
              <a:t> </a:t>
            </a:r>
            <a:r>
              <a:rPr lang="en-US" i="1" dirty="0" err="1"/>
              <a:t>tussen</a:t>
            </a:r>
            <a:r>
              <a:rPr lang="en-US" i="1" dirty="0"/>
              <a:t> de </a:t>
            </a:r>
            <a:r>
              <a:rPr lang="en-US" i="1" dirty="0" err="1"/>
              <a:t>klasse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de shape, </a:t>
            </a:r>
            <a:r>
              <a:rPr lang="en-US" i="1" dirty="0" err="1"/>
              <a:t>zijn</a:t>
            </a:r>
            <a:r>
              <a:rPr lang="en-US" i="1" dirty="0"/>
              <a:t> er 2 </a:t>
            </a:r>
            <a:r>
              <a:rPr lang="en-US" i="1" dirty="0" err="1"/>
              <a:t>mim:equivalent</a:t>
            </a:r>
            <a:r>
              <a:rPr lang="en-US" i="1" dirty="0"/>
              <a:t> </a:t>
            </a:r>
            <a:r>
              <a:rPr lang="en-US" i="1" dirty="0" err="1"/>
              <a:t>relaties</a:t>
            </a:r>
            <a:r>
              <a:rPr lang="en-US" i="1" dirty="0"/>
              <a:t> per MIM </a:t>
            </a:r>
            <a:r>
              <a:rPr lang="en-US" i="1" dirty="0" err="1"/>
              <a:t>modelelement</a:t>
            </a:r>
            <a:r>
              <a:rPr lang="en-US" i="1" dirty="0"/>
              <a:t>!</a:t>
            </a:r>
            <a:endParaRPr lang="en-NL" i="1" dirty="0"/>
          </a:p>
        </p:txBody>
      </p:sp>
    </p:spTree>
    <p:extLst>
      <p:ext uri="{BB962C8B-B14F-4D97-AF65-F5344CB8AC3E}">
        <p14:creationId xmlns:p14="http://schemas.microsoft.com/office/powerpoint/2010/main" val="118528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32271-8E3E-EC4F-E8C3-A21DDD4DBA58}"/>
              </a:ext>
            </a:extLst>
          </p:cNvPr>
          <p:cNvSpPr txBox="1"/>
          <p:nvPr/>
        </p:nvSpPr>
        <p:spPr>
          <a:xfrm>
            <a:off x="372501" y="290932"/>
            <a:ext cx="400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Instantiëring van de ontologie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2D776-004C-2E08-4990-DAB493D2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4" y="1268523"/>
            <a:ext cx="7028155" cy="2594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6A8AC-708D-F861-E64F-0E6D2C310871}"/>
              </a:ext>
            </a:extLst>
          </p:cNvPr>
          <p:cNvSpPr txBox="1"/>
          <p:nvPr/>
        </p:nvSpPr>
        <p:spPr>
          <a:xfrm>
            <a:off x="767404" y="4222376"/>
            <a:ext cx="5817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:ThisBuilding is een brt gebouw en heeft een hoogte van 12;</a:t>
            </a:r>
          </a:p>
          <a:p>
            <a:r>
              <a:rPr lang="en-NL" dirty="0"/>
              <a:t>:ThisHouse is een bag pand.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A0FCD-54DB-50AD-A253-CCC375B36C5F}"/>
              </a:ext>
            </a:extLst>
          </p:cNvPr>
          <p:cNvSpPr txBox="1"/>
          <p:nvPr/>
        </p:nvSpPr>
        <p:spPr>
          <a:xfrm>
            <a:off x="767403" y="5389762"/>
            <a:ext cx="6870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De stippellijnen geven de relatie tussen de instanties en de MIM objecttypen aan: deze is af te leiden op de volgende manier:</a:t>
            </a:r>
          </a:p>
          <a:p>
            <a:r>
              <a:rPr lang="en-NL" sz="1400" dirty="0">
                <a:latin typeface="Lucida Console" panose="020B0609040504020204" pitchFamily="49" charset="0"/>
              </a:rPr>
              <a:t>:ThisBuilding -rdf:type-&gt; :Building -mim:equivalent-&gt; Building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1476C-0462-8306-2769-C0749DC5B26A}"/>
              </a:ext>
            </a:extLst>
          </p:cNvPr>
          <p:cNvSpPr txBox="1"/>
          <p:nvPr/>
        </p:nvSpPr>
        <p:spPr>
          <a:xfrm>
            <a:off x="8229600" y="1661868"/>
            <a:ext cx="3446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:Building en :House geven aan tot welke klasse de voorkomens behoren (typering, definitie)</a:t>
            </a:r>
          </a:p>
          <a:p>
            <a:endParaRPr lang="en-NL" dirty="0"/>
          </a:p>
          <a:p>
            <a:r>
              <a:rPr lang="en-NL" dirty="0"/>
              <a:t>:Building-Data en :House-Data specificeren waaraan de gegevens moeten voldoen</a:t>
            </a:r>
          </a:p>
        </p:txBody>
      </p:sp>
    </p:spTree>
    <p:extLst>
      <p:ext uri="{BB962C8B-B14F-4D97-AF65-F5344CB8AC3E}">
        <p14:creationId xmlns:p14="http://schemas.microsoft.com/office/powerpoint/2010/main" val="185753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sky, map&#10;&#10;Description automatically generated">
            <a:extLst>
              <a:ext uri="{FF2B5EF4-FFF2-40B4-BE49-F238E27FC236}">
                <a16:creationId xmlns:a16="http://schemas.microsoft.com/office/drawing/2014/main" id="{1E41E2B2-2374-B0E6-6172-6F84BFE8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7" y="1294883"/>
            <a:ext cx="7772400" cy="42682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932271-8E3E-EC4F-E8C3-A21DDD4DBA58}"/>
              </a:ext>
            </a:extLst>
          </p:cNvPr>
          <p:cNvSpPr txBox="1"/>
          <p:nvPr/>
        </p:nvSpPr>
        <p:spPr>
          <a:xfrm>
            <a:off x="372501" y="290932"/>
            <a:ext cx="595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Geometrie (gestandaardiseerd conform OGC)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FE881-DDF2-5491-9453-193A34DC9849}"/>
              </a:ext>
            </a:extLst>
          </p:cNvPr>
          <p:cNvSpPr txBox="1"/>
          <p:nvPr/>
        </p:nvSpPr>
        <p:spPr>
          <a:xfrm>
            <a:off x="7455076" y="3725351"/>
            <a:ext cx="3876314" cy="93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Geometrie kan toegevoegd worden via de standaard gsp:hasGeometry relatie en de gsp:Geometry klasse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4A3E1-A1DC-9CF8-0CAC-84D4A90CE87A}"/>
              </a:ext>
            </a:extLst>
          </p:cNvPr>
          <p:cNvSpPr txBox="1"/>
          <p:nvPr/>
        </p:nvSpPr>
        <p:spPr>
          <a:xfrm>
            <a:off x="372501" y="6029281"/>
            <a:ext cx="41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Om het voorbeeld eenvoudig te houden zijn hier de shapes achterwege gelaten.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528586-690C-A838-D4F7-EAD825EF8665}"/>
              </a:ext>
            </a:extLst>
          </p:cNvPr>
          <p:cNvSpPr txBox="1"/>
          <p:nvPr/>
        </p:nvSpPr>
        <p:spPr>
          <a:xfrm>
            <a:off x="7455076" y="694718"/>
            <a:ext cx="387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Het objecttype Geometry en Feature, de relatiesoort has geometry en het attribuuttype as WKT zijn onderdeel van het geimporteerde OGC model.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B5D32-FB52-C56A-193F-0E7BF4E64F8E}"/>
              </a:ext>
            </a:extLst>
          </p:cNvPr>
          <p:cNvSpPr txBox="1"/>
          <p:nvPr/>
        </p:nvSpPr>
        <p:spPr>
          <a:xfrm>
            <a:off x="5957971" y="5292184"/>
            <a:ext cx="387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Dit kan alleen goed werken als in de BRT en BAG modellen de objecttypen Building en House ook specialisaties van Feature zijn gemaakt!</a:t>
            </a:r>
          </a:p>
        </p:txBody>
      </p:sp>
    </p:spTree>
    <p:extLst>
      <p:ext uri="{BB962C8B-B14F-4D97-AF65-F5344CB8AC3E}">
        <p14:creationId xmlns:p14="http://schemas.microsoft.com/office/powerpoint/2010/main" val="116780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0C89E58-AA7E-CC23-6218-F1EEB7C2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9" y="794870"/>
            <a:ext cx="7772400" cy="5832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8F51B-24CA-8D05-4237-740FF97DB5A4}"/>
              </a:ext>
            </a:extLst>
          </p:cNvPr>
          <p:cNvSpPr txBox="1"/>
          <p:nvPr/>
        </p:nvSpPr>
        <p:spPr>
          <a:xfrm>
            <a:off x="6275294" y="6063130"/>
            <a:ext cx="480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IMBOR voegt shape en klasse samen (zelfde URI),</a:t>
            </a:r>
          </a:p>
          <a:p>
            <a:r>
              <a:rPr lang="en-GB" dirty="0"/>
              <a:t>D</a:t>
            </a:r>
            <a:r>
              <a:rPr lang="en-NL" dirty="0"/>
              <a:t>it sluit op zich ook goed (beter?) aan op MIM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FE530-B5E5-6669-7B1C-A5A9A25AE57F}"/>
              </a:ext>
            </a:extLst>
          </p:cNvPr>
          <p:cNvSpPr txBox="1"/>
          <p:nvPr/>
        </p:nvSpPr>
        <p:spPr>
          <a:xfrm>
            <a:off x="6660776" y="2169459"/>
            <a:ext cx="4970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IMBOR </a:t>
            </a:r>
            <a:r>
              <a:rPr lang="en-US" dirty="0" err="1"/>
              <a:t>onderkent</a:t>
            </a:r>
            <a:r>
              <a:rPr lang="en-US" dirty="0"/>
              <a:t> nu </a:t>
            </a:r>
            <a:r>
              <a:rPr lang="en-US" dirty="0" err="1"/>
              <a:t>ook</a:t>
            </a:r>
            <a:r>
              <a:rPr lang="en-US" dirty="0"/>
              <a:t> al </a:t>
            </a:r>
            <a:r>
              <a:rPr lang="en-US" dirty="0" err="1"/>
              <a:t>begrippen</a:t>
            </a:r>
            <a:r>
              <a:rPr lang="en-US" dirty="0"/>
              <a:t>, de </a:t>
            </a:r>
            <a:r>
              <a:rPr lang="en-US" dirty="0" err="1"/>
              <a:t>relatie</a:t>
            </a:r>
            <a:r>
              <a:rPr lang="en-US" dirty="0"/>
              <a:t> </a:t>
            </a:r>
            <a:r>
              <a:rPr lang="en-US" dirty="0" err="1"/>
              <a:t>loopt</a:t>
            </a:r>
            <a:r>
              <a:rPr lang="en-US" dirty="0"/>
              <a:t> </a:t>
            </a:r>
            <a:r>
              <a:rPr lang="en-US" dirty="0" err="1"/>
              <a:t>rechtstreeks</a:t>
            </a:r>
            <a:r>
              <a:rPr lang="en-US" dirty="0"/>
              <a:t> van de </a:t>
            </a:r>
            <a:r>
              <a:rPr lang="en-US" dirty="0" err="1"/>
              <a:t>klasse</a:t>
            </a:r>
            <a:r>
              <a:rPr lang="en-US" dirty="0"/>
              <a:t>/</a:t>
            </a:r>
            <a:r>
              <a:rPr lang="en-US" dirty="0" err="1"/>
              <a:t>eigenschap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het begrip, </a:t>
            </a:r>
            <a:r>
              <a:rPr lang="en-US" dirty="0" err="1"/>
              <a:t>m.b.t</a:t>
            </a:r>
            <a:r>
              <a:rPr lang="en-US" dirty="0"/>
              <a:t>. </a:t>
            </a:r>
            <a:r>
              <a:rPr lang="en-US" dirty="0" err="1"/>
              <a:t>rdfs:seeAlso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B92D7-3246-5FB9-B246-75E880438458}"/>
              </a:ext>
            </a:extLst>
          </p:cNvPr>
          <p:cNvSpPr txBox="1"/>
          <p:nvPr/>
        </p:nvSpPr>
        <p:spPr>
          <a:xfrm>
            <a:off x="6660776" y="3608463"/>
            <a:ext cx="347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IMBOR </a:t>
            </a:r>
            <a:r>
              <a:rPr lang="en-US" dirty="0" err="1"/>
              <a:t>gebruikt</a:t>
            </a:r>
            <a:r>
              <a:rPr lang="en-US" dirty="0"/>
              <a:t> UUIDs </a:t>
            </a:r>
            <a:r>
              <a:rPr lang="en-US" dirty="0" err="1"/>
              <a:t>ipv</a:t>
            </a:r>
            <a:r>
              <a:rPr lang="en-US" dirty="0"/>
              <a:t> </a:t>
            </a:r>
            <a:r>
              <a:rPr lang="en-US" dirty="0" err="1"/>
              <a:t>herkenbare</a:t>
            </a:r>
            <a:r>
              <a:rPr lang="en-US" dirty="0"/>
              <a:t> </a:t>
            </a:r>
            <a:r>
              <a:rPr lang="en-US" dirty="0" err="1"/>
              <a:t>namen</a:t>
            </a:r>
            <a:r>
              <a:rPr lang="en-US" dirty="0"/>
              <a:t> in de </a:t>
            </a:r>
            <a:r>
              <a:rPr lang="en-US" dirty="0" err="1"/>
              <a:t>ontologie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B5615-6ED2-3DAB-8BC7-A3624D497B22}"/>
              </a:ext>
            </a:extLst>
          </p:cNvPr>
          <p:cNvSpPr txBox="1"/>
          <p:nvPr/>
        </p:nvSpPr>
        <p:spPr>
          <a:xfrm>
            <a:off x="372501" y="290932"/>
            <a:ext cx="744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IMBOR reverse-engineer MIM model vanuit de ontologie</a:t>
            </a:r>
          </a:p>
        </p:txBody>
      </p:sp>
    </p:spTree>
    <p:extLst>
      <p:ext uri="{BB962C8B-B14F-4D97-AF65-F5344CB8AC3E}">
        <p14:creationId xmlns:p14="http://schemas.microsoft.com/office/powerpoint/2010/main" val="88928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9E86F-C5C6-795A-14E6-1ED82A440908}"/>
              </a:ext>
            </a:extLst>
          </p:cNvPr>
          <p:cNvSpPr txBox="1"/>
          <p:nvPr/>
        </p:nvSpPr>
        <p:spPr>
          <a:xfrm>
            <a:off x="372501" y="290932"/>
            <a:ext cx="943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IMBOR model in NEN2660 “taal” (nu allen beschikbaar in de AccessDB?)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DCB3A-4336-D7D1-37B2-18B4DF287E99}"/>
              </a:ext>
            </a:extLst>
          </p:cNvPr>
          <p:cNvSpPr txBox="1"/>
          <p:nvPr/>
        </p:nvSpPr>
        <p:spPr>
          <a:xfrm>
            <a:off x="4968768" y="333487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Input Rik?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8E68637F-44F6-ECB5-3790-822468D1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54" y="868500"/>
            <a:ext cx="9615122" cy="598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659</Words>
  <Application>Microsoft Office PowerPoint</Application>
  <PresentationFormat>Breedbeeld</PresentationFormat>
  <Paragraphs>62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Brattinga, Marco</dc:creator>
  <cp:lastModifiedBy>Opgenoort, Rik</cp:lastModifiedBy>
  <cp:revision>4</cp:revision>
  <dcterms:created xsi:type="dcterms:W3CDTF">2023-02-17T09:03:35Z</dcterms:created>
  <dcterms:modified xsi:type="dcterms:W3CDTF">2023-03-15T12:26:38Z</dcterms:modified>
</cp:coreProperties>
</file>